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C56A4-5C78-4E7B-9545-410C25E1403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C2032-B50B-46B6-A4C5-397E124D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2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C2032-B50B-46B6-A4C5-397E124D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7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0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126429-1545-44B2-B090-2EECE6FDF81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03F74D-36AD-4A19-BEF5-D0F3970C65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7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81549-9A5F-5D01-CC24-90B80313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SCORE SIGHT SERVICE ARCHITECTURE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C0040-B971-A38F-B9BC-51E9FDC4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SERVICE OVERVIEW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C0AC69-0947-8CB4-3870-F83E53EB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 </a:t>
            </a:r>
            <a:r>
              <a:rPr lang="en-US" sz="1500" err="1"/>
              <a:t>pyspark</a:t>
            </a:r>
            <a:r>
              <a:rPr lang="en-US" sz="1500"/>
              <a:t> script that counts monthly features over a table with monthly snapshots </a:t>
            </a:r>
            <a:r>
              <a:rPr lang="en-US" sz="1500" b="1" err="1"/>
              <a:t>source_m</a:t>
            </a:r>
            <a:r>
              <a:rPr lang="en-US" sz="1500" b="1"/>
              <a:t> </a:t>
            </a:r>
            <a:r>
              <a:rPr lang="en-US" sz="1500"/>
              <a:t>with the key </a:t>
            </a:r>
            <a:r>
              <a:rPr lang="en-US" sz="1500" err="1"/>
              <a:t>person_id</a:t>
            </a:r>
            <a:r>
              <a:rPr lang="en-US" sz="1500"/>
              <a:t> (int), </a:t>
            </a:r>
            <a:r>
              <a:rPr lang="en-US" sz="1500" err="1"/>
              <a:t>snap_month_dt</a:t>
            </a:r>
            <a:r>
              <a:rPr lang="en-US" sz="1500"/>
              <a:t> (date</a:t>
            </a:r>
            <a:r>
              <a:rPr lang="en-US" sz="1500" b="1"/>
              <a:t> </a:t>
            </a:r>
            <a:r>
              <a:rPr lang="en-US" sz="1500"/>
              <a:t>–</a:t>
            </a:r>
            <a:r>
              <a:rPr lang="en-US" sz="1500" b="1"/>
              <a:t> </a:t>
            </a:r>
            <a:r>
              <a:rPr lang="en-US" sz="1500"/>
              <a:t>the first day of the month) and some other columns and returns</a:t>
            </a:r>
            <a:r>
              <a:rPr lang="en-US" sz="1500" b="1"/>
              <a:t> </a:t>
            </a:r>
            <a:r>
              <a:rPr lang="en-US" sz="1500"/>
              <a:t>a table with columns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snap_month_dt</a:t>
            </a:r>
            <a:r>
              <a:rPr lang="en-US" sz="1500"/>
              <a:t>, feature1, feature2, feature3.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 </a:t>
            </a:r>
            <a:r>
              <a:rPr lang="en-US" sz="1500" err="1"/>
              <a:t>pyspark</a:t>
            </a:r>
            <a:r>
              <a:rPr lang="en-US" sz="1500"/>
              <a:t> script that counts daily features over a table with daily snapshots </a:t>
            </a:r>
            <a:r>
              <a:rPr lang="en-US" sz="1500" b="1" err="1"/>
              <a:t>source_d</a:t>
            </a:r>
            <a:r>
              <a:rPr lang="en-US" sz="1500" b="1"/>
              <a:t> </a:t>
            </a:r>
            <a:r>
              <a:rPr lang="en-US" sz="1500"/>
              <a:t>with the key </a:t>
            </a:r>
            <a:r>
              <a:rPr lang="en-US" sz="1500" err="1"/>
              <a:t>person_id</a:t>
            </a:r>
            <a:r>
              <a:rPr lang="en-US" sz="1500"/>
              <a:t> (int), </a:t>
            </a:r>
            <a:r>
              <a:rPr lang="en-US" sz="1500" err="1"/>
              <a:t>snap_day_dt</a:t>
            </a:r>
            <a:r>
              <a:rPr lang="en-US" sz="1500"/>
              <a:t> (data) and some other columns and returns a table with columns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snap_day_dt</a:t>
            </a:r>
            <a:r>
              <a:rPr lang="en-US" sz="1500"/>
              <a:t>, feature4, feature5.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There is an ML model that accepts as input features feature1, feature2, feature3, feature4, feature5 and gives a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 Use cases: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/>
              <a:t>The user of the service wants to provide </a:t>
            </a:r>
            <a:r>
              <a:rPr lang="en-US" sz="1500" err="1"/>
              <a:t>person_id</a:t>
            </a:r>
            <a:r>
              <a:rPr lang="en-US" sz="1500"/>
              <a:t> somewhere online and get the latest score value as soon as possible.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/>
              <a:t>The user of the service wants to provide </a:t>
            </a:r>
            <a:r>
              <a:rPr lang="en-US" sz="1500" err="1"/>
              <a:t>person_id</a:t>
            </a:r>
            <a:r>
              <a:rPr lang="en-US" sz="1500"/>
              <a:t>, </a:t>
            </a:r>
            <a:r>
              <a:rPr lang="en-US" sz="1500" err="1"/>
              <a:t>start_dt</a:t>
            </a:r>
            <a:r>
              <a:rPr lang="en-US" sz="1500"/>
              <a:t>, </a:t>
            </a:r>
            <a:r>
              <a:rPr lang="en-US" sz="1500" err="1"/>
              <a:t>end_dt</a:t>
            </a:r>
            <a:r>
              <a:rPr lang="en-US" sz="1500"/>
              <a:t> offline and receive the score history from the date </a:t>
            </a:r>
            <a:r>
              <a:rPr lang="en-US" sz="1500" err="1"/>
              <a:t>start_dt</a:t>
            </a:r>
            <a:r>
              <a:rPr lang="en-US" sz="1500"/>
              <a:t> to the date </a:t>
            </a:r>
            <a:r>
              <a:rPr lang="en-US" sz="1500" err="1"/>
              <a:t>end_dt</a:t>
            </a:r>
            <a:r>
              <a:rPr lang="en-US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13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EBC2B3-E00D-4A64-8A61-631409865A0E}"/>
              </a:ext>
            </a:extLst>
          </p:cNvPr>
          <p:cNvSpPr/>
          <p:nvPr/>
        </p:nvSpPr>
        <p:spPr>
          <a:xfrm>
            <a:off x="189363" y="360553"/>
            <a:ext cx="1176867" cy="1805406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1AA70B29-833C-4BB9-9C56-29C2C623F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9" y="341178"/>
            <a:ext cx="385539" cy="3855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E62E0E-F50F-443F-8A3E-CC46321BE9A8}"/>
              </a:ext>
            </a:extLst>
          </p:cNvPr>
          <p:cNvSpPr/>
          <p:nvPr/>
        </p:nvSpPr>
        <p:spPr>
          <a:xfrm>
            <a:off x="315795" y="1218726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source_m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74EA9-3542-56ED-A388-60848CBE7284}"/>
              </a:ext>
            </a:extLst>
          </p:cNvPr>
          <p:cNvSpPr/>
          <p:nvPr/>
        </p:nvSpPr>
        <p:spPr>
          <a:xfrm>
            <a:off x="326300" y="1751149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source_d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9" name="Graphic 2">
            <a:extLst>
              <a:ext uri="{FF2B5EF4-FFF2-40B4-BE49-F238E27FC236}">
                <a16:creationId xmlns:a16="http://schemas.microsoft.com/office/drawing/2014/main" id="{F652619F-DB86-4187-839F-4645967BE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047" y="854773"/>
            <a:ext cx="234865" cy="234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B9C14-FDDA-125E-0187-53AE2B46DE8C}"/>
              </a:ext>
            </a:extLst>
          </p:cNvPr>
          <p:cNvSpPr txBox="1"/>
          <p:nvPr/>
        </p:nvSpPr>
        <p:spPr>
          <a:xfrm>
            <a:off x="494193" y="854289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RAW Bucket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119B7-A07C-AB79-A2ED-DD38DA29F519}"/>
              </a:ext>
            </a:extLst>
          </p:cNvPr>
          <p:cNvSpPr/>
          <p:nvPr/>
        </p:nvSpPr>
        <p:spPr>
          <a:xfrm>
            <a:off x="3403966" y="319879"/>
            <a:ext cx="1176867" cy="1805405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1FAD12C5-C1C1-0BAA-4AF0-9A6C17EA39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05" y="314175"/>
            <a:ext cx="385539" cy="38553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3674061-1EF9-4A50-2D56-307193194AF5}"/>
              </a:ext>
            </a:extLst>
          </p:cNvPr>
          <p:cNvSpPr/>
          <p:nvPr/>
        </p:nvSpPr>
        <p:spPr>
          <a:xfrm>
            <a:off x="3530244" y="1184996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source_m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9C8408-DE82-DB5E-6BF2-DFCF30310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4336062" y="1064041"/>
            <a:ext cx="363321" cy="22892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A215F5A-2899-36AA-BC69-663FF0273964}"/>
              </a:ext>
            </a:extLst>
          </p:cNvPr>
          <p:cNvSpPr/>
          <p:nvPr/>
        </p:nvSpPr>
        <p:spPr>
          <a:xfrm>
            <a:off x="3548780" y="1739433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source_d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F06AF8-6CF0-9B2E-D3D0-25A9F786D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4324176" y="1622665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25" name="Graphic 2">
            <a:extLst>
              <a:ext uri="{FF2B5EF4-FFF2-40B4-BE49-F238E27FC236}">
                <a16:creationId xmlns:a16="http://schemas.microsoft.com/office/drawing/2014/main" id="{D34A6D28-E9F3-2119-8A68-A99142D2A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9850" y="810124"/>
            <a:ext cx="234865" cy="2348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998C36-5C6A-2FC1-BB2D-46CA7D0FC722}"/>
              </a:ext>
            </a:extLst>
          </p:cNvPr>
          <p:cNvSpPr txBox="1"/>
          <p:nvPr/>
        </p:nvSpPr>
        <p:spPr>
          <a:xfrm>
            <a:off x="3687901" y="827286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Ingest Bucket</a:t>
            </a:r>
          </a:p>
        </p:txBody>
      </p:sp>
      <p:pic>
        <p:nvPicPr>
          <p:cNvPr id="27" name="Picture 26" descr="A close up of a sign&#10;&#10;Description automatically generated">
            <a:extLst>
              <a:ext uri="{FF2B5EF4-FFF2-40B4-BE49-F238E27FC236}">
                <a16:creationId xmlns:a16="http://schemas.microsoft.com/office/drawing/2014/main" id="{58CA6310-DE81-4159-B826-358EF9FE43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73375" b="2498"/>
          <a:stretch/>
        </p:blipFill>
        <p:spPr>
          <a:xfrm>
            <a:off x="1118881" y="1695200"/>
            <a:ext cx="247349" cy="202197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58CA6310-DE81-4159-B826-358EF9FE43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73375" b="2498"/>
          <a:stretch/>
        </p:blipFill>
        <p:spPr>
          <a:xfrm>
            <a:off x="1118881" y="1161297"/>
            <a:ext cx="247349" cy="2021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462F15D-A55A-2354-7BE3-F69A0BEDAFF8}"/>
              </a:ext>
            </a:extLst>
          </p:cNvPr>
          <p:cNvSpPr/>
          <p:nvPr/>
        </p:nvSpPr>
        <p:spPr>
          <a:xfrm>
            <a:off x="5689279" y="315468"/>
            <a:ext cx="1176867" cy="1793061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37" name="Picture 36" descr="A picture containing icon&#10;&#10;Description automatically generated">
            <a:extLst>
              <a:ext uri="{FF2B5EF4-FFF2-40B4-BE49-F238E27FC236}">
                <a16:creationId xmlns:a16="http://schemas.microsoft.com/office/drawing/2014/main" id="{9F06AE63-AF81-9ADC-A9D0-613C4F99C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345" y="277078"/>
            <a:ext cx="385539" cy="38553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6C6C97D6-F9ED-9467-2805-FC3405AC2C1F}"/>
              </a:ext>
            </a:extLst>
          </p:cNvPr>
          <p:cNvSpPr/>
          <p:nvPr/>
        </p:nvSpPr>
        <p:spPr>
          <a:xfrm>
            <a:off x="5763415" y="1174833"/>
            <a:ext cx="11355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monthly_features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E507BBD-C89E-5648-5794-5F8E8A9FB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6565742" y="1034903"/>
            <a:ext cx="363321" cy="228921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704C463-366C-9FEA-3A10-8B81DA7812A9}"/>
              </a:ext>
            </a:extLst>
          </p:cNvPr>
          <p:cNvSpPr/>
          <p:nvPr/>
        </p:nvSpPr>
        <p:spPr>
          <a:xfrm>
            <a:off x="5815711" y="1701814"/>
            <a:ext cx="1023530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daily_features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3844814-62F6-ED87-D2B0-1886327A6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6565742" y="1587353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42" name="Graphic 2">
            <a:extLst>
              <a:ext uri="{FF2B5EF4-FFF2-40B4-BE49-F238E27FC236}">
                <a16:creationId xmlns:a16="http://schemas.microsoft.com/office/drawing/2014/main" id="{44623CA6-3FE6-26EF-3A83-C0D17D706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136" y="814512"/>
            <a:ext cx="234865" cy="2348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187FBB4-FD4D-3630-FD78-E8BB51CAAC1B}"/>
              </a:ext>
            </a:extLst>
          </p:cNvPr>
          <p:cNvSpPr txBox="1"/>
          <p:nvPr/>
        </p:nvSpPr>
        <p:spPr>
          <a:xfrm>
            <a:off x="6041079" y="778504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Distill Bucket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9DECA8-E7FB-C646-DF5E-932D95FD39D7}"/>
              </a:ext>
            </a:extLst>
          </p:cNvPr>
          <p:cNvSpPr/>
          <p:nvPr/>
        </p:nvSpPr>
        <p:spPr>
          <a:xfrm>
            <a:off x="8192388" y="341178"/>
            <a:ext cx="1176867" cy="178465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50" name="Picture 49" descr="A picture containing icon&#10;&#10;Description automatically generated">
            <a:extLst>
              <a:ext uri="{FF2B5EF4-FFF2-40B4-BE49-F238E27FC236}">
                <a16:creationId xmlns:a16="http://schemas.microsoft.com/office/drawing/2014/main" id="{A7941B48-2D4F-90F4-CE30-6FB1EAF59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719" y="320422"/>
            <a:ext cx="385539" cy="385539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F888365-06DC-95D5-4CD5-8855BE5E5D45}"/>
              </a:ext>
            </a:extLst>
          </p:cNvPr>
          <p:cNvSpPr/>
          <p:nvPr/>
        </p:nvSpPr>
        <p:spPr>
          <a:xfrm>
            <a:off x="8255101" y="1425331"/>
            <a:ext cx="1039814" cy="344479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features_for_prediction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667A234-C760-81E9-803C-22E5AB94A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9172914" y="1274705"/>
            <a:ext cx="320035" cy="213535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55" name="Graphic 2">
            <a:extLst>
              <a:ext uri="{FF2B5EF4-FFF2-40B4-BE49-F238E27FC236}">
                <a16:creationId xmlns:a16="http://schemas.microsoft.com/office/drawing/2014/main" id="{7762E4A2-25C0-6BE0-1E46-F961E5B2B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6602" y="831810"/>
            <a:ext cx="234865" cy="2348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8C3C2C6-B73A-2F0D-8D01-1350E0DD3476}"/>
              </a:ext>
            </a:extLst>
          </p:cNvPr>
          <p:cNvSpPr txBox="1"/>
          <p:nvPr/>
        </p:nvSpPr>
        <p:spPr>
          <a:xfrm>
            <a:off x="8451178" y="823099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Refine Bucket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E47E926-04EC-48BC-0E1F-B1B1CC5D3C25}"/>
              </a:ext>
            </a:extLst>
          </p:cNvPr>
          <p:cNvSpPr/>
          <p:nvPr/>
        </p:nvSpPr>
        <p:spPr>
          <a:xfrm>
            <a:off x="207930" y="2659695"/>
            <a:ext cx="1176867" cy="1973147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82" name="Picture 81" descr="A picture containing icon&#10;&#10;Description automatically generated">
            <a:extLst>
              <a:ext uri="{FF2B5EF4-FFF2-40B4-BE49-F238E27FC236}">
                <a16:creationId xmlns:a16="http://schemas.microsoft.com/office/drawing/2014/main" id="{46986B99-07AD-4E13-5F92-24A267BB21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0" y="2659695"/>
            <a:ext cx="385539" cy="38553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6FA5F88-879C-436F-03C0-14273916E5C7}"/>
              </a:ext>
            </a:extLst>
          </p:cNvPr>
          <p:cNvSpPr/>
          <p:nvPr/>
        </p:nvSpPr>
        <p:spPr>
          <a:xfrm>
            <a:off x="334362" y="3641958"/>
            <a:ext cx="1021238" cy="354856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source_m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AA87646-83B3-E7AD-B043-790299F476E9}"/>
              </a:ext>
            </a:extLst>
          </p:cNvPr>
          <p:cNvSpPr/>
          <p:nvPr/>
        </p:nvSpPr>
        <p:spPr>
          <a:xfrm>
            <a:off x="334362" y="4179457"/>
            <a:ext cx="977988" cy="290503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tx2"/>
                </a:solidFill>
              </a:rPr>
              <a:t>source_d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85" name="Graphic 2">
            <a:extLst>
              <a:ext uri="{FF2B5EF4-FFF2-40B4-BE49-F238E27FC236}">
                <a16:creationId xmlns:a16="http://schemas.microsoft.com/office/drawing/2014/main" id="{89AAFDB4-F997-A3CC-A1FF-4EC3AC03B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604" y="3178516"/>
            <a:ext cx="234865" cy="23486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C3E5B00-07DB-671C-5DDE-F07CEFFBB093}"/>
              </a:ext>
            </a:extLst>
          </p:cNvPr>
          <p:cNvSpPr txBox="1"/>
          <p:nvPr/>
        </p:nvSpPr>
        <p:spPr>
          <a:xfrm>
            <a:off x="531334" y="3142141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Quarantine</a:t>
            </a:r>
          </a:p>
          <a:p>
            <a:r>
              <a:rPr lang="en-US" sz="1100" dirty="0"/>
              <a:t> Bucket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8F2408E6-F0B0-6707-7EB9-52BE2B3D1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1118711" y="3531807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EEEBD46-AEA0-6B9F-A820-19187A8A2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98"/>
          <a:stretch/>
        </p:blipFill>
        <p:spPr bwMode="auto">
          <a:xfrm>
            <a:off x="1130689" y="4046175"/>
            <a:ext cx="363321" cy="228921"/>
          </a:xfrm>
          <a:prstGeom prst="rect">
            <a:avLst/>
          </a:prstGeom>
          <a:solidFill>
            <a:schemeClr val="bg2"/>
          </a:solidFill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38AFF88-8D1C-5AB5-8C8C-7404C8332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2600" y="395102"/>
            <a:ext cx="328886" cy="34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72AE7-961F-E250-7ACE-6203E5494EB1}"/>
              </a:ext>
            </a:extLst>
          </p:cNvPr>
          <p:cNvSpPr txBox="1"/>
          <p:nvPr/>
        </p:nvSpPr>
        <p:spPr>
          <a:xfrm>
            <a:off x="9686686" y="702137"/>
            <a:ext cx="1382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SageMaker</a:t>
            </a:r>
            <a:endParaRPr lang="en-US" sz="1100" dirty="0"/>
          </a:p>
          <a:p>
            <a:r>
              <a:rPr lang="en-US" sz="1100" dirty="0"/>
              <a:t>Training Job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E290E85-903B-6ABC-B38A-2D6330ACC8D6}"/>
              </a:ext>
            </a:extLst>
          </p:cNvPr>
          <p:cNvCxnSpPr>
            <a:cxnSpLocks/>
            <a:stCxn id="51" idx="3"/>
            <a:endCxn id="96" idx="1"/>
          </p:cNvCxnSpPr>
          <p:nvPr/>
        </p:nvCxnSpPr>
        <p:spPr>
          <a:xfrm flipV="1">
            <a:off x="9294915" y="569218"/>
            <a:ext cx="667685" cy="1028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94AB46C-85D7-4764-4197-848C39B82580}"/>
              </a:ext>
            </a:extLst>
          </p:cNvPr>
          <p:cNvSpPr/>
          <p:nvPr/>
        </p:nvSpPr>
        <p:spPr>
          <a:xfrm>
            <a:off x="10845009" y="184860"/>
            <a:ext cx="1176867" cy="1784650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FCAD0FFF-0114-3A50-0010-D433BC8C0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40" y="182957"/>
            <a:ext cx="385539" cy="385539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51C4E31-E137-18D4-A56D-3C15C24A0200}"/>
              </a:ext>
            </a:extLst>
          </p:cNvPr>
          <p:cNvSpPr/>
          <p:nvPr/>
        </p:nvSpPr>
        <p:spPr>
          <a:xfrm>
            <a:off x="10836398" y="1284569"/>
            <a:ext cx="1211809" cy="430887"/>
          </a:xfrm>
          <a:prstGeom prst="rect">
            <a:avLst/>
          </a:prstGeom>
          <a:solidFill>
            <a:srgbClr val="FEFEFE"/>
          </a:solidFill>
          <a:ln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2"/>
                </a:solidFill>
              </a:rPr>
              <a:t>score-_</a:t>
            </a:r>
            <a:r>
              <a:rPr lang="en-US" sz="1100" dirty="0" err="1">
                <a:solidFill>
                  <a:schemeClr val="tx2"/>
                </a:solidFill>
              </a:rPr>
              <a:t>sight_predication</a:t>
            </a:r>
            <a:endParaRPr lang="en-US" sz="1100" dirty="0">
              <a:solidFill>
                <a:schemeClr val="tx2"/>
              </a:solidFill>
            </a:endParaRPr>
          </a:p>
        </p:txBody>
      </p:sp>
      <p:pic>
        <p:nvPicPr>
          <p:cNvPr id="54" name="Graphic 2">
            <a:extLst>
              <a:ext uri="{FF2B5EF4-FFF2-40B4-BE49-F238E27FC236}">
                <a16:creationId xmlns:a16="http://schemas.microsoft.com/office/drawing/2014/main" id="{4AE494C9-6475-FD1D-88D7-638A0E93ED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9020" y="761266"/>
            <a:ext cx="234865" cy="23486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7F99539-4E35-F0DB-3FE7-1923923B4214}"/>
              </a:ext>
            </a:extLst>
          </p:cNvPr>
          <p:cNvSpPr txBox="1"/>
          <p:nvPr/>
        </p:nvSpPr>
        <p:spPr>
          <a:xfrm>
            <a:off x="11103799" y="685634"/>
            <a:ext cx="941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Score Sight </a:t>
            </a:r>
          </a:p>
          <a:p>
            <a:r>
              <a:rPr lang="en-US" sz="1100" dirty="0"/>
              <a:t>Model Bucket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32809D8-A75E-12A3-2A87-E7AD78BE5FDB}"/>
              </a:ext>
            </a:extLst>
          </p:cNvPr>
          <p:cNvCxnSpPr>
            <a:cxnSpLocks/>
            <a:stCxn id="96" idx="3"/>
            <a:endCxn id="48" idx="1"/>
          </p:cNvCxnSpPr>
          <p:nvPr/>
        </p:nvCxnSpPr>
        <p:spPr>
          <a:xfrm>
            <a:off x="10291486" y="569218"/>
            <a:ext cx="544912" cy="930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D5BF9A3D-ABDE-60E0-4410-E2884220AA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06181" y="2485579"/>
            <a:ext cx="328886" cy="34823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C40C6474-1DAA-3011-2D34-9201AAC5C276}"/>
              </a:ext>
            </a:extLst>
          </p:cNvPr>
          <p:cNvSpPr txBox="1"/>
          <p:nvPr/>
        </p:nvSpPr>
        <p:spPr>
          <a:xfrm>
            <a:off x="10976993" y="2866827"/>
            <a:ext cx="1006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SageMaker</a:t>
            </a:r>
            <a:endParaRPr lang="en-US" sz="1100" dirty="0"/>
          </a:p>
          <a:p>
            <a:r>
              <a:rPr lang="en-US" sz="1100" dirty="0"/>
              <a:t>  Endpoint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00129D0-118D-6D5E-D6EF-B19A648D02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90516" y="4581028"/>
            <a:ext cx="379668" cy="384730"/>
          </a:xfrm>
          <a:prstGeom prst="rect">
            <a:avLst/>
          </a:prstGeom>
        </p:spPr>
      </p:pic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41C19F1-515C-164A-2715-2F9BC98C3878}"/>
              </a:ext>
            </a:extLst>
          </p:cNvPr>
          <p:cNvCxnSpPr>
            <a:cxnSpLocks/>
            <a:stCxn id="48" idx="3"/>
            <a:endCxn id="73" idx="1"/>
          </p:cNvCxnSpPr>
          <p:nvPr/>
        </p:nvCxnSpPr>
        <p:spPr>
          <a:xfrm flipH="1">
            <a:off x="11306181" y="1500013"/>
            <a:ext cx="742026" cy="1159682"/>
          </a:xfrm>
          <a:prstGeom prst="bentConnector5">
            <a:avLst>
              <a:gd name="adj1" fmla="val -30808"/>
              <a:gd name="adj2" fmla="val 51782"/>
              <a:gd name="adj3" fmla="val 1308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76C377F-F0B6-7545-7053-8B3CEF58FEB7}"/>
              </a:ext>
            </a:extLst>
          </p:cNvPr>
          <p:cNvSpPr txBox="1"/>
          <p:nvPr/>
        </p:nvSpPr>
        <p:spPr>
          <a:xfrm>
            <a:off x="10776074" y="4966014"/>
            <a:ext cx="147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API Gateway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OnlineScoreSightAPI</a:t>
            </a:r>
            <a:endParaRPr lang="en-US" sz="1200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0E42B395-C82B-6EED-02AA-E69191533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83140" y="5581052"/>
            <a:ext cx="460117" cy="42116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58F66B7A-1A56-1949-4043-6DD269EA3CA6}"/>
              </a:ext>
            </a:extLst>
          </p:cNvPr>
          <p:cNvSpPr txBox="1"/>
          <p:nvPr/>
        </p:nvSpPr>
        <p:spPr>
          <a:xfrm>
            <a:off x="11140684" y="5952635"/>
            <a:ext cx="69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Client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956F971-EC4A-A7AE-283D-1F9CEAEFB5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9959" y="2470284"/>
            <a:ext cx="328886" cy="348232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DE14E13F-A32E-7018-B363-A1BBFDC02874}"/>
              </a:ext>
            </a:extLst>
          </p:cNvPr>
          <p:cNvSpPr txBox="1"/>
          <p:nvPr/>
        </p:nvSpPr>
        <p:spPr>
          <a:xfrm>
            <a:off x="9013409" y="2870885"/>
            <a:ext cx="11768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</a:t>
            </a:r>
            <a:r>
              <a:rPr lang="en-US" sz="1100" dirty="0" err="1"/>
              <a:t>SageMaker</a:t>
            </a:r>
            <a:endParaRPr lang="en-US" sz="1100" dirty="0"/>
          </a:p>
          <a:p>
            <a:r>
              <a:rPr lang="en-US" sz="1100" dirty="0"/>
              <a:t>Batch transform </a:t>
            </a:r>
          </a:p>
          <a:p>
            <a:r>
              <a:rPr lang="en-US" sz="1100" dirty="0"/>
              <a:t>          job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18657C7A-48CF-96A5-6B05-D931F14D51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7106" y="5791634"/>
            <a:ext cx="460117" cy="45429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9A7E608-47D0-BFDE-EB54-2F43C88FB1A6}"/>
              </a:ext>
            </a:extLst>
          </p:cNvPr>
          <p:cNvSpPr txBox="1"/>
          <p:nvPr/>
        </p:nvSpPr>
        <p:spPr>
          <a:xfrm>
            <a:off x="9302672" y="6189556"/>
            <a:ext cx="699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Client</a:t>
            </a:r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2CB54240-9DAD-E9B7-AC44-8BB14E5E05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0806" y="4777262"/>
            <a:ext cx="379668" cy="38473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E6295AA2-352D-013A-2123-BD5141D3B0D3}"/>
              </a:ext>
            </a:extLst>
          </p:cNvPr>
          <p:cNvSpPr txBox="1"/>
          <p:nvPr/>
        </p:nvSpPr>
        <p:spPr>
          <a:xfrm>
            <a:off x="8915056" y="5193592"/>
            <a:ext cx="1445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API Gateway</a:t>
            </a:r>
          </a:p>
          <a:p>
            <a:r>
              <a:rPr lang="en-US" sz="1100" dirty="0" err="1"/>
              <a:t>BatchScoreSightAPI</a:t>
            </a:r>
            <a:endParaRPr lang="en-US" sz="1100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3DB39067-8EAA-4853-FBE8-AAC6C95AE0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4823" y="3616354"/>
            <a:ext cx="376805" cy="376805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7994367-3CDC-174A-86B6-0DB9BFDCEA57}"/>
              </a:ext>
            </a:extLst>
          </p:cNvPr>
          <p:cNvCxnSpPr>
            <a:cxnSpLocks/>
            <a:stCxn id="76" idx="2"/>
            <a:endCxn id="158" idx="0"/>
          </p:cNvCxnSpPr>
          <p:nvPr/>
        </p:nvCxnSpPr>
        <p:spPr>
          <a:xfrm>
            <a:off x="11480350" y="3297714"/>
            <a:ext cx="2876" cy="31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938F2A9-9DE6-1B2C-BB03-42FB56BBC942}"/>
              </a:ext>
            </a:extLst>
          </p:cNvPr>
          <p:cNvSpPr txBox="1"/>
          <p:nvPr/>
        </p:nvSpPr>
        <p:spPr>
          <a:xfrm>
            <a:off x="10676383" y="3990154"/>
            <a:ext cx="17961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OnlineScoreSightLambda</a:t>
            </a:r>
            <a:endParaRPr lang="en-US" sz="1100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A87E327-FC6E-0D53-EDD3-3ECEED74934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480350" y="4285608"/>
            <a:ext cx="0" cy="29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FAB449E-4626-F683-D717-EB2CBB0149C8}"/>
              </a:ext>
            </a:extLst>
          </p:cNvPr>
          <p:cNvCxnSpPr>
            <a:cxnSpLocks/>
            <a:stCxn id="97" idx="2"/>
            <a:endCxn id="104" idx="0"/>
          </p:cNvCxnSpPr>
          <p:nvPr/>
        </p:nvCxnSpPr>
        <p:spPr>
          <a:xfrm>
            <a:off x="11511365" y="5427679"/>
            <a:ext cx="1834" cy="15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EDAB41D3-58EC-A803-9C8F-587851375F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13437" y="3784577"/>
            <a:ext cx="376805" cy="376805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77428AA8-FE9C-7DAE-CF47-45CE05BF12FE}"/>
              </a:ext>
            </a:extLst>
          </p:cNvPr>
          <p:cNvSpPr txBox="1"/>
          <p:nvPr/>
        </p:nvSpPr>
        <p:spPr>
          <a:xfrm>
            <a:off x="8663871" y="4198605"/>
            <a:ext cx="1875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</a:t>
            </a:r>
            <a:r>
              <a:rPr lang="en-US" sz="1100" dirty="0" err="1"/>
              <a:t>BatchScoreSightLambda</a:t>
            </a:r>
            <a:endParaRPr lang="en-US" sz="1100" dirty="0"/>
          </a:p>
        </p:txBody>
      </p:sp>
      <p:pic>
        <p:nvPicPr>
          <p:cNvPr id="207" name="Picture 206">
            <a:extLst>
              <a:ext uri="{FF2B5EF4-FFF2-40B4-BE49-F238E27FC236}">
                <a16:creationId xmlns:a16="http://schemas.microsoft.com/office/drawing/2014/main" id="{FDCA4E27-9A0E-9319-2499-3DFF8A0793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939" y="557691"/>
            <a:ext cx="376805" cy="376805"/>
          </a:xfrm>
          <a:prstGeom prst="rect">
            <a:avLst/>
          </a:prstGeom>
        </p:spPr>
      </p:pic>
      <p:sp>
        <p:nvSpPr>
          <p:cNvPr id="208" name="TextBox 207">
            <a:extLst>
              <a:ext uri="{FF2B5EF4-FFF2-40B4-BE49-F238E27FC236}">
                <a16:creationId xmlns:a16="http://schemas.microsoft.com/office/drawing/2014/main" id="{B3477D1B-68B1-D73E-6319-16A35CCB5478}"/>
              </a:ext>
            </a:extLst>
          </p:cNvPr>
          <p:cNvSpPr txBox="1"/>
          <p:nvPr/>
        </p:nvSpPr>
        <p:spPr>
          <a:xfrm>
            <a:off x="1311555" y="942949"/>
            <a:ext cx="10384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DataIngestionTrigger</a:t>
            </a:r>
            <a:endParaRPr lang="en-US" sz="1100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78924D5B-3C5B-8A04-B40E-5F2E1335B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8696" y="1703366"/>
            <a:ext cx="376805" cy="376805"/>
          </a:xfrm>
          <a:prstGeom prst="rect">
            <a:avLst/>
          </a:prstGeom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12A13DA5-5381-6F59-55DA-133C9249A6A8}"/>
              </a:ext>
            </a:extLst>
          </p:cNvPr>
          <p:cNvSpPr txBox="1"/>
          <p:nvPr/>
        </p:nvSpPr>
        <p:spPr>
          <a:xfrm>
            <a:off x="1345297" y="2108529"/>
            <a:ext cx="102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DataIngestionTrigger</a:t>
            </a:r>
            <a:endParaRPr lang="en-US" sz="1100" dirty="0"/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5FD348B-48EC-8382-ECD1-5C357679779B}"/>
              </a:ext>
            </a:extLst>
          </p:cNvPr>
          <p:cNvCxnSpPr>
            <a:stCxn id="128" idx="2"/>
            <a:endCxn id="181" idx="0"/>
          </p:cNvCxnSpPr>
          <p:nvPr/>
        </p:nvCxnSpPr>
        <p:spPr>
          <a:xfrm flipH="1">
            <a:off x="9601840" y="3471049"/>
            <a:ext cx="3" cy="31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20C50B6-8B30-5A20-9ADB-8DA631A89D66}"/>
              </a:ext>
            </a:extLst>
          </p:cNvPr>
          <p:cNvCxnSpPr>
            <a:stCxn id="183" idx="2"/>
            <a:endCxn id="139" idx="0"/>
          </p:cNvCxnSpPr>
          <p:nvPr/>
        </p:nvCxnSpPr>
        <p:spPr>
          <a:xfrm>
            <a:off x="9601839" y="4460215"/>
            <a:ext cx="8801" cy="317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80427B3-03A8-5F9A-EDB7-71EE96970BCE}"/>
              </a:ext>
            </a:extLst>
          </p:cNvPr>
          <p:cNvCxnSpPr>
            <a:stCxn id="149" idx="2"/>
            <a:endCxn id="131" idx="0"/>
          </p:cNvCxnSpPr>
          <p:nvPr/>
        </p:nvCxnSpPr>
        <p:spPr>
          <a:xfrm flipH="1">
            <a:off x="9637165" y="5624479"/>
            <a:ext cx="624" cy="16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6BD26240-DB53-0B3F-5EF9-22F5F7CA9DB4}"/>
              </a:ext>
            </a:extLst>
          </p:cNvPr>
          <p:cNvCxnSpPr>
            <a:stCxn id="3" idx="3"/>
            <a:endCxn id="207" idx="1"/>
          </p:cNvCxnSpPr>
          <p:nvPr/>
        </p:nvCxnSpPr>
        <p:spPr>
          <a:xfrm flipV="1">
            <a:off x="1293783" y="746094"/>
            <a:ext cx="414156" cy="6178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0C00B27B-C446-918D-3395-247C2E9A6028}"/>
              </a:ext>
            </a:extLst>
          </p:cNvPr>
          <p:cNvCxnSpPr>
            <a:cxnSpLocks/>
            <a:stCxn id="48" idx="2"/>
            <a:endCxn id="127" idx="0"/>
          </p:cNvCxnSpPr>
          <p:nvPr/>
        </p:nvCxnSpPr>
        <p:spPr>
          <a:xfrm rot="5400000">
            <a:off x="10145939" y="1173920"/>
            <a:ext cx="754828" cy="1837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7" name="Picture 246">
            <a:extLst>
              <a:ext uri="{FF2B5EF4-FFF2-40B4-BE49-F238E27FC236}">
                <a16:creationId xmlns:a16="http://schemas.microsoft.com/office/drawing/2014/main" id="{A26E7CE1-D453-076D-D234-946E25FF83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9403" y="533947"/>
            <a:ext cx="433048" cy="427635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2F90EA7D-039B-E90E-65DD-7B2160341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45977" y="1672252"/>
            <a:ext cx="433048" cy="427635"/>
          </a:xfrm>
          <a:prstGeom prst="rect">
            <a:avLst/>
          </a:prstGeom>
        </p:spPr>
      </p:pic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600823C-7F48-D8A7-61AC-EB062B16BF7C}"/>
              </a:ext>
            </a:extLst>
          </p:cNvPr>
          <p:cNvCxnSpPr>
            <a:stCxn id="207" idx="3"/>
            <a:endCxn id="247" idx="1"/>
          </p:cNvCxnSpPr>
          <p:nvPr/>
        </p:nvCxnSpPr>
        <p:spPr>
          <a:xfrm>
            <a:off x="2084744" y="746094"/>
            <a:ext cx="384659" cy="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D108F8AD-5F87-C0FD-7DDF-0B4F96EF6228}"/>
              </a:ext>
            </a:extLst>
          </p:cNvPr>
          <p:cNvCxnSpPr>
            <a:stCxn id="219" idx="3"/>
            <a:endCxn id="249" idx="1"/>
          </p:cNvCxnSpPr>
          <p:nvPr/>
        </p:nvCxnSpPr>
        <p:spPr>
          <a:xfrm flipV="1">
            <a:off x="2055501" y="1886070"/>
            <a:ext cx="390476" cy="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CDD7E1D0-97DA-3226-CAEB-F55ADC459BE2}"/>
              </a:ext>
            </a:extLst>
          </p:cNvPr>
          <p:cNvSpPr txBox="1"/>
          <p:nvPr/>
        </p:nvSpPr>
        <p:spPr>
          <a:xfrm>
            <a:off x="2165742" y="937445"/>
            <a:ext cx="131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</a:t>
            </a:r>
            <a:r>
              <a:rPr lang="en-US" sz="1100" dirty="0" err="1"/>
              <a:t>RawDataProcessor</a:t>
            </a:r>
            <a:endParaRPr lang="en-US" sz="1100" dirty="0"/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B237D046-B9F8-3FEC-8E3B-F0D918D2EB8C}"/>
              </a:ext>
            </a:extLst>
          </p:cNvPr>
          <p:cNvCxnSpPr>
            <a:stCxn id="7" idx="3"/>
            <a:endCxn id="219" idx="1"/>
          </p:cNvCxnSpPr>
          <p:nvPr/>
        </p:nvCxnSpPr>
        <p:spPr>
          <a:xfrm flipV="1">
            <a:off x="1304288" y="1891769"/>
            <a:ext cx="374408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E5B1FCAB-04EB-1F32-BD07-A44ED2E03799}"/>
              </a:ext>
            </a:extLst>
          </p:cNvPr>
          <p:cNvSpPr txBox="1"/>
          <p:nvPr/>
        </p:nvSpPr>
        <p:spPr>
          <a:xfrm>
            <a:off x="2233168" y="2102211"/>
            <a:ext cx="1315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</a:t>
            </a:r>
            <a:r>
              <a:rPr lang="en-US" sz="1100" dirty="0" err="1"/>
              <a:t>RawDataProcessor</a:t>
            </a:r>
            <a:endParaRPr lang="en-US" sz="1100" dirty="0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79E57965-DB7F-0221-8FCD-D493EBBB87A1}"/>
              </a:ext>
            </a:extLst>
          </p:cNvPr>
          <p:cNvCxnSpPr>
            <a:stCxn id="267" idx="0"/>
            <a:endCxn id="23" idx="1"/>
          </p:cNvCxnSpPr>
          <p:nvPr/>
        </p:nvCxnSpPr>
        <p:spPr>
          <a:xfrm rot="5400000" flipH="1" flipV="1">
            <a:off x="3111114" y="1664545"/>
            <a:ext cx="217526" cy="65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5AC6524D-C1C4-330E-2F5C-9BF41A163CFF}"/>
              </a:ext>
            </a:extLst>
          </p:cNvPr>
          <p:cNvCxnSpPr>
            <a:stCxn id="247" idx="3"/>
            <a:endCxn id="21" idx="1"/>
          </p:cNvCxnSpPr>
          <p:nvPr/>
        </p:nvCxnSpPr>
        <p:spPr>
          <a:xfrm>
            <a:off x="2902451" y="747765"/>
            <a:ext cx="627793" cy="582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025A94C3-2DDF-9FF1-877E-E1CBD894820A}"/>
              </a:ext>
            </a:extLst>
          </p:cNvPr>
          <p:cNvCxnSpPr>
            <a:endCxn id="83" idx="3"/>
          </p:cNvCxnSpPr>
          <p:nvPr/>
        </p:nvCxnSpPr>
        <p:spPr>
          <a:xfrm rot="5400000">
            <a:off x="565843" y="1722727"/>
            <a:ext cx="2886417" cy="1306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17FCC839-5F52-4589-5D23-30080C3E5385}"/>
              </a:ext>
            </a:extLst>
          </p:cNvPr>
          <p:cNvCxnSpPr>
            <a:endCxn id="84" idx="3"/>
          </p:cNvCxnSpPr>
          <p:nvPr/>
        </p:nvCxnSpPr>
        <p:spPr>
          <a:xfrm rot="5400000">
            <a:off x="919063" y="2493175"/>
            <a:ext cx="2224822" cy="14382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8" name="Picture 287">
            <a:extLst>
              <a:ext uri="{FF2B5EF4-FFF2-40B4-BE49-F238E27FC236}">
                <a16:creationId xmlns:a16="http://schemas.microsoft.com/office/drawing/2014/main" id="{6415E4A6-F0C4-8B39-EC90-B49D6E5D7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1359" y="507488"/>
            <a:ext cx="433048" cy="427635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7BF8B12A-2118-4893-3AD1-F967323729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4299" y="1667186"/>
            <a:ext cx="433048" cy="427635"/>
          </a:xfrm>
          <a:prstGeom prst="rect">
            <a:avLst/>
          </a:prstGeom>
        </p:spPr>
      </p:pic>
      <p:sp>
        <p:nvSpPr>
          <p:cNvPr id="290" name="TextBox 289">
            <a:extLst>
              <a:ext uri="{FF2B5EF4-FFF2-40B4-BE49-F238E27FC236}">
                <a16:creationId xmlns:a16="http://schemas.microsoft.com/office/drawing/2014/main" id="{5023BCA5-7253-43B5-E8C7-BCBA2CE18A83}"/>
              </a:ext>
            </a:extLst>
          </p:cNvPr>
          <p:cNvSpPr txBox="1"/>
          <p:nvPr/>
        </p:nvSpPr>
        <p:spPr>
          <a:xfrm>
            <a:off x="4537299" y="968102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IngestDataCleaner</a:t>
            </a:r>
            <a:endParaRPr lang="en-US" sz="11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1207D16-CDDB-B177-9237-941588D4D476}"/>
              </a:ext>
            </a:extLst>
          </p:cNvPr>
          <p:cNvSpPr txBox="1"/>
          <p:nvPr/>
        </p:nvSpPr>
        <p:spPr>
          <a:xfrm>
            <a:off x="4572249" y="2042789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IngestDataCleaner</a:t>
            </a:r>
            <a:endParaRPr lang="en-US" sz="1100" dirty="0"/>
          </a:p>
        </p:txBody>
      </p: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B56CDE93-6CD1-5AAE-892B-A36D1C8BD1BE}"/>
              </a:ext>
            </a:extLst>
          </p:cNvPr>
          <p:cNvCxnSpPr>
            <a:stCxn id="21" idx="3"/>
            <a:endCxn id="288" idx="1"/>
          </p:cNvCxnSpPr>
          <p:nvPr/>
        </p:nvCxnSpPr>
        <p:spPr>
          <a:xfrm flipV="1">
            <a:off x="4508232" y="721306"/>
            <a:ext cx="373127" cy="6089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95B29650-D8ED-EAC4-FC5F-43BAB3510C08}"/>
              </a:ext>
            </a:extLst>
          </p:cNvPr>
          <p:cNvCxnSpPr>
            <a:stCxn id="23" idx="3"/>
            <a:endCxn id="289" idx="1"/>
          </p:cNvCxnSpPr>
          <p:nvPr/>
        </p:nvCxnSpPr>
        <p:spPr>
          <a:xfrm flipV="1">
            <a:off x="4526768" y="1881004"/>
            <a:ext cx="367531" cy="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888096D6-5E5B-EBD6-22B5-E84A5AC43235}"/>
              </a:ext>
            </a:extLst>
          </p:cNvPr>
          <p:cNvCxnSpPr>
            <a:cxnSpLocks/>
            <a:stCxn id="288" idx="3"/>
            <a:endCxn id="38" idx="1"/>
          </p:cNvCxnSpPr>
          <p:nvPr/>
        </p:nvCxnSpPr>
        <p:spPr>
          <a:xfrm>
            <a:off x="5314407" y="721306"/>
            <a:ext cx="449008" cy="5987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57FDCDD0-8599-E1DA-9E4B-36D323B5CD05}"/>
              </a:ext>
            </a:extLst>
          </p:cNvPr>
          <p:cNvCxnSpPr>
            <a:cxnSpLocks/>
            <a:stCxn id="289" idx="3"/>
            <a:endCxn id="40" idx="1"/>
          </p:cNvCxnSpPr>
          <p:nvPr/>
        </p:nvCxnSpPr>
        <p:spPr>
          <a:xfrm flipV="1">
            <a:off x="5327347" y="1847066"/>
            <a:ext cx="488364" cy="3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312">
            <a:extLst>
              <a:ext uri="{FF2B5EF4-FFF2-40B4-BE49-F238E27FC236}">
                <a16:creationId xmlns:a16="http://schemas.microsoft.com/office/drawing/2014/main" id="{B47D8CE1-D63C-7C7C-20DC-40420CF763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6802" y="505333"/>
            <a:ext cx="433048" cy="427635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C5EAF2AD-AB95-DBC0-EB69-5C5F90D1F9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5652" y="1631307"/>
            <a:ext cx="433048" cy="427635"/>
          </a:xfrm>
          <a:prstGeom prst="rect">
            <a:avLst/>
          </a:prstGeom>
        </p:spPr>
      </p:pic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365EF387-CE32-D4DC-0817-C423252EB634}"/>
              </a:ext>
            </a:extLst>
          </p:cNvPr>
          <p:cNvCxnSpPr>
            <a:cxnSpLocks/>
            <a:endCxn id="313" idx="1"/>
          </p:cNvCxnSpPr>
          <p:nvPr/>
        </p:nvCxnSpPr>
        <p:spPr>
          <a:xfrm flipV="1">
            <a:off x="6961920" y="719151"/>
            <a:ext cx="294882" cy="599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C3C2A8BF-CA0B-5795-FBDD-36F6BDD6058C}"/>
              </a:ext>
            </a:extLst>
          </p:cNvPr>
          <p:cNvCxnSpPr>
            <a:cxnSpLocks/>
            <a:stCxn id="40" idx="3"/>
            <a:endCxn id="314" idx="1"/>
          </p:cNvCxnSpPr>
          <p:nvPr/>
        </p:nvCxnSpPr>
        <p:spPr>
          <a:xfrm flipV="1">
            <a:off x="6839241" y="1845125"/>
            <a:ext cx="396411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45162450-79B3-D4A1-6E45-25AF6F13368B}"/>
              </a:ext>
            </a:extLst>
          </p:cNvPr>
          <p:cNvSpPr txBox="1"/>
          <p:nvPr/>
        </p:nvSpPr>
        <p:spPr>
          <a:xfrm>
            <a:off x="7122485" y="997958"/>
            <a:ext cx="101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DistilledDataAggregator</a:t>
            </a:r>
            <a:endParaRPr lang="en-US" sz="11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CDF0EA0-AADF-F343-422C-D5960CBAA81F}"/>
              </a:ext>
            </a:extLst>
          </p:cNvPr>
          <p:cNvSpPr txBox="1"/>
          <p:nvPr/>
        </p:nvSpPr>
        <p:spPr>
          <a:xfrm>
            <a:off x="7078808" y="2079844"/>
            <a:ext cx="1013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DistilledDataAggregator</a:t>
            </a:r>
            <a:endParaRPr lang="en-US" sz="1100" dirty="0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44B2C95A-590A-3C44-8B15-0D054C028DBA}"/>
              </a:ext>
            </a:extLst>
          </p:cNvPr>
          <p:cNvSpPr/>
          <p:nvPr/>
        </p:nvSpPr>
        <p:spPr>
          <a:xfrm>
            <a:off x="3029250" y="2560378"/>
            <a:ext cx="3877020" cy="2000876"/>
          </a:xfrm>
          <a:prstGeom prst="rect">
            <a:avLst/>
          </a:prstGeom>
          <a:noFill/>
          <a:ln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E2D34A7D-EFF1-101C-19DA-A8CFEF85B719}"/>
              </a:ext>
            </a:extLst>
          </p:cNvPr>
          <p:cNvCxnSpPr>
            <a:stCxn id="313" idx="3"/>
          </p:cNvCxnSpPr>
          <p:nvPr/>
        </p:nvCxnSpPr>
        <p:spPr>
          <a:xfrm>
            <a:off x="7689850" y="719151"/>
            <a:ext cx="502538" cy="868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onnector: Elbow 387">
            <a:extLst>
              <a:ext uri="{FF2B5EF4-FFF2-40B4-BE49-F238E27FC236}">
                <a16:creationId xmlns:a16="http://schemas.microsoft.com/office/drawing/2014/main" id="{0F387221-F724-4B02-BDE4-9F7D7042C469}"/>
              </a:ext>
            </a:extLst>
          </p:cNvPr>
          <p:cNvCxnSpPr>
            <a:stCxn id="314" idx="3"/>
          </p:cNvCxnSpPr>
          <p:nvPr/>
        </p:nvCxnSpPr>
        <p:spPr>
          <a:xfrm flipV="1">
            <a:off x="7668700" y="1597571"/>
            <a:ext cx="521496" cy="247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4" name="Picture 393">
            <a:extLst>
              <a:ext uri="{FF2B5EF4-FFF2-40B4-BE49-F238E27FC236}">
                <a16:creationId xmlns:a16="http://schemas.microsoft.com/office/drawing/2014/main" id="{EEE4C318-639C-0BBF-9B07-8705854F0C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9497" y="3303165"/>
            <a:ext cx="402343" cy="393961"/>
          </a:xfrm>
          <a:prstGeom prst="rect">
            <a:avLst/>
          </a:prstGeom>
        </p:spPr>
      </p:pic>
      <p:sp>
        <p:nvSpPr>
          <p:cNvPr id="395" name="TextBox 394">
            <a:extLst>
              <a:ext uri="{FF2B5EF4-FFF2-40B4-BE49-F238E27FC236}">
                <a16:creationId xmlns:a16="http://schemas.microsoft.com/office/drawing/2014/main" id="{AED46460-2DB0-346E-DBCA-20D92FAE5377}"/>
              </a:ext>
            </a:extLst>
          </p:cNvPr>
          <p:cNvSpPr txBox="1"/>
          <p:nvPr/>
        </p:nvSpPr>
        <p:spPr>
          <a:xfrm>
            <a:off x="3099181" y="3672891"/>
            <a:ext cx="9039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StepFunction</a:t>
            </a:r>
            <a:endParaRPr lang="en-US" sz="1100" dirty="0"/>
          </a:p>
          <a:p>
            <a:r>
              <a:rPr lang="en-US" sz="1100" dirty="0"/>
              <a:t>Workflow </a:t>
            </a:r>
            <a:r>
              <a:rPr lang="en-US" sz="1100" dirty="0" err="1"/>
              <a:t>orcestrator</a:t>
            </a:r>
            <a:endParaRPr lang="en-US" sz="1100" dirty="0"/>
          </a:p>
        </p:txBody>
      </p:sp>
      <p:pic>
        <p:nvPicPr>
          <p:cNvPr id="397" name="Picture 396">
            <a:extLst>
              <a:ext uri="{FF2B5EF4-FFF2-40B4-BE49-F238E27FC236}">
                <a16:creationId xmlns:a16="http://schemas.microsoft.com/office/drawing/2014/main" id="{7D2B4782-BDFB-2CDB-2C30-FEDCCA648A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5082" y="3288457"/>
            <a:ext cx="457392" cy="424982"/>
          </a:xfrm>
          <a:prstGeom prst="rect">
            <a:avLst/>
          </a:prstGeom>
        </p:spPr>
      </p:pic>
      <p:sp>
        <p:nvSpPr>
          <p:cNvPr id="398" name="TextBox 397">
            <a:extLst>
              <a:ext uri="{FF2B5EF4-FFF2-40B4-BE49-F238E27FC236}">
                <a16:creationId xmlns:a16="http://schemas.microsoft.com/office/drawing/2014/main" id="{92AE4C5B-D577-C999-3AE9-141338539F50}"/>
              </a:ext>
            </a:extLst>
          </p:cNvPr>
          <p:cNvSpPr txBox="1"/>
          <p:nvPr/>
        </p:nvSpPr>
        <p:spPr>
          <a:xfrm>
            <a:off x="3969815" y="3695529"/>
            <a:ext cx="90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CloudWatch</a:t>
            </a:r>
          </a:p>
          <a:p>
            <a:r>
              <a:rPr lang="en-US" sz="1100" dirty="0"/>
              <a:t> Monitoring</a:t>
            </a:r>
          </a:p>
        </p:txBody>
      </p:sp>
      <p:pic>
        <p:nvPicPr>
          <p:cNvPr id="400" name="Picture 399">
            <a:extLst>
              <a:ext uri="{FF2B5EF4-FFF2-40B4-BE49-F238E27FC236}">
                <a16:creationId xmlns:a16="http://schemas.microsoft.com/office/drawing/2014/main" id="{969376D0-F5BC-AE67-679F-51DF0EE7FD2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3727" y="3242732"/>
            <a:ext cx="507966" cy="501008"/>
          </a:xfrm>
          <a:prstGeom prst="rect">
            <a:avLst/>
          </a:prstGeom>
        </p:spPr>
      </p:pic>
      <p:sp>
        <p:nvSpPr>
          <p:cNvPr id="401" name="TextBox 400">
            <a:extLst>
              <a:ext uri="{FF2B5EF4-FFF2-40B4-BE49-F238E27FC236}">
                <a16:creationId xmlns:a16="http://schemas.microsoft.com/office/drawing/2014/main" id="{6F9F821D-79CB-827E-EDBA-F4C8D2206E7E}"/>
              </a:ext>
            </a:extLst>
          </p:cNvPr>
          <p:cNvSpPr txBox="1"/>
          <p:nvPr/>
        </p:nvSpPr>
        <p:spPr>
          <a:xfrm>
            <a:off x="4851624" y="3705083"/>
            <a:ext cx="114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Logging/ log analytics</a:t>
            </a:r>
          </a:p>
        </p:txBody>
      </p:sp>
      <p:pic>
        <p:nvPicPr>
          <p:cNvPr id="403" name="Picture 402">
            <a:extLst>
              <a:ext uri="{FF2B5EF4-FFF2-40B4-BE49-F238E27FC236}">
                <a16:creationId xmlns:a16="http://schemas.microsoft.com/office/drawing/2014/main" id="{9C4EF1E7-3D31-235D-083E-DAEE5847F1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14451" y="3241626"/>
            <a:ext cx="545887" cy="490607"/>
          </a:xfrm>
          <a:prstGeom prst="rect">
            <a:avLst/>
          </a:prstGeom>
        </p:spPr>
      </p:pic>
      <p:sp>
        <p:nvSpPr>
          <p:cNvPr id="404" name="TextBox 403">
            <a:extLst>
              <a:ext uri="{FF2B5EF4-FFF2-40B4-BE49-F238E27FC236}">
                <a16:creationId xmlns:a16="http://schemas.microsoft.com/office/drawing/2014/main" id="{0BA26B92-5AB1-5E0E-F6E1-DB606FC2FE9A}"/>
              </a:ext>
            </a:extLst>
          </p:cNvPr>
          <p:cNvSpPr txBox="1"/>
          <p:nvPr/>
        </p:nvSpPr>
        <p:spPr>
          <a:xfrm>
            <a:off x="5852004" y="3705083"/>
            <a:ext cx="97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SNS – Email notification</a:t>
            </a:r>
          </a:p>
        </p:txBody>
      </p: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456A5765-C0C9-58DD-71A6-3EB2B9352124}"/>
              </a:ext>
            </a:extLst>
          </p:cNvPr>
          <p:cNvCxnSpPr>
            <a:cxnSpLocks/>
          </p:cNvCxnSpPr>
          <p:nvPr/>
        </p:nvCxnSpPr>
        <p:spPr>
          <a:xfrm>
            <a:off x="6918020" y="3367327"/>
            <a:ext cx="20033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B0A059DC-5359-4248-01B5-57C04AC8D8A4}"/>
              </a:ext>
            </a:extLst>
          </p:cNvPr>
          <p:cNvCxnSpPr>
            <a:cxnSpLocks/>
          </p:cNvCxnSpPr>
          <p:nvPr/>
        </p:nvCxnSpPr>
        <p:spPr>
          <a:xfrm flipV="1">
            <a:off x="5116168" y="2391618"/>
            <a:ext cx="0" cy="2347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F1946D3F-DA1B-3516-BD1E-E51E26028754}"/>
              </a:ext>
            </a:extLst>
          </p:cNvPr>
          <p:cNvCxnSpPr>
            <a:cxnSpLocks/>
          </p:cNvCxnSpPr>
          <p:nvPr/>
        </p:nvCxnSpPr>
        <p:spPr>
          <a:xfrm>
            <a:off x="4802139" y="2380645"/>
            <a:ext cx="0" cy="256723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31508E9C-CC96-626C-5116-5A64C883AE42}"/>
              </a:ext>
            </a:extLst>
          </p:cNvPr>
          <p:cNvCxnSpPr>
            <a:cxnSpLocks/>
          </p:cNvCxnSpPr>
          <p:nvPr/>
        </p:nvCxnSpPr>
        <p:spPr>
          <a:xfrm flipH="1">
            <a:off x="6847665" y="3609774"/>
            <a:ext cx="270688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89426637-84C1-5FB6-E4DE-1300FB07B4D8}"/>
              </a:ext>
            </a:extLst>
          </p:cNvPr>
          <p:cNvCxnSpPr>
            <a:cxnSpLocks/>
          </p:cNvCxnSpPr>
          <p:nvPr/>
        </p:nvCxnSpPr>
        <p:spPr>
          <a:xfrm>
            <a:off x="2865030" y="3381971"/>
            <a:ext cx="200333" cy="0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C62F3806-937F-C11C-3B60-C0872D60A76A}"/>
              </a:ext>
            </a:extLst>
          </p:cNvPr>
          <p:cNvCxnSpPr>
            <a:cxnSpLocks/>
          </p:cNvCxnSpPr>
          <p:nvPr/>
        </p:nvCxnSpPr>
        <p:spPr>
          <a:xfrm flipH="1" flipV="1">
            <a:off x="2853619" y="3634049"/>
            <a:ext cx="232168" cy="617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97C23C-3C9B-1A4C-9996-4139FDF892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6301" y="5899009"/>
            <a:ext cx="1352395" cy="520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B34564-6AA6-2035-0EB8-2D8A7C7012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93500" y="5791634"/>
            <a:ext cx="690929" cy="6727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044E10-A9FD-E5B0-5990-A14449637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70155" y="5830377"/>
            <a:ext cx="376805" cy="376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7B22B0-2DAA-290A-4B13-C51D889CE9D5}"/>
              </a:ext>
            </a:extLst>
          </p:cNvPr>
          <p:cNvSpPr txBox="1"/>
          <p:nvPr/>
        </p:nvSpPr>
        <p:spPr>
          <a:xfrm>
            <a:off x="2399233" y="6187381"/>
            <a:ext cx="1436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Lambda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234D0E-2854-4E8C-8E2D-C72F13785F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96623" y="5791634"/>
            <a:ext cx="433048" cy="4276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017060-EB3F-89E7-2F43-363E1BC6F369}"/>
              </a:ext>
            </a:extLst>
          </p:cNvPr>
          <p:cNvSpPr txBox="1"/>
          <p:nvPr/>
        </p:nvSpPr>
        <p:spPr>
          <a:xfrm>
            <a:off x="3388414" y="6181352"/>
            <a:ext cx="1436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AWS Glue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06EB6B0-C84F-E910-3C8D-E04E496C13F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8958" y="5889898"/>
            <a:ext cx="1280076" cy="33555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EC49DD7-BA45-9370-02DE-A09DDD2FFC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82964" y="5690756"/>
            <a:ext cx="549791" cy="55825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E41BD0A-B9C9-CD24-E90A-7E3F6ED898CC}"/>
              </a:ext>
            </a:extLst>
          </p:cNvPr>
          <p:cNvSpPr txBox="1"/>
          <p:nvPr/>
        </p:nvSpPr>
        <p:spPr>
          <a:xfrm>
            <a:off x="4252501" y="6175323"/>
            <a:ext cx="69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GitHub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FEE7BC1-C931-B91B-D138-0EAD911D62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0996" y="3599987"/>
            <a:ext cx="376805" cy="37680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FE24D87-1356-026E-ACAF-A2E528973565}"/>
              </a:ext>
            </a:extLst>
          </p:cNvPr>
          <p:cNvSpPr txBox="1"/>
          <p:nvPr/>
        </p:nvSpPr>
        <p:spPr>
          <a:xfrm>
            <a:off x="7063020" y="4006749"/>
            <a:ext cx="1875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  </a:t>
            </a:r>
            <a:r>
              <a:rPr lang="en-US" sz="1100" dirty="0" err="1"/>
              <a:t>FileSizeOptimizationTrigge</a:t>
            </a:r>
            <a:endParaRPr lang="en-US" sz="11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4169462-EF3B-C0C8-BD2E-260B4B5C1D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43756" y="2785368"/>
            <a:ext cx="433048" cy="42763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224C1B3-8CE6-397D-CAE0-62AF733C8498}"/>
              </a:ext>
            </a:extLst>
          </p:cNvPr>
          <p:cNvSpPr txBox="1"/>
          <p:nvPr/>
        </p:nvSpPr>
        <p:spPr>
          <a:xfrm>
            <a:off x="7278955" y="3214730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FIleSizeOptimizationJob</a:t>
            </a:r>
            <a:endParaRPr lang="en-US" sz="1100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D2902CF-2F45-0FEB-F573-C95223CBE9F3}"/>
              </a:ext>
            </a:extLst>
          </p:cNvPr>
          <p:cNvCxnSpPr>
            <a:stCxn id="61" idx="0"/>
            <a:endCxn id="51" idx="2"/>
          </p:cNvCxnSpPr>
          <p:nvPr/>
        </p:nvCxnSpPr>
        <p:spPr>
          <a:xfrm rot="5400000" flipH="1" flipV="1">
            <a:off x="7859865" y="1870225"/>
            <a:ext cx="1015558" cy="814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3D9130-A613-4255-8CA2-E8DFDCFD2CD6}"/>
              </a:ext>
            </a:extLst>
          </p:cNvPr>
          <p:cNvCxnSpPr>
            <a:stCxn id="59" idx="0"/>
            <a:endCxn id="61" idx="2"/>
          </p:cNvCxnSpPr>
          <p:nvPr/>
        </p:nvCxnSpPr>
        <p:spPr>
          <a:xfrm flipV="1">
            <a:off x="7959399" y="3213003"/>
            <a:ext cx="881" cy="38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8C6C05-A091-6DF7-EB56-C3552812A668}"/>
              </a:ext>
            </a:extLst>
          </p:cNvPr>
          <p:cNvSpPr txBox="1"/>
          <p:nvPr/>
        </p:nvSpPr>
        <p:spPr>
          <a:xfrm>
            <a:off x="3558247" y="2709935"/>
            <a:ext cx="3007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Orchestration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76823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339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Tw Cen MT</vt:lpstr>
      <vt:lpstr>Tw Cen MT Condensed</vt:lpstr>
      <vt:lpstr>Wingdings 3</vt:lpstr>
      <vt:lpstr>Integral</vt:lpstr>
      <vt:lpstr>SCORE SIGHT SERVICE ARCHITECTURE</vt:lpstr>
      <vt:lpstr>SERVICE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SCORE SIGHT SERVICE ARCHITECTURE</dc:title>
  <dc:creator>Volodymyr Pavliv</dc:creator>
  <cp:lastModifiedBy>Volodymyr Pavliv</cp:lastModifiedBy>
  <cp:revision>16</cp:revision>
  <dcterms:created xsi:type="dcterms:W3CDTF">2023-08-24T12:26:55Z</dcterms:created>
  <dcterms:modified xsi:type="dcterms:W3CDTF">2023-08-26T08:11:54Z</dcterms:modified>
</cp:coreProperties>
</file>