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bookmarkIdSeed="2">
  <p:sldMasterIdLst>
    <p:sldMasterId id="2147483648" r:id="rId4"/>
    <p:sldMasterId id="2147483656" r:id="rId5"/>
  </p:sldMasterIdLst>
  <p:sldIdLst>
    <p:sldId id="257" r:id="rId6"/>
    <p:sldId id="261" r:id="rId7"/>
    <p:sldId id="284" r:id="rId8"/>
    <p:sldId id="263" r:id="rId9"/>
    <p:sldId id="265" r:id="rId10"/>
    <p:sldId id="262" r:id="rId11"/>
    <p:sldId id="278" r:id="rId12"/>
    <p:sldId id="267" r:id="rId13"/>
    <p:sldId id="279" r:id="rId14"/>
    <p:sldId id="280" r:id="rId15"/>
    <p:sldId id="266" r:id="rId16"/>
    <p:sldId id="258" r:id="rId17"/>
    <p:sldId id="283" r:id="rId18"/>
  </p:sldIdLst>
  <p:sldSz cx="12192000" cy="6858000"/>
  <p:notesSz cx="6858000" cy="9144000"/>
  <p:embeddedFontLst>
    <p:embeddedFont>
      <p:font typeface="Open Sans"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Proxima Nova Black" panose="020B0604020202020204"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2" autoAdjust="0"/>
    <p:restoredTop sz="86957" autoAdjust="0"/>
  </p:normalViewPr>
  <p:slideViewPr>
    <p:cSldViewPr snapToGrid="0">
      <p:cViewPr varScale="1">
        <p:scale>
          <a:sx n="79" d="100"/>
          <a:sy n="79" d="100"/>
        </p:scale>
        <p:origin x="378"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dirty="0" smtClean="0"/>
              <a:t>Click icon to add picture</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dirty="0" smtClean="0"/>
              <a:t>Click icon to add picture</a:t>
            </a:r>
            <a:endParaRPr lang="en-US" dirty="0"/>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dirty="0" smtClean="0"/>
              <a:t>Click icon to add picture</a:t>
            </a:r>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dirty="0" smtClean="0"/>
              <a:t>Click icon to add chart</a:t>
            </a:r>
            <a:endParaRPr lang="en-US" dirty="0"/>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dirty="0" smtClean="0"/>
              <a:t>Click icon to add chart</a:t>
            </a:r>
            <a:endParaRPr lang="en-US" dirty="0"/>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dirty="0"/>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dirty="0"/>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dirty="0"/>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dirty="0"/>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dirty="0"/>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dirty="0" smtClean="0"/>
              <a:t>Click icon to add picture</a:t>
            </a:r>
            <a:endParaRPr lang="en-US" dirty="0"/>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82475" cy="6857999"/>
          </a:xfrm>
        </p:spPr>
        <p:txBody>
          <a:bodyPr/>
          <a:lstStyle/>
          <a:p>
            <a:r>
              <a:rPr lang="en-US" sz="9600" dirty="0" smtClean="0"/>
              <a:t>WEB ARCHITECTURE. SERVLET API. LIFECYCLE</a:t>
            </a:r>
            <a:endParaRPr lang="en-US" sz="9600"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smtClean="0"/>
              <a:t>Volodymyr Paziuk</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endParaRPr lang="en-US" sz="2800" b="1" dirty="0" smtClean="0"/>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685800" y="901700"/>
            <a:ext cx="10820400" cy="1612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p:txBody>
      </p:sp>
      <p:sp>
        <p:nvSpPr>
          <p:cNvPr id="4" name="Прямокутник 3"/>
          <p:cNvSpPr/>
          <p:nvPr/>
        </p:nvSpPr>
        <p:spPr>
          <a:xfrm>
            <a:off x="524256" y="901700"/>
            <a:ext cx="11667744" cy="5847755"/>
          </a:xfrm>
          <a:prstGeom prst="rect">
            <a:avLst/>
          </a:prstGeom>
        </p:spPr>
        <p:txBody>
          <a:bodyPr wrap="square">
            <a:spAutoFit/>
          </a:bodyPr>
          <a:lstStyle/>
          <a:p>
            <a:pPr lvl="0" eaLnBrk="0" fontAlgn="base" hangingPunct="0">
              <a:spcBef>
                <a:spcPct val="0"/>
              </a:spcBef>
              <a:spcAft>
                <a:spcPct val="0"/>
              </a:spcAft>
            </a:pPr>
            <a:r>
              <a:rPr lang="en-US" altLang="uk-UA" sz="2200" b="1" dirty="0" err="1" smtClean="0"/>
              <a:t>doPut</a:t>
            </a:r>
            <a:r>
              <a:rPr lang="en-US" altLang="uk-UA" sz="2200" b="1" dirty="0" smtClean="0"/>
              <a:t>()</a:t>
            </a:r>
          </a:p>
          <a:p>
            <a:pPr lvl="0" eaLnBrk="0" fontAlgn="base" hangingPunct="0">
              <a:spcBef>
                <a:spcPct val="0"/>
              </a:spcBef>
              <a:spcAft>
                <a:spcPct val="0"/>
              </a:spcAft>
            </a:pPr>
            <a:r>
              <a:rPr lang="en-US" altLang="uk-UA" sz="2200" dirty="0" smtClean="0"/>
              <a:t>Called </a:t>
            </a:r>
            <a:r>
              <a:rPr lang="en-US" altLang="uk-UA" sz="2200" dirty="0"/>
              <a:t>by the server (via the service method) to allow a servlet to handle a PUT request. The PUT operation allows a client to place a file on the server and is similar to sending a file by FTP.</a:t>
            </a:r>
          </a:p>
          <a:p>
            <a:pPr lvl="0" eaLnBrk="0" fontAlgn="base" hangingPunct="0">
              <a:spcBef>
                <a:spcPct val="0"/>
              </a:spcBef>
              <a:spcAft>
                <a:spcPct val="0"/>
              </a:spcAft>
            </a:pPr>
            <a:r>
              <a:rPr lang="en-US" altLang="uk-UA" sz="2200" b="1" dirty="0" err="1" smtClean="0"/>
              <a:t>doDelete</a:t>
            </a:r>
            <a:r>
              <a:rPr lang="en-US" altLang="uk-UA" sz="2200" b="1" dirty="0" smtClean="0"/>
              <a:t>()</a:t>
            </a:r>
            <a:endParaRPr lang="en-US" altLang="uk-UA" sz="2200" b="1" dirty="0"/>
          </a:p>
          <a:p>
            <a:pPr lvl="0" eaLnBrk="0" fontAlgn="base" hangingPunct="0">
              <a:spcBef>
                <a:spcPct val="0"/>
              </a:spcBef>
              <a:spcAft>
                <a:spcPct val="0"/>
              </a:spcAft>
            </a:pPr>
            <a:r>
              <a:rPr lang="en-US" altLang="uk-UA" sz="2200" dirty="0"/>
              <a:t>Called by the server (via the service method) to allow a servlet to handle a DELETE request. The DELETE operation allows a client to remove a document or Web page from the server.</a:t>
            </a:r>
          </a:p>
          <a:p>
            <a:pPr lvl="0" eaLnBrk="0" fontAlgn="base" hangingPunct="0">
              <a:spcBef>
                <a:spcPct val="0"/>
              </a:spcBef>
              <a:spcAft>
                <a:spcPct val="0"/>
              </a:spcAft>
            </a:pPr>
            <a:r>
              <a:rPr lang="en-US" altLang="uk-UA" sz="2200" b="1" dirty="0" err="1" smtClean="0"/>
              <a:t>doOptions</a:t>
            </a:r>
            <a:r>
              <a:rPr lang="en-US" altLang="uk-UA" sz="2200" b="1" dirty="0" smtClean="0"/>
              <a:t>()</a:t>
            </a:r>
            <a:endParaRPr lang="en-US" altLang="uk-UA" sz="2200" b="1" dirty="0"/>
          </a:p>
          <a:p>
            <a:pPr lvl="0" eaLnBrk="0" fontAlgn="base" hangingPunct="0">
              <a:spcBef>
                <a:spcPct val="0"/>
              </a:spcBef>
              <a:spcAft>
                <a:spcPct val="0"/>
              </a:spcAft>
            </a:pPr>
            <a:r>
              <a:rPr lang="en-US" altLang="uk-UA" sz="2200" dirty="0"/>
              <a:t>Called by the server (via the service method) to allow a servlet to handle a OPTIONS request. The OPTIONS request determines which HTTP methods the server supports and returns an appropriate header. For example, if a servlet overrides </a:t>
            </a:r>
            <a:r>
              <a:rPr lang="en-US" altLang="uk-UA" sz="2200" dirty="0" err="1"/>
              <a:t>doGet</a:t>
            </a:r>
            <a:r>
              <a:rPr lang="en-US" altLang="uk-UA" sz="2200" dirty="0"/>
              <a:t>, this method returns the following header:</a:t>
            </a:r>
          </a:p>
          <a:p>
            <a:pPr lvl="0" eaLnBrk="0" fontAlgn="base" hangingPunct="0">
              <a:spcBef>
                <a:spcPct val="0"/>
              </a:spcBef>
              <a:spcAft>
                <a:spcPct val="0"/>
              </a:spcAft>
            </a:pPr>
            <a:r>
              <a:rPr lang="en-US" altLang="uk-UA" sz="2200" dirty="0"/>
              <a:t>Allow: GET, HEAD, TRACE, </a:t>
            </a:r>
            <a:r>
              <a:rPr lang="en-US" altLang="uk-UA" sz="2200" dirty="0" smtClean="0"/>
              <a:t>OPTIONS</a:t>
            </a:r>
            <a:endParaRPr lang="en-US" altLang="uk-UA" sz="2200" b="1" dirty="0"/>
          </a:p>
          <a:p>
            <a:pPr lvl="0" eaLnBrk="0" fontAlgn="base" hangingPunct="0">
              <a:spcBef>
                <a:spcPct val="0"/>
              </a:spcBef>
              <a:spcAft>
                <a:spcPct val="0"/>
              </a:spcAft>
            </a:pPr>
            <a:r>
              <a:rPr lang="en-US" altLang="uk-UA" sz="2200" b="1" dirty="0" err="1"/>
              <a:t>doTrace</a:t>
            </a:r>
            <a:r>
              <a:rPr lang="en-US" altLang="uk-UA" sz="2200" b="1" dirty="0"/>
              <a:t>()</a:t>
            </a:r>
          </a:p>
          <a:p>
            <a:pPr lvl="0" eaLnBrk="0" fontAlgn="base" hangingPunct="0">
              <a:spcBef>
                <a:spcPct val="0"/>
              </a:spcBef>
              <a:spcAft>
                <a:spcPct val="0"/>
              </a:spcAft>
            </a:pPr>
            <a:r>
              <a:rPr lang="en-US" altLang="uk-UA" sz="2200" dirty="0"/>
              <a:t>Called by the server (via the service method) to allow a servlet to handle a TRACE request. A TRACE returns the headers sent with the TRACE request to the client, so that they can be used in debugging. There's no need to override this method</a:t>
            </a:r>
            <a:r>
              <a:rPr lang="en-US" altLang="uk-UA" sz="2200" dirty="0" smtClean="0"/>
              <a:t>.</a:t>
            </a:r>
          </a:p>
          <a:p>
            <a:pPr lvl="0" eaLnBrk="0" fontAlgn="base" hangingPunct="0">
              <a:spcBef>
                <a:spcPct val="0"/>
              </a:spcBef>
              <a:spcAft>
                <a:spcPct val="0"/>
              </a:spcAft>
            </a:pPr>
            <a:endParaRPr lang="en-US" altLang="uk-UA" sz="2200" dirty="0"/>
          </a:p>
          <a:p>
            <a:pPr lvl="0" eaLnBrk="0" fontAlgn="base" hangingPunct="0">
              <a:spcBef>
                <a:spcPct val="0"/>
              </a:spcBef>
              <a:spcAft>
                <a:spcPct val="0"/>
              </a:spcAft>
            </a:pPr>
            <a:endParaRPr lang="en-US" altLang="uk-UA" sz="2200" dirty="0"/>
          </a:p>
        </p:txBody>
      </p:sp>
    </p:spTree>
    <p:extLst>
      <p:ext uri="{BB962C8B-B14F-4D97-AF65-F5344CB8AC3E}">
        <p14:creationId xmlns:p14="http://schemas.microsoft.com/office/powerpoint/2010/main" val="2541264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a:t>d</a:t>
            </a:r>
            <a:r>
              <a:rPr lang="en-US" sz="2800" b="1" dirty="0" smtClean="0"/>
              <a:t>estroy() </a:t>
            </a:r>
            <a:endParaRPr lang="en-US" b="1" dirty="0"/>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914400" y="1840992"/>
            <a:ext cx="10424160" cy="2340864"/>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mn-lt"/>
              </a:rPr>
              <a:t>The destroy() method is called only once at the end of the life cycle of a servlet. This method gives your servlet a chance to close database connections, halt background threads, write cookie lists or hit counts to disk, and perform other such cleanup activities.</a:t>
            </a:r>
          </a:p>
          <a:p>
            <a:r>
              <a:rPr lang="en-US" sz="2200" dirty="0">
                <a:latin typeface="+mn-lt"/>
              </a:rPr>
              <a:t>After the destroy() method is called, the servlet object is marked for garbage collection. </a:t>
            </a:r>
          </a:p>
        </p:txBody>
      </p:sp>
      <p:sp>
        <p:nvSpPr>
          <p:cNvPr id="2" name="Rectangle 1"/>
          <p:cNvSpPr>
            <a:spLocks noChangeArrowheads="1"/>
          </p:cNvSpPr>
          <p:nvPr/>
        </p:nvSpPr>
        <p:spPr bwMode="auto">
          <a:xfrm>
            <a:off x="685800" y="3674020"/>
            <a:ext cx="85471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1030778" y="3698117"/>
            <a:ext cx="621792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uk-UA" altLang="uk-UA"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uk-UA" altLang="uk-UA"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uk-UA" altLang="uk-UA"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uk-UA" altLang="uk-UA"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uk-UA" altLang="uk-UA"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uk-UA" altLang="uk-UA"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destroy</a:t>
            </a:r>
            <a: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uk-UA" altLang="uk-UA"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.destroy</a:t>
            </a:r>
            <a: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uk-UA" altLang="uk-UA"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uk-UA" altLang="uk-UA"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093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Architecture diagram</a:t>
            </a:r>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685800" y="1028700"/>
            <a:ext cx="10820400" cy="21082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mn-lt"/>
              </a:rPr>
              <a:t>First the HTTP requests coming to the server are delegated to the servlet container.</a:t>
            </a:r>
          </a:p>
          <a:p>
            <a:r>
              <a:rPr lang="en-US" sz="2200" dirty="0">
                <a:latin typeface="+mn-lt"/>
              </a:rPr>
              <a:t>The servlet container loads the servlet before invoking the service() method.</a:t>
            </a:r>
          </a:p>
          <a:p>
            <a:r>
              <a:rPr lang="en-US" sz="2200" dirty="0">
                <a:latin typeface="+mn-lt"/>
              </a:rPr>
              <a:t>Then the servlet container handles multiple requests by spawning multiple threads, each thread executing the service() method of a single instance of the servlet.</a:t>
            </a:r>
          </a:p>
        </p:txBody>
      </p:sp>
      <p:pic>
        <p:nvPicPr>
          <p:cNvPr id="2050" name="Picture 2" descr="Servle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118" y="2630106"/>
            <a:ext cx="4660857" cy="377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flipH="1">
            <a:off x="4486656" y="2718816"/>
            <a:ext cx="4657344" cy="1621536"/>
          </a:xfrm>
        </p:spPr>
        <p:txBody>
          <a:bodyPr/>
          <a:lstStyle/>
          <a:p>
            <a:pPr>
              <a:spcBef>
                <a:spcPts val="600"/>
              </a:spcBef>
            </a:pPr>
            <a:r>
              <a:rPr lang="en-US" sz="2800" b="1" dirty="0" smtClean="0"/>
              <a:t>Code Example</a:t>
            </a:r>
            <a:endParaRPr lang="en-US" sz="2800" b="1" dirty="0"/>
          </a:p>
        </p:txBody>
      </p:sp>
    </p:spTree>
    <p:extLst>
      <p:ext uri="{BB962C8B-B14F-4D97-AF65-F5344CB8AC3E}">
        <p14:creationId xmlns:p14="http://schemas.microsoft.com/office/powerpoint/2010/main" val="1087986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a:t>Web Architecture definition</a:t>
            </a:r>
            <a:endParaRPr lang="en-US" sz="2800" b="1" dirty="0" smtClean="0"/>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685800" y="901700"/>
            <a:ext cx="10820400" cy="1612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p:txBody>
      </p:sp>
      <p:sp>
        <p:nvSpPr>
          <p:cNvPr id="8" name="Text Placeholder 3">
            <a:extLst>
              <a:ext uri="{FF2B5EF4-FFF2-40B4-BE49-F238E27FC236}">
                <a16:creationId xmlns:a16="http://schemas.microsoft.com/office/drawing/2014/main" id="{A6C19FF5-E087-4102-8E0C-10CD9C0BFCFD}"/>
              </a:ext>
            </a:extLst>
          </p:cNvPr>
          <p:cNvSpPr txBox="1">
            <a:spLocks/>
          </p:cNvSpPr>
          <p:nvPr/>
        </p:nvSpPr>
        <p:spPr>
          <a:xfrm>
            <a:off x="685800" y="1695796"/>
            <a:ext cx="10718800" cy="3266348"/>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smtClean="0">
                <a:latin typeface="+mn-lt"/>
              </a:rPr>
              <a:t>Web </a:t>
            </a:r>
            <a:r>
              <a:rPr lang="en-US" sz="2200" dirty="0">
                <a:latin typeface="+mn-lt"/>
              </a:rPr>
              <a:t>architecture is the conceptual structure of the World Wide Web. The WWW or internet is a constantly changing medium that enables communication between different users and the technical interaction (interoperability) between different systems and subsystems. The basis for this is different components and data formats, which are usually arranged in tiers and build on each other. </a:t>
            </a:r>
            <a:endParaRPr lang="uk-UA" sz="2200" dirty="0" smtClean="0">
              <a:latin typeface="+mn-lt"/>
            </a:endParaRPr>
          </a:p>
          <a:p>
            <a:r>
              <a:rPr lang="en-US" sz="2200" dirty="0" smtClean="0">
                <a:latin typeface="+mn-lt"/>
              </a:rPr>
              <a:t>Overall</a:t>
            </a:r>
            <a:r>
              <a:rPr lang="en-US" sz="2200" dirty="0">
                <a:latin typeface="+mn-lt"/>
              </a:rPr>
              <a:t>, they form the infrastructure of the internet, which is made possible by the three core components of data transmission protocols (TCP/IP, HTTP, HTTPS), representation formats (HTML, CSS, XML), and addressing standards (URI, URL). The term web architecture should be distinguished from the terms website architecture </a:t>
            </a:r>
            <a:r>
              <a:rPr lang="en-US" sz="2200" dirty="0" smtClean="0">
                <a:latin typeface="+mn-lt"/>
              </a:rPr>
              <a:t>and</a:t>
            </a:r>
            <a:r>
              <a:rPr lang="en-US" sz="2200" dirty="0">
                <a:latin typeface="+mn-lt"/>
              </a:rPr>
              <a:t> </a:t>
            </a:r>
            <a:r>
              <a:rPr lang="en-US" sz="2200" dirty="0" smtClean="0">
                <a:latin typeface="+mn-lt"/>
              </a:rPr>
              <a:t>information architecture.</a:t>
            </a:r>
            <a:endParaRPr lang="en-US" sz="2200" dirty="0">
              <a:latin typeface="+mn-lt"/>
            </a:endParaRPr>
          </a:p>
        </p:txBody>
      </p:sp>
    </p:spTree>
    <p:extLst>
      <p:ext uri="{BB962C8B-B14F-4D97-AF65-F5344CB8AC3E}">
        <p14:creationId xmlns:p14="http://schemas.microsoft.com/office/powerpoint/2010/main" val="1267057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576072" y="342900"/>
            <a:ext cx="10820400" cy="558800"/>
          </a:xfrm>
        </p:spPr>
        <p:txBody>
          <a:bodyPr/>
          <a:lstStyle/>
          <a:p>
            <a:pPr>
              <a:spcBef>
                <a:spcPts val="600"/>
              </a:spcBef>
            </a:pPr>
            <a:r>
              <a:rPr lang="en-US" sz="2800" b="1" dirty="0" smtClean="0"/>
              <a:t>What is servlet</a:t>
            </a:r>
            <a:r>
              <a:rPr lang="uk-UA" sz="2800" b="1" dirty="0" smtClean="0"/>
              <a:t>?</a:t>
            </a:r>
            <a:endParaRPr lang="en-US" sz="2800" b="1" dirty="0" smtClean="0"/>
          </a:p>
        </p:txBody>
      </p:sp>
      <p:sp>
        <p:nvSpPr>
          <p:cNvPr id="2" name="Rectangle 1"/>
          <p:cNvSpPr>
            <a:spLocks noChangeArrowheads="1"/>
          </p:cNvSpPr>
          <p:nvPr/>
        </p:nvSpPr>
        <p:spPr bwMode="auto">
          <a:xfrm>
            <a:off x="653381" y="1308528"/>
            <a:ext cx="10859746"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t> S</a:t>
            </a:r>
            <a:r>
              <a:rPr lang="en-US" sz="2200" dirty="0" smtClean="0"/>
              <a:t>ervlet </a:t>
            </a:r>
            <a:r>
              <a:rPr lang="en-US" sz="2200" dirty="0"/>
              <a:t>is a Java programming language class that is used to extend the capabilities of servers that host applications accessed by means of a request-response programming model. Although servlets can respond to any type of request, they are commonly used to extend the applications hosted by web servers. For such applications, Java Servlet technology defines HTTP-specific servlet classes.</a:t>
            </a:r>
          </a:p>
          <a:p>
            <a:endParaRPr lang="en-US" sz="2200" dirty="0"/>
          </a:p>
          <a:p>
            <a:r>
              <a:rPr lang="en-US" sz="2200" dirty="0"/>
              <a:t>The </a:t>
            </a:r>
            <a:r>
              <a:rPr lang="en-US" sz="2200" dirty="0" err="1"/>
              <a:t>javax.servlet</a:t>
            </a:r>
            <a:r>
              <a:rPr lang="en-US" sz="2200" dirty="0"/>
              <a:t> and </a:t>
            </a:r>
            <a:r>
              <a:rPr lang="en-US" sz="2200" dirty="0" err="1"/>
              <a:t>javax.servlet.http</a:t>
            </a:r>
            <a:r>
              <a:rPr lang="en-US" sz="2200" dirty="0"/>
              <a:t> packages provide interfaces and classes for writing servlets. All servlets must implement the Servlet interface, which defines life-cycle methods. When implementing a generic service, you can use or extend the </a:t>
            </a:r>
            <a:r>
              <a:rPr lang="en-US" sz="2200" dirty="0" err="1"/>
              <a:t>GenericServlet</a:t>
            </a:r>
            <a:r>
              <a:rPr lang="en-US" sz="2200" dirty="0"/>
              <a:t> class provided with the Java Servlet API. The </a:t>
            </a:r>
            <a:r>
              <a:rPr lang="en-US" sz="2200" dirty="0" err="1"/>
              <a:t>HttpServlet</a:t>
            </a:r>
            <a:r>
              <a:rPr lang="en-US" sz="2200" dirty="0"/>
              <a:t> class provides methods, such as </a:t>
            </a:r>
            <a:r>
              <a:rPr lang="en-US" sz="2200" dirty="0" err="1"/>
              <a:t>doGet</a:t>
            </a:r>
            <a:r>
              <a:rPr lang="en-US" sz="2200" dirty="0"/>
              <a:t> and </a:t>
            </a:r>
            <a:r>
              <a:rPr lang="en-US" sz="2200" dirty="0" err="1"/>
              <a:t>doPost</a:t>
            </a:r>
            <a:r>
              <a:rPr lang="en-US" sz="2200" dirty="0"/>
              <a:t>, for handling HTTP-specific services.</a:t>
            </a:r>
            <a:endParaRPr lang="en-US" sz="2200" dirty="0"/>
          </a:p>
        </p:txBody>
      </p:sp>
    </p:spTree>
    <p:extLst>
      <p:ext uri="{BB962C8B-B14F-4D97-AF65-F5344CB8AC3E}">
        <p14:creationId xmlns:p14="http://schemas.microsoft.com/office/powerpoint/2010/main" val="25918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1060704" y="566156"/>
            <a:ext cx="10820400" cy="558800"/>
          </a:xfrm>
        </p:spPr>
        <p:txBody>
          <a:bodyPr/>
          <a:lstStyle/>
          <a:p>
            <a:pPr>
              <a:spcBef>
                <a:spcPts val="600"/>
              </a:spcBef>
            </a:pPr>
            <a:r>
              <a:rPr lang="en-US" sz="2800" b="1" dirty="0" smtClean="0"/>
              <a:t>Servlets life cycle</a:t>
            </a:r>
          </a:p>
        </p:txBody>
      </p:sp>
      <p:sp>
        <p:nvSpPr>
          <p:cNvPr id="2" name="Rectangle 1"/>
          <p:cNvSpPr>
            <a:spLocks noChangeArrowheads="1"/>
          </p:cNvSpPr>
          <p:nvPr/>
        </p:nvSpPr>
        <p:spPr bwMode="auto">
          <a:xfrm>
            <a:off x="1060704" y="1561470"/>
            <a:ext cx="9518396" cy="144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t>The servlet is initialized by calling the </a:t>
            </a:r>
            <a:r>
              <a:rPr lang="en-US" sz="2200" b="1" dirty="0" err="1"/>
              <a:t>init</a:t>
            </a:r>
            <a:r>
              <a:rPr lang="en-US" sz="2200" b="1" dirty="0"/>
              <a:t>()</a:t>
            </a:r>
            <a:r>
              <a:rPr lang="en-US" sz="2200" dirty="0"/>
              <a:t> method.</a:t>
            </a:r>
          </a:p>
          <a:p>
            <a:r>
              <a:rPr lang="en-US" sz="2200" dirty="0"/>
              <a:t>The servlet calls </a:t>
            </a:r>
            <a:r>
              <a:rPr lang="en-US" sz="2200" b="1" dirty="0"/>
              <a:t>service()</a:t>
            </a:r>
            <a:r>
              <a:rPr lang="en-US" sz="2200" dirty="0"/>
              <a:t> method to process a client's request.</a:t>
            </a:r>
          </a:p>
          <a:p>
            <a:r>
              <a:rPr lang="en-US" sz="2200" dirty="0"/>
              <a:t>The servlet is terminated by calling the </a:t>
            </a:r>
            <a:r>
              <a:rPr lang="en-US" sz="2200" b="1" dirty="0"/>
              <a:t>destroy()</a:t>
            </a:r>
            <a:r>
              <a:rPr lang="en-US" sz="2200" dirty="0"/>
              <a:t> method.</a:t>
            </a:r>
          </a:p>
          <a:p>
            <a:r>
              <a:rPr lang="en-US" sz="2200" dirty="0"/>
              <a:t>Finally, servlet is </a:t>
            </a:r>
            <a:r>
              <a:rPr lang="en-US" sz="2200" dirty="0" smtClean="0"/>
              <a:t>garbage </a:t>
            </a:r>
            <a:r>
              <a:rPr lang="en-US" sz="2200" dirty="0"/>
              <a:t>collected by the garbage collector of the JVM.</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047" y="3444534"/>
            <a:ext cx="6697010" cy="2591162"/>
          </a:xfrm>
          <a:prstGeom prst="rect">
            <a:avLst/>
          </a:prstGeom>
        </p:spPr>
      </p:pic>
    </p:spTree>
    <p:extLst>
      <p:ext uri="{BB962C8B-B14F-4D97-AF65-F5344CB8AC3E}">
        <p14:creationId xmlns:p14="http://schemas.microsoft.com/office/powerpoint/2010/main" val="1545368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a:latin typeface="+mn-lt"/>
              </a:rPr>
              <a:t>The </a:t>
            </a:r>
            <a:r>
              <a:rPr lang="en-US" sz="2800" b="1" dirty="0" err="1">
                <a:latin typeface="+mn-lt"/>
              </a:rPr>
              <a:t>init</a:t>
            </a:r>
            <a:r>
              <a:rPr lang="en-US" sz="2800" b="1" dirty="0">
                <a:latin typeface="+mn-lt"/>
              </a:rPr>
              <a:t>() </a:t>
            </a:r>
            <a:r>
              <a:rPr lang="en-US" sz="2800" b="1" dirty="0" smtClean="0">
                <a:latin typeface="+mn-lt"/>
              </a:rPr>
              <a:t>method</a:t>
            </a:r>
            <a:endParaRPr lang="en-US" sz="2800" b="1" dirty="0">
              <a:latin typeface="+mn-lt"/>
            </a:endParaRPr>
          </a:p>
          <a:p>
            <a:pPr>
              <a:spcBef>
                <a:spcPts val="600"/>
              </a:spcBef>
            </a:pPr>
            <a:endParaRPr lang="en-US" sz="2800" b="1" dirty="0" smtClean="0"/>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685800" y="901700"/>
            <a:ext cx="10820400" cy="1612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p:txBody>
      </p:sp>
      <p:sp>
        <p:nvSpPr>
          <p:cNvPr id="2" name="Прямокутник 1"/>
          <p:cNvSpPr/>
          <p:nvPr/>
        </p:nvSpPr>
        <p:spPr>
          <a:xfrm>
            <a:off x="816864" y="1146048"/>
            <a:ext cx="10689336" cy="2585323"/>
          </a:xfrm>
          <a:prstGeom prst="rect">
            <a:avLst/>
          </a:prstGeom>
        </p:spPr>
        <p:txBody>
          <a:bodyPr wrap="square">
            <a:spAutoFit/>
          </a:bodyPr>
          <a:lstStyle/>
          <a:p>
            <a:r>
              <a:rPr lang="en-US" dirty="0">
                <a:solidFill>
                  <a:srgbClr val="000000"/>
                </a:solidFill>
              </a:rPr>
              <a:t>The </a:t>
            </a:r>
            <a:r>
              <a:rPr lang="en-US" dirty="0" err="1">
                <a:solidFill>
                  <a:srgbClr val="000000"/>
                </a:solidFill>
              </a:rPr>
              <a:t>init</a:t>
            </a:r>
            <a:r>
              <a:rPr lang="en-US" dirty="0">
                <a:solidFill>
                  <a:srgbClr val="000000"/>
                </a:solidFill>
              </a:rPr>
              <a:t> method is called only once. It is called only when the servlet is created, and not called for any user requests afterwards. So, it is used for one-time initializations, just as with the </a:t>
            </a:r>
            <a:r>
              <a:rPr lang="en-US" dirty="0" err="1">
                <a:solidFill>
                  <a:srgbClr val="000000"/>
                </a:solidFill>
              </a:rPr>
              <a:t>init</a:t>
            </a:r>
            <a:r>
              <a:rPr lang="en-US" dirty="0">
                <a:solidFill>
                  <a:srgbClr val="000000"/>
                </a:solidFill>
              </a:rPr>
              <a:t> method of applets</a:t>
            </a:r>
            <a:r>
              <a:rPr lang="en-US" dirty="0" smtClean="0">
                <a:solidFill>
                  <a:srgbClr val="000000"/>
                </a:solidFill>
              </a:rPr>
              <a:t>.</a:t>
            </a:r>
          </a:p>
          <a:p>
            <a:endParaRPr lang="en-US" dirty="0" smtClean="0">
              <a:solidFill>
                <a:srgbClr val="000000"/>
              </a:solidFill>
            </a:endParaRPr>
          </a:p>
          <a:p>
            <a:r>
              <a:rPr lang="en-US" dirty="0"/>
              <a:t>The servlet is normally created when a user first invokes a URL corresponding to the servlet, but you can also specify that the servlet be loaded when the server is first started</a:t>
            </a:r>
            <a:r>
              <a:rPr lang="en-US" dirty="0" smtClean="0"/>
              <a:t>.</a:t>
            </a:r>
          </a:p>
          <a:p>
            <a:endParaRPr lang="en-US" dirty="0" smtClean="0"/>
          </a:p>
          <a:p>
            <a:r>
              <a:rPr lang="en-US" dirty="0"/>
              <a:t>When a user invokes a servlet, a single instance of each servlet gets created, with each user request resulting in a new thread that is handed off to </a:t>
            </a:r>
            <a:r>
              <a:rPr lang="en-US" dirty="0" err="1"/>
              <a:t>doGet</a:t>
            </a:r>
            <a:r>
              <a:rPr lang="en-US" dirty="0"/>
              <a:t> or </a:t>
            </a:r>
            <a:r>
              <a:rPr lang="en-US" dirty="0" err="1"/>
              <a:t>doPost</a:t>
            </a:r>
            <a:r>
              <a:rPr lang="en-US" dirty="0"/>
              <a:t> as appropriate. The </a:t>
            </a:r>
            <a:r>
              <a:rPr lang="en-US" dirty="0" err="1"/>
              <a:t>init</a:t>
            </a:r>
            <a:r>
              <a:rPr lang="en-US" dirty="0"/>
              <a:t>() method simply creates or loads some data that will be used throughout the life of the servlet.</a:t>
            </a:r>
            <a:endParaRPr lang="uk-UA" dirty="0"/>
          </a:p>
        </p:txBody>
      </p:sp>
      <p:sp>
        <p:nvSpPr>
          <p:cNvPr id="4" name="Rectangle 2"/>
          <p:cNvSpPr>
            <a:spLocks noChangeArrowheads="1"/>
          </p:cNvSpPr>
          <p:nvPr/>
        </p:nvSpPr>
        <p:spPr bwMode="auto">
          <a:xfrm>
            <a:off x="997527" y="3916893"/>
            <a:ext cx="9443258"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uk-UA" altLang="uk-UA" sz="2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uk-UA" altLang="uk-UA" sz="2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uk-UA" altLang="uk-UA"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uk-UA" altLang="uk-UA"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uk-UA" altLang="uk-UA"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ServletException</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uk-UA" altLang="uk-UA"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476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831272" y="399010"/>
            <a:ext cx="10674927" cy="502689"/>
          </a:xfrm>
        </p:spPr>
        <p:txBody>
          <a:bodyPr/>
          <a:lstStyle/>
          <a:p>
            <a:r>
              <a:rPr lang="en-US" b="1" dirty="0"/>
              <a:t>The service() Method</a:t>
            </a:r>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7181288" y="5412746"/>
            <a:ext cx="4931337" cy="73507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p:txBody>
      </p:sp>
      <p:sp>
        <p:nvSpPr>
          <p:cNvPr id="5" name="Rectangle 4"/>
          <p:cNvSpPr>
            <a:spLocks noChangeArrowheads="1"/>
          </p:cNvSpPr>
          <p:nvPr/>
        </p:nvSpPr>
        <p:spPr bwMode="auto">
          <a:xfrm>
            <a:off x="685800" y="1106043"/>
            <a:ext cx="108204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t>The service() method is the main method to perform the actual task. The servlet container (i.e. web server) calls the service() method to handle requests coming from the client( browsers) and to write the formatted response back to the client.</a:t>
            </a:r>
          </a:p>
          <a:p>
            <a:r>
              <a:rPr lang="en-US" sz="2200" dirty="0"/>
              <a:t>Each time the server receives a request for a servlet, the server spawns a new thread and calls service. The service() method checks the HTTP request type (GET, POST, PUT, DELETE, etc.) and calls </a:t>
            </a:r>
            <a:r>
              <a:rPr lang="en-US" sz="2200" dirty="0" err="1"/>
              <a:t>doGet</a:t>
            </a:r>
            <a:r>
              <a:rPr lang="en-US" sz="2200" dirty="0"/>
              <a:t>, </a:t>
            </a:r>
            <a:r>
              <a:rPr lang="en-US" sz="2200" dirty="0" err="1"/>
              <a:t>doPost</a:t>
            </a:r>
            <a:r>
              <a:rPr lang="en-US" sz="2200" dirty="0"/>
              <a:t>, </a:t>
            </a:r>
            <a:r>
              <a:rPr lang="en-US" sz="2200" dirty="0" err="1"/>
              <a:t>doPut</a:t>
            </a:r>
            <a:r>
              <a:rPr lang="en-US" sz="2200" dirty="0"/>
              <a:t>, </a:t>
            </a:r>
            <a:r>
              <a:rPr lang="en-US" sz="2200" dirty="0" err="1"/>
              <a:t>doDelete</a:t>
            </a:r>
            <a:r>
              <a:rPr lang="en-US" sz="2200" dirty="0"/>
              <a:t>, etc. methods as appropriate</a:t>
            </a:r>
            <a:r>
              <a:rPr lang="en-US" sz="2200" dirty="0" smtClean="0"/>
              <a:t>.</a:t>
            </a:r>
          </a:p>
          <a:p>
            <a:endParaRPr lang="en-US" sz="2200" dirty="0"/>
          </a:p>
          <a:p>
            <a:r>
              <a:rPr lang="en-US" sz="2200" dirty="0"/>
              <a:t>The service () method is called by the container and service method invokes </a:t>
            </a:r>
            <a:r>
              <a:rPr lang="en-US" sz="2200" dirty="0" err="1"/>
              <a:t>doGet</a:t>
            </a:r>
            <a:r>
              <a:rPr lang="en-US" sz="2200" dirty="0"/>
              <a:t>, </a:t>
            </a:r>
            <a:r>
              <a:rPr lang="en-US" sz="2200" dirty="0" err="1"/>
              <a:t>doPost</a:t>
            </a:r>
            <a:r>
              <a:rPr lang="en-US" sz="2200" dirty="0"/>
              <a:t>, </a:t>
            </a:r>
            <a:r>
              <a:rPr lang="en-US" sz="2200" dirty="0" err="1"/>
              <a:t>doPut</a:t>
            </a:r>
            <a:r>
              <a:rPr lang="en-US" sz="2200" dirty="0"/>
              <a:t>, </a:t>
            </a:r>
            <a:r>
              <a:rPr lang="en-US" sz="2200" dirty="0" err="1"/>
              <a:t>doDelete</a:t>
            </a:r>
            <a:r>
              <a:rPr lang="en-US" sz="2200" dirty="0"/>
              <a:t>, etc. methods as appropriate. So you have nothing to do with service() method but you override either </a:t>
            </a:r>
            <a:r>
              <a:rPr lang="en-US" sz="2200" dirty="0" err="1"/>
              <a:t>doGet</a:t>
            </a:r>
            <a:r>
              <a:rPr lang="en-US" sz="2200" dirty="0"/>
              <a:t>() or </a:t>
            </a:r>
            <a:r>
              <a:rPr lang="en-US" sz="2200" dirty="0" err="1"/>
              <a:t>doPost</a:t>
            </a:r>
            <a:r>
              <a:rPr lang="en-US" sz="2200" dirty="0"/>
              <a:t>() depending on what type of request you receive from the client</a:t>
            </a:r>
            <a:r>
              <a:rPr lang="en-US" sz="2200" dirty="0" smtClean="0"/>
              <a:t>.</a:t>
            </a:r>
            <a:endParaRPr lang="uk-UA" sz="2200" dirty="0" smtClean="0"/>
          </a:p>
          <a:p>
            <a:endParaRPr lang="en-US" sz="2200" dirty="0"/>
          </a:p>
        </p:txBody>
      </p:sp>
      <p:sp>
        <p:nvSpPr>
          <p:cNvPr id="2" name="Rectangle 1"/>
          <p:cNvSpPr>
            <a:spLocks noChangeArrowheads="1"/>
          </p:cNvSpPr>
          <p:nvPr/>
        </p:nvSpPr>
        <p:spPr bwMode="auto">
          <a:xfrm>
            <a:off x="685800" y="4606333"/>
            <a:ext cx="1142682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sz="2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Override</a:t>
            </a:r>
            <a:r>
              <a:rPr kumimoji="0" lang="uk-UA" altLang="uk-UA" sz="2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uk-UA" altLang="uk-UA" sz="20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uk-UA" altLang="uk-UA"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uk-UA" altLang="uk-UA"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ServletRequest</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ServletResponse</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uk-UA" sz="2000" dirty="0">
                <a:solidFill>
                  <a:srgbClr val="000000"/>
                </a:solidFill>
                <a:latin typeface="Courier New" panose="02070309020205020404" pitchFamily="49" charset="0"/>
                <a:cs typeface="Courier New" panose="02070309020205020404" pitchFamily="49" charset="0"/>
              </a:rPr>
              <a:t>	</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uk-UA" altLang="uk-UA" sz="20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ServletException</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IOException</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super</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.service</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req</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uk-UA" altLang="uk-UA" sz="20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a:t>
            </a: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uk-UA" altLang="uk-UA" sz="20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uk-UA" altLang="uk-UA"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136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04" y="464195"/>
            <a:ext cx="8020875" cy="4678843"/>
          </a:xfrm>
          <a:prstGeom prst="rect">
            <a:avLst/>
          </a:prstGeom>
        </p:spPr>
      </p:pic>
    </p:spTree>
    <p:extLst>
      <p:ext uri="{BB962C8B-B14F-4D97-AF65-F5344CB8AC3E}">
        <p14:creationId xmlns:p14="http://schemas.microsoft.com/office/powerpoint/2010/main" val="41652879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err="1" smtClean="0"/>
              <a:t>doGet</a:t>
            </a:r>
            <a:r>
              <a:rPr lang="en-US" sz="2800" b="1" dirty="0" smtClean="0"/>
              <a:t>()</a:t>
            </a:r>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685800" y="901700"/>
            <a:ext cx="10820400" cy="1612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p:txBody>
      </p:sp>
      <p:sp>
        <p:nvSpPr>
          <p:cNvPr id="4" name="Прямокутник 3"/>
          <p:cNvSpPr/>
          <p:nvPr/>
        </p:nvSpPr>
        <p:spPr>
          <a:xfrm>
            <a:off x="532014" y="901700"/>
            <a:ext cx="11614265" cy="4708981"/>
          </a:xfrm>
          <a:prstGeom prst="rect">
            <a:avLst/>
          </a:prstGeom>
        </p:spPr>
        <p:txBody>
          <a:bodyPr wrap="square">
            <a:spAutoFit/>
          </a:bodyPr>
          <a:lstStyle/>
          <a:p>
            <a:pPr lvl="0" eaLnBrk="0" fontAlgn="base" hangingPunct="0">
              <a:spcBef>
                <a:spcPct val="0"/>
              </a:spcBef>
              <a:spcAft>
                <a:spcPct val="0"/>
              </a:spcAft>
            </a:pPr>
            <a:r>
              <a:rPr lang="en-US" sz="2000" dirty="0"/>
              <a:t>A GET request results from a normal request for a URL or from an HTML form that has no METHOD specified and it should be handled by </a:t>
            </a:r>
            <a:r>
              <a:rPr lang="en-US" sz="2000" dirty="0" err="1"/>
              <a:t>doGet</a:t>
            </a:r>
            <a:r>
              <a:rPr lang="en-US" sz="2000" dirty="0"/>
              <a:t>() method</a:t>
            </a:r>
            <a:r>
              <a:rPr lang="en-US" sz="2000" dirty="0" smtClean="0"/>
              <a:t>.</a:t>
            </a:r>
          </a:p>
          <a:p>
            <a:pPr lvl="0" eaLnBrk="0" fontAlgn="base" hangingPunct="0">
              <a:spcBef>
                <a:spcPct val="0"/>
              </a:spcBef>
              <a:spcAft>
                <a:spcPct val="0"/>
              </a:spcAft>
            </a:pPr>
            <a:r>
              <a:rPr lang="en-US" sz="2000" dirty="0"/>
              <a:t>Called by the server (via the service method) to allow a servlet to handle a GET request.</a:t>
            </a:r>
          </a:p>
          <a:p>
            <a:pPr lvl="0" eaLnBrk="0" fontAlgn="base" hangingPunct="0">
              <a:spcBef>
                <a:spcPct val="0"/>
              </a:spcBef>
              <a:spcAft>
                <a:spcPct val="0"/>
              </a:spcAft>
            </a:pPr>
            <a:r>
              <a:rPr lang="en-US" sz="2000" dirty="0"/>
              <a:t>Overriding this method to support a GET request also automatically supports an HTTP HEAD request. A HEAD request is a GET request that returns no body in the response, only the request header fields</a:t>
            </a:r>
            <a:r>
              <a:rPr lang="en-US" sz="2000" dirty="0" smtClean="0"/>
              <a:t>.</a:t>
            </a:r>
            <a:endParaRPr lang="en-US" sz="2000" dirty="0"/>
          </a:p>
          <a:p>
            <a:pPr lvl="0" eaLnBrk="0" fontAlgn="base" hangingPunct="0">
              <a:spcBef>
                <a:spcPct val="0"/>
              </a:spcBef>
              <a:spcAft>
                <a:spcPct val="0"/>
              </a:spcAft>
            </a:pPr>
            <a:r>
              <a:rPr lang="en-US" sz="2000" dirty="0"/>
              <a:t>The GET method should be safe, that is, without any side effects for which users are held responsible. For example, most form queries have no side effects. If a client request is intended to change stored data, the request should use some other HTTP method</a:t>
            </a:r>
            <a:r>
              <a:rPr lang="en-US" sz="2000" dirty="0" smtClean="0"/>
              <a:t>.</a:t>
            </a:r>
            <a:endParaRPr lang="en-US" sz="2000" dirty="0"/>
          </a:p>
          <a:p>
            <a:pPr lvl="0" eaLnBrk="0" fontAlgn="base" hangingPunct="0">
              <a:spcBef>
                <a:spcPct val="0"/>
              </a:spcBef>
              <a:spcAft>
                <a:spcPct val="0"/>
              </a:spcAft>
            </a:pPr>
            <a:r>
              <a:rPr lang="en-US" sz="2000" dirty="0"/>
              <a:t>The GET method should also be idempotent, meaning that it can be safely repeated. Sometimes making a method safe also makes it idempotent. For example, repeating queries is both safe and idempotent, but buying a product online or modifying data is neither safe nor idempotent</a:t>
            </a:r>
            <a:r>
              <a:rPr lang="en-US" sz="2000" dirty="0" smtClean="0"/>
              <a:t>.</a:t>
            </a:r>
            <a:endParaRPr lang="en-US" sz="2000" dirty="0"/>
          </a:p>
          <a:p>
            <a:pPr lvl="0" eaLnBrk="0" fontAlgn="base" hangingPunct="0">
              <a:spcBef>
                <a:spcPct val="0"/>
              </a:spcBef>
              <a:spcAft>
                <a:spcPct val="0"/>
              </a:spcAft>
            </a:pPr>
            <a:endParaRPr lang="en-US" sz="2000" dirty="0"/>
          </a:p>
          <a:p>
            <a:pPr lvl="0" eaLnBrk="0" fontAlgn="base" hangingPunct="0">
              <a:spcBef>
                <a:spcPct val="0"/>
              </a:spcBef>
              <a:spcAft>
                <a:spcPct val="0"/>
              </a:spcAft>
            </a:pPr>
            <a:r>
              <a:rPr lang="en-US" sz="2000" dirty="0"/>
              <a:t>Parameters:</a:t>
            </a:r>
          </a:p>
          <a:p>
            <a:pPr lvl="0" eaLnBrk="0" fontAlgn="base" hangingPunct="0">
              <a:spcBef>
                <a:spcPct val="0"/>
              </a:spcBef>
              <a:spcAft>
                <a:spcPct val="0"/>
              </a:spcAft>
            </a:pPr>
            <a:r>
              <a:rPr lang="en-US" sz="2000" dirty="0" err="1"/>
              <a:t>req</a:t>
            </a:r>
            <a:r>
              <a:rPr lang="en-US" sz="2000" dirty="0"/>
              <a:t> - an </a:t>
            </a:r>
            <a:r>
              <a:rPr lang="en-US" sz="2000" dirty="0" err="1"/>
              <a:t>HttpServletRequest</a:t>
            </a:r>
            <a:r>
              <a:rPr lang="en-US" sz="2000" dirty="0"/>
              <a:t> object that contains the request the client has made of the servlet</a:t>
            </a:r>
          </a:p>
          <a:p>
            <a:pPr lvl="0" eaLnBrk="0" fontAlgn="base" hangingPunct="0">
              <a:spcBef>
                <a:spcPct val="0"/>
              </a:spcBef>
              <a:spcAft>
                <a:spcPct val="0"/>
              </a:spcAft>
            </a:pPr>
            <a:r>
              <a:rPr lang="en-US" sz="2000" dirty="0" err="1"/>
              <a:t>resp</a:t>
            </a:r>
            <a:r>
              <a:rPr lang="en-US" sz="2000" dirty="0"/>
              <a:t> - an </a:t>
            </a:r>
            <a:r>
              <a:rPr lang="en-US" sz="2000" dirty="0" err="1"/>
              <a:t>HttpServletResponse</a:t>
            </a:r>
            <a:r>
              <a:rPr lang="en-US" sz="2000" dirty="0"/>
              <a:t> object that contains the response the servlet sends to the client</a:t>
            </a:r>
            <a:endParaRPr lang="en-US" sz="2000" dirty="0" smtClean="0"/>
          </a:p>
        </p:txBody>
      </p:sp>
    </p:spTree>
    <p:extLst>
      <p:ext uri="{BB962C8B-B14F-4D97-AF65-F5344CB8AC3E}">
        <p14:creationId xmlns:p14="http://schemas.microsoft.com/office/powerpoint/2010/main" val="4062742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err="1" smtClean="0"/>
              <a:t>doPost</a:t>
            </a:r>
            <a:r>
              <a:rPr lang="en-US" sz="2800" b="1" dirty="0" smtClean="0"/>
              <a:t>()</a:t>
            </a:r>
          </a:p>
        </p:txBody>
      </p:sp>
      <p:sp>
        <p:nvSpPr>
          <p:cNvPr id="7" name="Text Placeholder 3">
            <a:extLst>
              <a:ext uri="{FF2B5EF4-FFF2-40B4-BE49-F238E27FC236}">
                <a16:creationId xmlns:a16="http://schemas.microsoft.com/office/drawing/2014/main" id="{A6C19FF5-E087-4102-8E0C-10CD9C0BFCFD}"/>
              </a:ext>
            </a:extLst>
          </p:cNvPr>
          <p:cNvSpPr txBox="1">
            <a:spLocks/>
          </p:cNvSpPr>
          <p:nvPr/>
        </p:nvSpPr>
        <p:spPr>
          <a:xfrm>
            <a:off x="685800" y="901700"/>
            <a:ext cx="10820400" cy="16129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endParaRPr lang="en-US" dirty="0" smtClean="0"/>
          </a:p>
        </p:txBody>
      </p:sp>
      <p:sp>
        <p:nvSpPr>
          <p:cNvPr id="4" name="Прямокутник 3"/>
          <p:cNvSpPr/>
          <p:nvPr/>
        </p:nvSpPr>
        <p:spPr>
          <a:xfrm>
            <a:off x="463296" y="755904"/>
            <a:ext cx="11646408" cy="5324535"/>
          </a:xfrm>
          <a:prstGeom prst="rect">
            <a:avLst/>
          </a:prstGeom>
        </p:spPr>
        <p:txBody>
          <a:bodyPr wrap="square">
            <a:spAutoFit/>
          </a:bodyPr>
          <a:lstStyle/>
          <a:p>
            <a:pPr lvl="0" eaLnBrk="0" fontAlgn="base" hangingPunct="0">
              <a:spcBef>
                <a:spcPct val="0"/>
              </a:spcBef>
              <a:spcAft>
                <a:spcPct val="0"/>
              </a:spcAft>
            </a:pPr>
            <a:r>
              <a:rPr lang="en-US" sz="2000" dirty="0" smtClean="0"/>
              <a:t>A </a:t>
            </a:r>
            <a:r>
              <a:rPr lang="en-US" sz="2000" dirty="0"/>
              <a:t>POST request results from an HTML form that specifically lists POST as the METHOD and it should be handled by </a:t>
            </a:r>
            <a:r>
              <a:rPr lang="en-US" sz="2000" dirty="0" err="1"/>
              <a:t>doPost</a:t>
            </a:r>
            <a:r>
              <a:rPr lang="en-US" sz="2000" dirty="0"/>
              <a:t>() method</a:t>
            </a:r>
            <a:r>
              <a:rPr lang="en-US" sz="2000" dirty="0" smtClean="0"/>
              <a:t>.</a:t>
            </a:r>
          </a:p>
          <a:p>
            <a:pPr lvl="0" eaLnBrk="0" fontAlgn="base" hangingPunct="0">
              <a:spcBef>
                <a:spcPct val="0"/>
              </a:spcBef>
              <a:spcAft>
                <a:spcPct val="0"/>
              </a:spcAft>
            </a:pPr>
            <a:endParaRPr lang="en-US" altLang="uk-UA" sz="2000" dirty="0" smtClean="0"/>
          </a:p>
          <a:p>
            <a:pPr lvl="0" eaLnBrk="0" fontAlgn="base" hangingPunct="0">
              <a:spcBef>
                <a:spcPct val="0"/>
              </a:spcBef>
              <a:spcAft>
                <a:spcPct val="0"/>
              </a:spcAft>
            </a:pPr>
            <a:r>
              <a:rPr lang="en-US" altLang="uk-UA" sz="2000" dirty="0"/>
              <a:t>Called by the server (via the service method) to allow a servlet to handle a POST request. The HTTP POST method allows the client to send data of unlimited length to the Web server a single time and is useful when posting information such as credit card numbers.</a:t>
            </a:r>
          </a:p>
          <a:p>
            <a:pPr lvl="0" eaLnBrk="0" fontAlgn="base" hangingPunct="0">
              <a:spcBef>
                <a:spcPct val="0"/>
              </a:spcBef>
              <a:spcAft>
                <a:spcPct val="0"/>
              </a:spcAft>
            </a:pPr>
            <a:r>
              <a:rPr lang="en-US" altLang="uk-UA" sz="2000" dirty="0"/>
              <a:t>When overriding this method, read the request data, write the response headers, get the response's writer or output stream object, and finally, write the response data. It's best to include content type and encoding. When using a </a:t>
            </a:r>
            <a:r>
              <a:rPr lang="en-US" altLang="uk-UA" sz="2000" dirty="0" err="1"/>
              <a:t>PrintWriter</a:t>
            </a:r>
            <a:r>
              <a:rPr lang="en-US" altLang="uk-UA" sz="2000" dirty="0"/>
              <a:t> object to return the response, set the content type before accessing the </a:t>
            </a:r>
            <a:r>
              <a:rPr lang="en-US" altLang="uk-UA" sz="2000" dirty="0" err="1"/>
              <a:t>PrintWriter</a:t>
            </a:r>
            <a:r>
              <a:rPr lang="en-US" altLang="uk-UA" sz="2000" dirty="0"/>
              <a:t> object.</a:t>
            </a:r>
          </a:p>
          <a:p>
            <a:pPr lvl="0" eaLnBrk="0" fontAlgn="base" hangingPunct="0">
              <a:spcBef>
                <a:spcPct val="0"/>
              </a:spcBef>
              <a:spcAft>
                <a:spcPct val="0"/>
              </a:spcAft>
            </a:pPr>
            <a:r>
              <a:rPr lang="en-US" altLang="uk-UA" sz="2000" dirty="0"/>
              <a:t>This method does not need to be either safe or idempotent. Operations requested through POST can have side effects for which the user can be held accountable, for example, updating stored data or buying items online</a:t>
            </a:r>
            <a:r>
              <a:rPr lang="en-US" altLang="uk-UA" sz="2000" dirty="0" smtClean="0"/>
              <a:t>.</a:t>
            </a:r>
            <a:endParaRPr lang="en-US" altLang="uk-UA" sz="2000" dirty="0"/>
          </a:p>
          <a:p>
            <a:pPr lvl="0" eaLnBrk="0" fontAlgn="base" hangingPunct="0">
              <a:spcBef>
                <a:spcPct val="0"/>
              </a:spcBef>
              <a:spcAft>
                <a:spcPct val="0"/>
              </a:spcAft>
            </a:pPr>
            <a:r>
              <a:rPr lang="en-US" altLang="uk-UA" sz="2000" dirty="0"/>
              <a:t>If the HTTP POST request is incorrectly formatted, </a:t>
            </a:r>
            <a:r>
              <a:rPr lang="en-US" altLang="uk-UA" sz="2000" dirty="0" err="1"/>
              <a:t>doPost</a:t>
            </a:r>
            <a:r>
              <a:rPr lang="en-US" altLang="uk-UA" sz="2000" dirty="0"/>
              <a:t> returns an HTTP "Bad Request" message</a:t>
            </a:r>
            <a:r>
              <a:rPr lang="en-US" altLang="uk-UA" sz="2000" dirty="0" smtClean="0"/>
              <a:t>.</a:t>
            </a:r>
            <a:endParaRPr lang="uk-UA" altLang="uk-UA" sz="2000" dirty="0" smtClean="0"/>
          </a:p>
          <a:p>
            <a:pPr lvl="0" eaLnBrk="0" fontAlgn="base" hangingPunct="0">
              <a:spcBef>
                <a:spcPct val="0"/>
              </a:spcBef>
              <a:spcAft>
                <a:spcPct val="0"/>
              </a:spcAft>
            </a:pPr>
            <a:endParaRPr lang="en-US" altLang="uk-UA" sz="2000" dirty="0" smtClean="0"/>
          </a:p>
          <a:p>
            <a:pPr lvl="0" eaLnBrk="0" fontAlgn="base" hangingPunct="0">
              <a:spcBef>
                <a:spcPct val="0"/>
              </a:spcBef>
              <a:spcAft>
                <a:spcPct val="0"/>
              </a:spcAft>
            </a:pPr>
            <a:r>
              <a:rPr lang="en-US" altLang="uk-UA" sz="2000" dirty="0"/>
              <a:t>Parameters:</a:t>
            </a:r>
          </a:p>
          <a:p>
            <a:pPr lvl="0" eaLnBrk="0" fontAlgn="base" hangingPunct="0">
              <a:spcBef>
                <a:spcPct val="0"/>
              </a:spcBef>
              <a:spcAft>
                <a:spcPct val="0"/>
              </a:spcAft>
            </a:pPr>
            <a:r>
              <a:rPr lang="en-US" altLang="uk-UA" sz="2000" dirty="0" err="1"/>
              <a:t>req</a:t>
            </a:r>
            <a:r>
              <a:rPr lang="en-US" altLang="uk-UA" sz="2000" dirty="0"/>
              <a:t> - an </a:t>
            </a:r>
            <a:r>
              <a:rPr lang="en-US" altLang="uk-UA" sz="2000" dirty="0" err="1"/>
              <a:t>HttpServletRequest</a:t>
            </a:r>
            <a:r>
              <a:rPr lang="en-US" altLang="uk-UA" sz="2000" dirty="0"/>
              <a:t> object that contains the request the client has made of the servlet</a:t>
            </a:r>
          </a:p>
          <a:p>
            <a:pPr lvl="0" eaLnBrk="0" fontAlgn="base" hangingPunct="0">
              <a:spcBef>
                <a:spcPct val="0"/>
              </a:spcBef>
              <a:spcAft>
                <a:spcPct val="0"/>
              </a:spcAft>
            </a:pPr>
            <a:r>
              <a:rPr lang="en-US" altLang="uk-UA" sz="2000" dirty="0" err="1"/>
              <a:t>resp</a:t>
            </a:r>
            <a:r>
              <a:rPr lang="en-US" altLang="uk-UA" sz="2000" dirty="0"/>
              <a:t> - an </a:t>
            </a:r>
            <a:r>
              <a:rPr lang="en-US" altLang="uk-UA" sz="2000" dirty="0" err="1"/>
              <a:t>HttpServletResponse</a:t>
            </a:r>
            <a:r>
              <a:rPr lang="en-US" altLang="uk-UA" sz="2000" dirty="0"/>
              <a:t> object that contains the response the servlet sends to the client</a:t>
            </a:r>
            <a:endParaRPr lang="uk-UA" altLang="uk-UA" sz="2000" dirty="0"/>
          </a:p>
        </p:txBody>
      </p:sp>
    </p:spTree>
    <p:extLst>
      <p:ext uri="{BB962C8B-B14F-4D97-AF65-F5344CB8AC3E}">
        <p14:creationId xmlns:p14="http://schemas.microsoft.com/office/powerpoint/2010/main" val="31386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5184</TotalTime>
  <Words>1379</Words>
  <Application>Microsoft Office PowerPoint</Application>
  <PresentationFormat>Широкий екран</PresentationFormat>
  <Paragraphs>67</Paragraphs>
  <Slides>13</Slides>
  <Notes>0</Notes>
  <HiddenSlides>0</HiddenSlides>
  <MMClips>0</MMClips>
  <ScaleCrop>false</ScaleCrop>
  <HeadingPairs>
    <vt:vector size="6" baseType="variant">
      <vt:variant>
        <vt:lpstr>Використані шрифти</vt:lpstr>
      </vt:variant>
      <vt:variant>
        <vt:i4>5</vt:i4>
      </vt:variant>
      <vt:variant>
        <vt:lpstr>Тема</vt:lpstr>
      </vt:variant>
      <vt:variant>
        <vt:i4>2</vt:i4>
      </vt:variant>
      <vt:variant>
        <vt:lpstr>Заголовки слайдів</vt:lpstr>
      </vt:variant>
      <vt:variant>
        <vt:i4>13</vt:i4>
      </vt:variant>
    </vt:vector>
  </HeadingPairs>
  <TitlesOfParts>
    <vt:vector size="20" baseType="lpstr">
      <vt:lpstr>Arial</vt:lpstr>
      <vt:lpstr>Courier New</vt:lpstr>
      <vt:lpstr>Open Sans</vt:lpstr>
      <vt:lpstr>Calibri</vt:lpstr>
      <vt:lpstr>Proxima Nova Black</vt:lpstr>
      <vt:lpstr>DARK THEME</vt:lpstr>
      <vt:lpstr>LIGHT-THEME</vt:lpstr>
      <vt:lpstr>WEB ARCHITECTURE. SERVLET API. LIFECYCLE</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Volodymyr Paziuk</cp:lastModifiedBy>
  <cp:revision>100</cp:revision>
  <dcterms:created xsi:type="dcterms:W3CDTF">2018-12-11T16:43:22Z</dcterms:created>
  <dcterms:modified xsi:type="dcterms:W3CDTF">2019-04-05T14:23:24Z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