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13771A-B35D-43EB-ACCD-A8203CFE8D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1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ED10-0FD7-4E1B-8952-6337C462D438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75E2-D239-4A22-9735-AA2ED554A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5.226.209.40/CollectVoters/Freinds" TargetMode="External"/><Relationship Id="rId2" Type="http://schemas.openxmlformats.org/officeDocument/2006/relationships/hyperlink" Target="http://195.226.209.40/CollectVoters/Adm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Основной функционал сервиса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30128"/>
            <a:ext cx="9144000" cy="1427672"/>
          </a:xfrm>
        </p:spPr>
        <p:txBody>
          <a:bodyPr/>
          <a:lstStyle/>
          <a:p>
            <a:pPr algn="r"/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://195.226.209.40/CollectVoters/Admin</a:t>
            </a:r>
            <a:endParaRPr lang="en-US" dirty="0" smtClean="0"/>
          </a:p>
          <a:p>
            <a:pPr algn="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195.226.209.40/CollectVoters/Freinds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5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386"/>
            <a:ext cx="10515600" cy="66423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Загрузка из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750498"/>
            <a:ext cx="3277705" cy="6107501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В личном кабинете пользователя есть возможность загрузить данные из файлов «.</a:t>
            </a:r>
            <a:r>
              <a:rPr lang="en-US" sz="2000" dirty="0" err="1" smtClean="0"/>
              <a:t>xls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установленного формата. Названия населенных пунктов, улиц, домов, сферы деятельности, должно строго соответствовать наименованиям данных категорий в сервисе для корректной загрузки.</a:t>
            </a:r>
          </a:p>
          <a:p>
            <a:r>
              <a:rPr lang="ru-RU" sz="2000" dirty="0" smtClean="0"/>
              <a:t>Если адрес в файле указан верно и данному адресу в сервисе соответствует избирательный участок, то участок загрузится в соответствии с указанным адресом. Иначе будет произведена попытка поиска нужного участка по номеру указанному в файле. Иначе строка не будет загружена.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74023" y="793631"/>
            <a:ext cx="8928837" cy="5960852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05" y="1440612"/>
            <a:ext cx="8811399" cy="399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1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УИК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177" y="2104845"/>
            <a:ext cx="8186468" cy="211347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 станицы добавления избирателя, при наличии всех необходимых данных об адресе и УИК в базе данных, список УИК-</a:t>
            </a:r>
            <a:r>
              <a:rPr lang="ru-RU" sz="2000" dirty="0" err="1" smtClean="0"/>
              <a:t>ов</a:t>
            </a:r>
            <a:r>
              <a:rPr lang="ru-RU" sz="2000" dirty="0" smtClean="0"/>
              <a:t> будет обновляться динамически по мере выбора пользователем населенного пункта, затем улицы, при выборе дома останется 1-н УИК относящейся к данному дому. При этом пользователь может выбрать УИК и на стадии выбора улицы (будут выданы УИК относящиеся к выбранной улице), если дом не известен</a:t>
            </a:r>
            <a:endParaRPr lang="ru-RU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03" y="776377"/>
            <a:ext cx="1856055" cy="587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0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40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Мобильная версия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Доступна мобильная версия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8687"/>
            <a:ext cx="10515600" cy="58232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Уровни</a:t>
            </a:r>
            <a:endParaRPr lang="ru-RU" sz="24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8117" y="499765"/>
            <a:ext cx="9243152" cy="6278399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12143" y="2034946"/>
            <a:ext cx="2329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/>
              <a:t>Количество пользователей  и групп на уровнях не ограничено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08656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49170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Порядок действий администраторов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8135" y="1013552"/>
            <a:ext cx="4225073" cy="556351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Пользователи с правами администратора добавляют нужных пользователей на странице администратора в разделе </a:t>
            </a:r>
            <a:r>
              <a:rPr lang="ru-RU" dirty="0" smtClean="0"/>
              <a:t>пользователи</a:t>
            </a:r>
            <a:r>
              <a:rPr lang="en-US" dirty="0" smtClean="0"/>
              <a:t> (</a:t>
            </a:r>
            <a:r>
              <a:rPr lang="ru-RU" dirty="0" err="1" smtClean="0"/>
              <a:t>кн</a:t>
            </a:r>
            <a:r>
              <a:rPr lang="ru-RU" dirty="0" smtClean="0"/>
              <a:t>-ка «Добавить пользователя), </a:t>
            </a:r>
            <a:r>
              <a:rPr lang="ru-RU" dirty="0" smtClean="0"/>
              <a:t>если они не зарегистрировались самостоятельно.</a:t>
            </a:r>
          </a:p>
          <a:p>
            <a:r>
              <a:rPr lang="ru-RU" dirty="0" smtClean="0"/>
              <a:t>Если пользователь зарегистрировался самостоятельно, то необходимо дать ему права </a:t>
            </a:r>
            <a:r>
              <a:rPr lang="ru-RU" dirty="0" smtClean="0"/>
              <a:t>администратора </a:t>
            </a:r>
            <a:r>
              <a:rPr lang="en-US" dirty="0" smtClean="0"/>
              <a:t>“admin”</a:t>
            </a:r>
            <a:r>
              <a:rPr lang="ru-RU" dirty="0" smtClean="0"/>
              <a:t>, </a:t>
            </a:r>
            <a:r>
              <a:rPr lang="ru-RU" dirty="0" smtClean="0"/>
              <a:t>если он таковым должен </a:t>
            </a:r>
            <a:r>
              <a:rPr lang="ru-RU" dirty="0" smtClean="0"/>
              <a:t>быть – ссылка «Править» в правой части таблицы у требуемого пользователя.</a:t>
            </a:r>
          </a:p>
          <a:p>
            <a:r>
              <a:rPr lang="ru-RU" dirty="0" smtClean="0"/>
              <a:t>Если добавляется обычный пользователь - исполнитель, который будет только вносить избирателей, то ему назначаются права </a:t>
            </a:r>
            <a:r>
              <a:rPr lang="en-US" dirty="0" smtClean="0"/>
              <a:t>“user”.</a:t>
            </a:r>
            <a:endParaRPr lang="ru-RU" dirty="0" smtClean="0"/>
          </a:p>
          <a:p>
            <a:r>
              <a:rPr lang="ru-RU" dirty="0" smtClean="0"/>
              <a:t>Самостоятельно зарегистрировавшиеся пользователи по умолчанию являются обычными пользователями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61" y="764931"/>
            <a:ext cx="7962900" cy="599817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60" y="408109"/>
            <a:ext cx="7904492" cy="3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694" y="3639780"/>
            <a:ext cx="2562045" cy="311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69" y="3639780"/>
            <a:ext cx="4975201" cy="192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0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930" y="1"/>
            <a:ext cx="10515600" cy="5618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953" y="508958"/>
            <a:ext cx="3306842" cy="593497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Пользователи с правами администратора </a:t>
            </a:r>
            <a:r>
              <a:rPr lang="ru-RU" dirty="0" smtClean="0"/>
              <a:t>на странице администратора </a:t>
            </a:r>
            <a:r>
              <a:rPr lang="ru-RU" dirty="0" smtClean="0"/>
              <a:t>могут создавать новые группы. Новые группы следует создавать только при наличии крупных подразделений, за которыми закрепляется отдельный ответственный с правами администратора.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При создании новой группы, ответственный за её создание должен обязательно включить всех ответственных, стоящих над ним по структуре, (руководителей) зарегистрированных в сервисе в данную группу, что бы они могли видеть избирателей, которые будут добавляться в эти группы (вкладка «Группы пользователей).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72928" y="422694"/>
            <a:ext cx="8678174" cy="6314536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95" y="508958"/>
            <a:ext cx="5149971" cy="30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10" y="508958"/>
            <a:ext cx="2743543" cy="315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57" y="3760233"/>
            <a:ext cx="7557998" cy="253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2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846" y="1"/>
            <a:ext cx="10515600" cy="51758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986" y="616944"/>
            <a:ext cx="4813453" cy="614741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Пользователи/пользователь </a:t>
            </a:r>
            <a:r>
              <a:rPr lang="ru-RU" dirty="0"/>
              <a:t>с правами </a:t>
            </a:r>
            <a:r>
              <a:rPr lang="ru-RU" dirty="0" smtClean="0"/>
              <a:t>администратора, создавший требуемую группу/группы, </a:t>
            </a:r>
            <a:r>
              <a:rPr lang="ru-RU" dirty="0" smtClean="0"/>
              <a:t>добавляет </a:t>
            </a:r>
            <a:r>
              <a:rPr lang="ru-RU" dirty="0" smtClean="0"/>
              <a:t>всех нужных </a:t>
            </a:r>
            <a:r>
              <a:rPr lang="ru-RU" dirty="0" smtClean="0"/>
              <a:t>пользователей </a:t>
            </a:r>
            <a:r>
              <a:rPr lang="ru-RU" dirty="0" smtClean="0"/>
              <a:t>(</a:t>
            </a:r>
            <a:r>
              <a:rPr lang="ru-RU" b="1" dirty="0" smtClean="0"/>
              <a:t>в </a:t>
            </a:r>
            <a:r>
              <a:rPr lang="ru-RU" b="1" dirty="0" err="1" smtClean="0"/>
              <a:t>т.ч</a:t>
            </a:r>
            <a:r>
              <a:rPr lang="ru-RU" b="1" dirty="0" smtClean="0"/>
              <a:t>. </a:t>
            </a:r>
            <a:r>
              <a:rPr lang="ru-RU" b="1" dirty="0"/>
              <a:t>в</a:t>
            </a:r>
            <a:r>
              <a:rPr lang="ru-RU" b="1" dirty="0" smtClean="0"/>
              <a:t>ышестоящих ответственных</a:t>
            </a:r>
            <a:r>
              <a:rPr lang="ru-RU" dirty="0" smtClean="0"/>
              <a:t>) в </a:t>
            </a:r>
            <a:r>
              <a:rPr lang="ru-RU" dirty="0" smtClean="0"/>
              <a:t>нужные группы.</a:t>
            </a:r>
          </a:p>
          <a:p>
            <a:r>
              <a:rPr lang="ru-RU" dirty="0" smtClean="0"/>
              <a:t>Далее пользователи уже включенные в нужные группы с правами администратора могут самостоятельно добавлять пользователей с нужными правами (</a:t>
            </a:r>
            <a:r>
              <a:rPr lang="en-US" dirty="0" smtClean="0"/>
              <a:t>Admin </a:t>
            </a:r>
            <a:r>
              <a:rPr lang="ru-RU" dirty="0" smtClean="0"/>
              <a:t>или </a:t>
            </a:r>
            <a:r>
              <a:rPr lang="en-US" dirty="0" smtClean="0"/>
              <a:t>User)</a:t>
            </a:r>
            <a:r>
              <a:rPr lang="ru-RU" dirty="0" smtClean="0"/>
              <a:t> и включать их в нужные </a:t>
            </a:r>
            <a:r>
              <a:rPr lang="ru-RU" dirty="0" smtClean="0"/>
              <a:t>группы.</a:t>
            </a:r>
            <a:endParaRPr lang="ru-RU" dirty="0" smtClean="0"/>
          </a:p>
          <a:p>
            <a:r>
              <a:rPr lang="ru-RU" dirty="0" smtClean="0"/>
              <a:t>Обычных пользователей (</a:t>
            </a:r>
            <a:r>
              <a:rPr lang="en-US" dirty="0" smtClean="0"/>
              <a:t>User)</a:t>
            </a:r>
            <a:r>
              <a:rPr lang="ru-RU" dirty="0" smtClean="0"/>
              <a:t>, так же следует </a:t>
            </a:r>
            <a:r>
              <a:rPr lang="ru-RU" dirty="0" smtClean="0"/>
              <a:t>добавить в нужную группу, за которой он закрепляется, </a:t>
            </a:r>
            <a:r>
              <a:rPr lang="ru-RU" dirty="0" smtClean="0"/>
              <a:t>чтобы избиратели </a:t>
            </a:r>
            <a:r>
              <a:rPr lang="ru-RU" dirty="0"/>
              <a:t>д</a:t>
            </a:r>
            <a:r>
              <a:rPr lang="ru-RU" dirty="0" smtClean="0"/>
              <a:t>обавляемые ими относились к </a:t>
            </a:r>
            <a:r>
              <a:rPr lang="ru-RU" dirty="0" smtClean="0"/>
              <a:t>требуемой группе. Т. о. обычный пользователь закрепляется за конкретной группой.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5132" y="767751"/>
            <a:ext cx="7576867" cy="540921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48" y="3875947"/>
            <a:ext cx="6703983" cy="224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93" y="776377"/>
            <a:ext cx="5633049" cy="295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705"/>
            <a:ext cx="10515600" cy="48317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Порядок действий администраторов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986" y="1002536"/>
            <a:ext cx="5298195" cy="5855464"/>
          </a:xfrm>
        </p:spPr>
        <p:txBody>
          <a:bodyPr/>
          <a:lstStyle/>
          <a:p>
            <a:r>
              <a:rPr lang="ru-RU" dirty="0" smtClean="0"/>
              <a:t>При добавление </a:t>
            </a:r>
            <a:r>
              <a:rPr lang="ru-RU" dirty="0" smtClean="0"/>
              <a:t>избирателя обычным пользователем (исполнителем) </a:t>
            </a:r>
            <a:r>
              <a:rPr lang="ru-RU" dirty="0" smtClean="0"/>
              <a:t>по умолчанию будет выбрана </a:t>
            </a:r>
            <a:r>
              <a:rPr lang="ru-RU" dirty="0" smtClean="0"/>
              <a:t>группа, </a:t>
            </a:r>
            <a:r>
              <a:rPr lang="ru-RU" dirty="0" smtClean="0"/>
              <a:t>в которой состоит пользователь и избиратель будет отнесен к ней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smtClean="0"/>
              <a:t>Если пользователь состоит в нескольких группах, то он может выставить любую из них.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108" y="572879"/>
            <a:ext cx="4186409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897" y="111737"/>
            <a:ext cx="10515600" cy="47215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Просмотр избирателей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7624" y="848299"/>
            <a:ext cx="3624549" cy="58279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Видимость и права на просмотр описаны на слайде </a:t>
            </a:r>
            <a:r>
              <a:rPr lang="ru-RU" dirty="0" smtClean="0">
                <a:hlinkClick r:id="rId2" action="ppaction://hlinksldjump"/>
              </a:rPr>
              <a:t>Уровни</a:t>
            </a:r>
            <a:endParaRPr lang="ru-RU" dirty="0" smtClean="0"/>
          </a:p>
          <a:p>
            <a:r>
              <a:rPr lang="ru-RU" dirty="0" smtClean="0"/>
              <a:t>На каждой колонки есть сортировка по убыванию или возрастанию</a:t>
            </a:r>
          </a:p>
          <a:p>
            <a:r>
              <a:rPr lang="ru-RU" dirty="0" smtClean="0"/>
              <a:t>Для отбора нужных записей реализованы фильтры</a:t>
            </a:r>
          </a:p>
          <a:p>
            <a:r>
              <a:rPr lang="ru-RU" dirty="0" smtClean="0"/>
              <a:t>Поиск – фильтрует записи таблицы, осуществляя поиск по всем столбцам.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99332" y="848298"/>
            <a:ext cx="7659839" cy="30076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10" y="3855903"/>
            <a:ext cx="7405511" cy="30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3835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Просмотр избирателей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821" y="1480568"/>
            <a:ext cx="3613031" cy="2522089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таблицу вынесена только основная информация, для просмотра всех данных по избирателю необходимо выбрать «Подробнее» в последней </a:t>
            </a:r>
            <a:r>
              <a:rPr lang="ru-RU" sz="2000" dirty="0" smtClean="0"/>
              <a:t>колонке. Из открывшейся формы можно сразу перейти на форму правки избирателя.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19577" y="948906"/>
            <a:ext cx="8583283" cy="5814203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19" y="1024907"/>
            <a:ext cx="8441385" cy="40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4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1" y="0"/>
            <a:ext cx="10515600" cy="4485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QR-</a:t>
            </a:r>
            <a:r>
              <a:rPr lang="ru-RU" sz="2400" b="1" dirty="0" smtClean="0"/>
              <a:t>код избирателя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771" y="836762"/>
            <a:ext cx="3623093" cy="553815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При добавлении избирателя генерируется индивидуальный </a:t>
            </a:r>
            <a:r>
              <a:rPr lang="en-US" dirty="0" smtClean="0"/>
              <a:t>QR-</a:t>
            </a:r>
            <a:r>
              <a:rPr lang="ru-RU" dirty="0" smtClean="0"/>
              <a:t>код избирателя. В </a:t>
            </a:r>
            <a:r>
              <a:rPr lang="en-US" dirty="0" smtClean="0"/>
              <a:t>QR-</a:t>
            </a:r>
            <a:r>
              <a:rPr lang="ru-RU" dirty="0" smtClean="0"/>
              <a:t>код кодируется ФИО и дата рождения избирателя.</a:t>
            </a:r>
          </a:p>
          <a:p>
            <a:r>
              <a:rPr lang="ru-RU" dirty="0" smtClean="0"/>
              <a:t>Посмотреть </a:t>
            </a:r>
            <a:r>
              <a:rPr lang="en-US" dirty="0"/>
              <a:t>QR-</a:t>
            </a:r>
            <a:r>
              <a:rPr lang="ru-RU" dirty="0" smtClean="0"/>
              <a:t>код можно в подробной информации об избирателя, выбрав «Подробнее</a:t>
            </a:r>
            <a:r>
              <a:rPr lang="ru-RU" dirty="0"/>
              <a:t>» в последней </a:t>
            </a:r>
            <a:r>
              <a:rPr lang="ru-RU" dirty="0" smtClean="0"/>
              <a:t>колонке таблицы.</a:t>
            </a:r>
          </a:p>
          <a:p>
            <a:r>
              <a:rPr lang="ru-RU" dirty="0" smtClean="0"/>
              <a:t>При изменении данных избирателя («Править») </a:t>
            </a:r>
            <a:r>
              <a:rPr lang="en-US" dirty="0"/>
              <a:t>QR-</a:t>
            </a:r>
            <a:r>
              <a:rPr lang="ru-RU" dirty="0"/>
              <a:t>код </a:t>
            </a:r>
            <a:r>
              <a:rPr lang="ru-RU" dirty="0" smtClean="0"/>
              <a:t>будет пере генерироваться.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10791" y="439947"/>
            <a:ext cx="8381209" cy="6357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91" y="485263"/>
            <a:ext cx="8234820" cy="153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018582"/>
            <a:ext cx="2115395" cy="477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00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618</Words>
  <Application>Microsoft Office PowerPoint</Application>
  <PresentationFormat>Произвольный</PresentationFormat>
  <Paragraphs>38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Основной функционал сервиса</vt:lpstr>
      <vt:lpstr>Уровни</vt:lpstr>
      <vt:lpstr>Порядок действий администраторов</vt:lpstr>
      <vt:lpstr>Порядок действий администраторов</vt:lpstr>
      <vt:lpstr>Порядок действий администраторов</vt:lpstr>
      <vt:lpstr>Порядок действий администраторов</vt:lpstr>
      <vt:lpstr>Просмотр избирателей</vt:lpstr>
      <vt:lpstr>Просмотр избирателей</vt:lpstr>
      <vt:lpstr>QR-код избирателя</vt:lpstr>
      <vt:lpstr>Загрузка из файлов</vt:lpstr>
      <vt:lpstr>УИК</vt:lpstr>
      <vt:lpstr>Мобильная версия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Луценко Владимир Сергеевич</cp:lastModifiedBy>
  <cp:revision>23</cp:revision>
  <dcterms:created xsi:type="dcterms:W3CDTF">2021-07-05T19:32:33Z</dcterms:created>
  <dcterms:modified xsi:type="dcterms:W3CDTF">2021-08-09T13:44:11Z</dcterms:modified>
</cp:coreProperties>
</file>