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2"/>
  </p:notesMasterIdLst>
  <p:sldIdLst>
    <p:sldId id="256" r:id="rId2"/>
    <p:sldId id="285" r:id="rId3"/>
    <p:sldId id="257" r:id="rId4"/>
    <p:sldId id="258" r:id="rId5"/>
    <p:sldId id="259" r:id="rId6"/>
    <p:sldId id="260" r:id="rId7"/>
    <p:sldId id="262" r:id="rId8"/>
    <p:sldId id="264" r:id="rId9"/>
    <p:sldId id="286" r:id="rId10"/>
    <p:sldId id="263" r:id="rId11"/>
    <p:sldId id="265" r:id="rId12"/>
    <p:sldId id="266" r:id="rId13"/>
    <p:sldId id="267" r:id="rId14"/>
    <p:sldId id="268" r:id="rId15"/>
    <p:sldId id="269" r:id="rId16"/>
    <p:sldId id="28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7D43F-4F26-46D1-8412-12BA661A3C81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03F52-C1B5-46CD-AFBF-C12FE85D50F3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payload </a:t>
            </a:r>
            <a:r>
              <a:rPr lang="el-GR" dirty="0" smtClean="0"/>
              <a:t>λειτουργεί</a:t>
            </a:r>
            <a:r>
              <a:rPr lang="el-GR" baseline="0" dirty="0" smtClean="0"/>
              <a:t> ως </a:t>
            </a:r>
            <a:r>
              <a:rPr lang="en-US" baseline="0" dirty="0" err="1" smtClean="0"/>
              <a:t>vnc</a:t>
            </a:r>
            <a:r>
              <a:rPr lang="en-US" baseline="0" dirty="0" smtClean="0"/>
              <a:t> server </a:t>
            </a:r>
            <a:r>
              <a:rPr lang="el-GR" baseline="0" dirty="0" smtClean="0"/>
              <a:t>και κάθε φορα που θα εκτελείται στο </a:t>
            </a:r>
            <a:r>
              <a:rPr lang="en-US" baseline="0" dirty="0" smtClean="0"/>
              <a:t>pc </a:t>
            </a:r>
            <a:r>
              <a:rPr lang="el-GR" baseline="0" dirty="0" smtClean="0"/>
              <a:t>του θύματος θα ανοίγει μία σ΄θνδεεση </a:t>
            </a:r>
            <a:r>
              <a:rPr lang="en-US" baseline="0" dirty="0" err="1" smtClean="0"/>
              <a:t>vnc</a:t>
            </a:r>
            <a:r>
              <a:rPr lang="en-US" baseline="0" dirty="0" smtClean="0"/>
              <a:t> </a:t>
            </a:r>
            <a:r>
              <a:rPr lang="el-GR" baseline="0" dirty="0" smtClean="0"/>
              <a:t>πτρος το </a:t>
            </a:r>
            <a:r>
              <a:rPr lang="en-US" baseline="0" dirty="0" smtClean="0"/>
              <a:t>Pc </a:t>
            </a:r>
            <a:r>
              <a:rPr lang="el-GR" baseline="0" dirty="0" smtClean="0"/>
              <a:t>του επιυιθέμενου.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3F52-C1B5-46CD-AFBF-C12FE85D50F3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3F52-C1B5-46CD-AFBF-C12FE85D50F3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Η</a:t>
            </a:r>
            <a:r>
              <a:rPr lang="el-GR" baseline="0" dirty="0" smtClean="0"/>
              <a:t> εικόνα θα έχει αλλάξει και θα λέει : </a:t>
            </a:r>
            <a:r>
              <a:rPr lang="en-US" baseline="0" dirty="0" smtClean="0"/>
              <a:t>The site https:\\skype.login.com has moved click here to go to the location…</a:t>
            </a:r>
            <a:r>
              <a:rPr lang="el-GR" baseline="0" dirty="0" smtClean="0"/>
              <a:t> για παράδειγμα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3F52-C1B5-46CD-AFBF-C12FE85D50F3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10427D-DC80-4FCB-A348-51DEBACF4AD7}" type="datetimeFigureOut">
              <a:rPr lang="el-GR" smtClean="0"/>
              <a:pPr/>
              <a:t>28/12/2013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3C0F1B-93B9-4B3D-A455-182DC74351E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keyboard" TargetMode="External"/><Relationship Id="rId2" Type="http://schemas.openxmlformats.org/officeDocument/2006/relationships/hyperlink" Target="http://en.wikipedia.org/wiki/Desktop_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mputer_mou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457324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Ασφαλεια δικτυων και πληροφοριακων συσ</a:t>
            </a:r>
            <a:br>
              <a:rPr lang="el-GR" dirty="0" smtClean="0"/>
            </a:br>
            <a:r>
              <a:rPr lang="el-GR" dirty="0" smtClean="0"/>
              <a:t>τηματων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Παρουσιαση θεμάτων ασφάλειας</a:t>
            </a:r>
            <a:br>
              <a:rPr lang="el-GR" dirty="0" smtClean="0"/>
            </a:br>
            <a:r>
              <a:rPr lang="el-GR" dirty="0" smtClean="0"/>
              <a:t>Βιβλιογραφία: ΤΟΤΑ</a:t>
            </a:r>
            <a:r>
              <a:rPr lang="en-US" dirty="0" smtClean="0"/>
              <a:t>L XAKER </a:t>
            </a:r>
            <a:br>
              <a:rPr lang="en-US" dirty="0" smtClean="0"/>
            </a:br>
            <a:r>
              <a:rPr lang="en-US" dirty="0" smtClean="0"/>
              <a:t>#36, #37</a:t>
            </a:r>
            <a:r>
              <a:rPr lang="en-US" smtClean="0"/>
              <a:t>,#</a:t>
            </a:r>
            <a:r>
              <a:rPr lang="en-US" smtClean="0"/>
              <a:t>38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Λιγα λόγια για τις </a:t>
            </a:r>
            <a:r>
              <a:rPr lang="en-US" dirty="0" smtClean="0"/>
              <a:t>VNC </a:t>
            </a:r>
            <a:r>
              <a:rPr lang="el-GR" dirty="0" smtClean="0"/>
              <a:t>συνδέσεις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Virtual Network Computing</a:t>
            </a:r>
            <a:r>
              <a:rPr lang="en-US" dirty="0" smtClean="0"/>
              <a:t> (</a:t>
            </a:r>
            <a:r>
              <a:rPr lang="en-US" b="1" dirty="0" smtClean="0"/>
              <a:t>VNC</a:t>
            </a:r>
            <a:r>
              <a:rPr lang="en-US" dirty="0" smtClean="0"/>
              <a:t>) </a:t>
            </a:r>
            <a:r>
              <a:rPr lang="el-GR" dirty="0" smtClean="0"/>
              <a:t>είναι ένα σύστημα γραφικού περιβάλοντος</a:t>
            </a:r>
            <a:r>
              <a:rPr lang="en-US" dirty="0" smtClean="0"/>
              <a:t> </a:t>
            </a:r>
            <a:r>
              <a:rPr lang="en-US" dirty="0" smtClean="0">
                <a:hlinkClick r:id="rId2" tooltip="Desktop sharing"/>
              </a:rPr>
              <a:t>desktop sharing</a:t>
            </a:r>
            <a:r>
              <a:rPr lang="en-US" dirty="0" smtClean="0"/>
              <a:t> </a:t>
            </a:r>
            <a:r>
              <a:rPr lang="el-GR" dirty="0" smtClean="0"/>
              <a:t>που χρησιμοποιει το </a:t>
            </a:r>
            <a:r>
              <a:rPr lang="en-US" dirty="0" smtClean="0"/>
              <a:t> RFB Remote Frame Buffer protocol (remote </a:t>
            </a:r>
            <a:r>
              <a:rPr lang="en-US" dirty="0" err="1" smtClean="0"/>
              <a:t>framebuffer</a:t>
            </a:r>
            <a:r>
              <a:rPr lang="en-US" dirty="0" smtClean="0"/>
              <a:t>) </a:t>
            </a:r>
            <a:r>
              <a:rPr lang="el-GR" dirty="0" smtClean="0"/>
              <a:t>για να ελένχει από απόσταση κάποιο άλλο </a:t>
            </a:r>
            <a:r>
              <a:rPr lang="en-US" dirty="0" smtClean="0"/>
              <a:t>pc. </a:t>
            </a:r>
            <a:r>
              <a:rPr lang="el-GR" dirty="0" smtClean="0"/>
              <a:t>Μεταδίδει τα </a:t>
            </a:r>
            <a:r>
              <a:rPr lang="en-US" dirty="0" smtClean="0"/>
              <a:t> </a:t>
            </a:r>
            <a:r>
              <a:rPr lang="en-US" dirty="0" smtClean="0">
                <a:hlinkClick r:id="rId3" tooltip="Computer keyboard"/>
              </a:rPr>
              <a:t>keyboard</a:t>
            </a:r>
            <a:r>
              <a:rPr lang="el-GR" dirty="0" smtClean="0"/>
              <a:t> και </a:t>
            </a:r>
            <a:r>
              <a:rPr lang="en-US" dirty="0" smtClean="0"/>
              <a:t> </a:t>
            </a:r>
            <a:r>
              <a:rPr lang="en-US" dirty="0" smtClean="0">
                <a:hlinkClick r:id="rId4" tooltip="Computer mouse"/>
              </a:rPr>
              <a:t>mouse</a:t>
            </a:r>
            <a:r>
              <a:rPr lang="en-US" dirty="0" smtClean="0"/>
              <a:t> events </a:t>
            </a:r>
            <a:r>
              <a:rPr lang="el-GR" dirty="0" smtClean="0"/>
              <a:t>από ένα </a:t>
            </a:r>
            <a:r>
              <a:rPr lang="en-US" dirty="0" smtClean="0"/>
              <a:t>pc </a:t>
            </a:r>
            <a:r>
              <a:rPr lang="el-GR" dirty="0" smtClean="0"/>
              <a:t>σε ένα άλλο</a:t>
            </a:r>
            <a:r>
              <a:rPr lang="en-US" dirty="0" smtClean="0"/>
              <a:t>, </a:t>
            </a:r>
            <a:r>
              <a:rPr lang="el-GR" dirty="0" smtClean="0"/>
              <a:t>κάνοντας μετεγκατάσταση τα γραφικά </a:t>
            </a:r>
            <a:r>
              <a:rPr lang="en-US" dirty="0" smtClean="0"/>
              <a:t> </a:t>
            </a:r>
            <a:r>
              <a:rPr lang="el-GR" dirty="0" smtClean="0"/>
              <a:t>και αναβαθμίζ</a:t>
            </a:r>
            <a:r>
              <a:rPr lang="en-US" dirty="0" err="1" smtClean="0"/>
              <a:t>ontaw</a:t>
            </a:r>
            <a:r>
              <a:rPr lang="en-US" dirty="0" smtClean="0"/>
              <a:t> </a:t>
            </a:r>
            <a:r>
              <a:rPr lang="el-GR" dirty="0" smtClean="0"/>
              <a:t>την εξέλιξη στην άλλη πλευρά και όλα αυτά γίνονται πάνω σε ένα δίκτυο.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ΒΗΜΑ 4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l-GR" dirty="0" smtClean="0"/>
              <a:t>Το επόμενο βήμα έχει να κάνει με την κωδικοποίηση του </a:t>
            </a:r>
            <a:r>
              <a:rPr lang="en-US" dirty="0" smtClean="0"/>
              <a:t>payload , </a:t>
            </a:r>
            <a:r>
              <a:rPr lang="el-GR" dirty="0" smtClean="0"/>
              <a:t>έτσι ώστε να μην εντοπιστεί από κάποιο </a:t>
            </a:r>
            <a:r>
              <a:rPr lang="en-US" dirty="0" smtClean="0"/>
              <a:t>antivirus. </a:t>
            </a:r>
            <a:r>
              <a:rPr lang="el-GR" dirty="0" smtClean="0"/>
              <a:t>Το </a:t>
            </a:r>
            <a:r>
              <a:rPr lang="en-US" dirty="0" smtClean="0"/>
              <a:t>SET </a:t>
            </a:r>
            <a:r>
              <a:rPr lang="el-GR" dirty="0" smtClean="0"/>
              <a:t>μας δίνει αρκετές δυνατότητες έτσι ώστε να επιλέξουμε εμείς την κωδικοποίηση.</a:t>
            </a:r>
          </a:p>
          <a:p>
            <a:pPr algn="just">
              <a:buNone/>
            </a:pPr>
            <a:r>
              <a:rPr lang="el-GR" dirty="0" smtClean="0"/>
              <a:t>	Εμείς για να δώσουμε ένα παράδειγμα , θα επιλέξουμε τη μέθοδο #15 , η οποία φαίνεται στη παρακάτω οθόνη.</a:t>
            </a:r>
          </a:p>
          <a:p>
            <a:pPr algn="just">
              <a:buFont typeface="Wingdings" pitchFamily="2" charset="2"/>
              <a:buChar char="q"/>
            </a:pPr>
            <a:r>
              <a:rPr lang="el-GR" dirty="0" smtClean="0"/>
              <a:t>     Αφήνουμε το προκαθορισμένο </a:t>
            </a:r>
            <a:r>
              <a:rPr lang="en-US" dirty="0" smtClean="0"/>
              <a:t>Port </a:t>
            </a:r>
            <a:r>
              <a:rPr lang="el-GR" dirty="0" smtClean="0"/>
              <a:t>που έχει το </a:t>
            </a:r>
            <a:r>
              <a:rPr lang="en-US" dirty="0" smtClean="0"/>
              <a:t>SET</a:t>
            </a:r>
            <a:r>
              <a:rPr lang="el-G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Επιλογή κωδικοποίησης</a:t>
            </a:r>
            <a:endParaRPr lang="el-GR" dirty="0"/>
          </a:p>
        </p:txBody>
      </p:sp>
      <p:pic>
        <p:nvPicPr>
          <p:cNvPr id="4" name="Content Placeholder 3" descr="εικονα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968" y="1763406"/>
            <a:ext cx="7802064" cy="4382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SET </a:t>
            </a:r>
            <a:r>
              <a:rPr lang="el-GR" dirty="0" smtClean="0"/>
              <a:t>έχει δημιουργήσει ένα </a:t>
            </a:r>
            <a:r>
              <a:rPr lang="en-US" dirty="0" smtClean="0"/>
              <a:t>executable </a:t>
            </a:r>
            <a:r>
              <a:rPr lang="el-GR" dirty="0" smtClean="0"/>
              <a:t>αρχείο.</a:t>
            </a:r>
          </a:p>
          <a:p>
            <a:pPr>
              <a:buNone/>
            </a:pP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Το μόνο που μένει τώρα είναι να βρούμε ένα τρόπο να το λάβει το θύμα και να το τρέξει.</a:t>
            </a:r>
          </a:p>
          <a:p>
            <a:pPr>
              <a:buNone/>
            </a:pP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ΒΗΜΑ 5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l-GR" dirty="0" smtClean="0"/>
              <a:t>Ενεργοποιούμε τον </a:t>
            </a:r>
            <a:r>
              <a:rPr lang="en-US" dirty="0" smtClean="0"/>
              <a:t>Listener </a:t>
            </a:r>
            <a:r>
              <a:rPr lang="el-GR" dirty="0" smtClean="0"/>
              <a:t>και μετα από λίγα δευτερόλεπτα θα σηκωθεί μέσα από τον </a:t>
            </a:r>
            <a:r>
              <a:rPr lang="en-US" dirty="0" smtClean="0"/>
              <a:t>Metasploit.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l-GR" dirty="0" smtClean="0"/>
              <a:t>σημείωση:  το </a:t>
            </a:r>
            <a:r>
              <a:rPr lang="en-US" dirty="0" smtClean="0"/>
              <a:t>Metasploit </a:t>
            </a:r>
            <a:r>
              <a:rPr lang="el-GR" dirty="0" smtClean="0"/>
              <a:t>είναι λογισμικό το οποίο αποκαλύπτει τα τρωτά σημεία κάποιου υπολογιστή, με τα </a:t>
            </a:r>
            <a:r>
              <a:rPr lang="en-US" dirty="0" smtClean="0"/>
              <a:t>penetration tests, </a:t>
            </a:r>
            <a:r>
              <a:rPr lang="el-GR" dirty="0" smtClean="0"/>
              <a:t>κάνοντας επιθέσεις. Το συγκεκριμένο λογισμικό περιέχεται στο </a:t>
            </a:r>
            <a:r>
              <a:rPr lang="en-US" dirty="0" smtClean="0"/>
              <a:t>backtrack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ΒΗΜΑ 6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Εύρεση τρόπων για να πείσουμε το θύμα να ανοίξει το αρχείο.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Ένας πολύ καλός τρόπος είναι η αποστολή μέσω </a:t>
            </a:r>
            <a:r>
              <a:rPr lang="en-US" dirty="0" smtClean="0"/>
              <a:t>mail.</a:t>
            </a:r>
            <a:r>
              <a:rPr lang="el-GR" dirty="0" smtClean="0"/>
              <a:t>Ειδικά αν γνωρίζουμε τα ενδιαφέροντα του θύματος μπορούμε να καμουφλάρουμε το αρχείο ως κάτι το οποίο χρησιμοποιεί συχνα.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ΠΡΟΣΟΧΗ! </a:t>
            </a:r>
            <a:br>
              <a:rPr lang="el-GR" dirty="0" smtClean="0"/>
            </a:br>
            <a:r>
              <a:rPr lang="el-GR" dirty="0" smtClean="0"/>
              <a:t>Το αρχείο πρέπει οπωσδήποτε να εκτελεστεί. Δεν αρκεί μόνο το θύμα να ανοίξει το </a:t>
            </a:r>
            <a:r>
              <a:rPr lang="en-US" dirty="0" smtClean="0"/>
              <a:t>mail.</a:t>
            </a:r>
            <a:r>
              <a:rPr lang="el-GR" dirty="0" smtClean="0"/>
              <a:t>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l-GR" dirty="0" smtClean="0"/>
              <a:t>ΗΜΑ7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Μετα από όλα τα μηνύματα που θα εμφανιστούν, εμφανίζεται και η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l-GR" dirty="0" smtClean="0"/>
              <a:t>του θύματος.</a:t>
            </a:r>
          </a:p>
          <a:p>
            <a:r>
              <a:rPr lang="el-GR" dirty="0" smtClean="0"/>
              <a:t>Πληκτρολογούμε </a:t>
            </a:r>
            <a:r>
              <a:rPr lang="en-US" dirty="0" smtClean="0"/>
              <a:t>sessions –I </a:t>
            </a:r>
            <a:r>
              <a:rPr lang="el-GR" dirty="0" smtClean="0"/>
              <a:t>για να εμφανιστούν όλες οι ενεργές συνδέσεις</a:t>
            </a:r>
          </a:p>
          <a:p>
            <a:r>
              <a:rPr lang="el-GR" dirty="0" smtClean="0"/>
              <a:t>Επιλέγουμε αυτή του θύματος</a:t>
            </a:r>
          </a:p>
          <a:p>
            <a:r>
              <a:rPr lang="el-GR" dirty="0" smtClean="0"/>
              <a:t>Τέλος πληκτρολογούμε </a:t>
            </a:r>
            <a:r>
              <a:rPr lang="en-US" dirty="0" err="1" smtClean="0"/>
              <a:t>Meterpreter</a:t>
            </a:r>
            <a:r>
              <a:rPr lang="en-US" dirty="0" smtClean="0"/>
              <a:t>&gt;shell</a:t>
            </a:r>
            <a:endParaRPr lang="el-GR" dirty="0" smtClean="0"/>
          </a:p>
          <a:p>
            <a:r>
              <a:rPr lang="el-GR" dirty="0" smtClean="0"/>
              <a:t>Και θα εμφανιστεί </a:t>
            </a:r>
            <a:r>
              <a:rPr lang="en-US" dirty="0" smtClean="0"/>
              <a:t>c:\&gt;</a:t>
            </a:r>
          </a:p>
          <a:p>
            <a:r>
              <a:rPr lang="el-GR" dirty="0" smtClean="0"/>
              <a:t>Τα επόμενα έχουν να κανουν με τη φαντασια μας…</a:t>
            </a:r>
            <a:br>
              <a:rPr lang="el-GR" dirty="0" smtClean="0"/>
            </a:br>
            <a:r>
              <a:rPr lang="el-GR" dirty="0" smtClean="0"/>
              <a:t>Μπορούμε να κάνουμε ότι θέλουμε!</a:t>
            </a:r>
            <a:endParaRPr lang="el-G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βλέπει το θύμα?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Το θύμα δε θα βλέπει τιποτα στην οθόνη του που θα μαρτυρούσε ότι κάποιος, κάπου , έχει πρόσβαση ή και έλεγχο στον υπολογιστή του.</a:t>
            </a:r>
          </a:p>
          <a:p>
            <a:pPr algn="just"/>
            <a:r>
              <a:rPr lang="el-GR" dirty="0" smtClean="0"/>
              <a:t>Επίσης όσον αφορά το </a:t>
            </a:r>
            <a:r>
              <a:rPr lang="en-US" dirty="0" smtClean="0"/>
              <a:t>payload, </a:t>
            </a:r>
            <a:r>
              <a:rPr lang="el-GR" dirty="0" smtClean="0"/>
              <a:t>φροντίζει έτσι ώστε κάθε φορά που το θύμα (επαν)εκκινεί το λειτουργικό , αυτό να ενεργοποιείται αυτόματα και σιωπηρά. 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2) </a:t>
            </a:r>
            <a:r>
              <a:rPr lang="en-US" dirty="0" smtClean="0"/>
              <a:t>DLL HIJACKING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Αυτό το είδος επίθεσης αφορά, αδυναμίες που συναντάμε σε αρκετές εφαρμογές των </a:t>
            </a:r>
            <a:r>
              <a:rPr lang="en-US" dirty="0" smtClean="0"/>
              <a:t>Windows. </a:t>
            </a:r>
            <a:r>
              <a:rPr lang="el-GR" dirty="0" smtClean="0"/>
              <a:t>Είναι σημαντικό να σημειωθεί ότι δεν παρατηρούμε αυτά τα τρωτά σημεία στο ίδιο το λειτουργικό σύστημα</a:t>
            </a:r>
            <a:r>
              <a:rPr lang="en-US" dirty="0" smtClean="0"/>
              <a:t>, </a:t>
            </a:r>
            <a:r>
              <a:rPr lang="el-GR" dirty="0" smtClean="0"/>
              <a:t>αλλά στον επιπόλαιο τρόπο κατά τον οποίο ορισμένες εφαρμογές ψά</a:t>
            </a:r>
            <a:r>
              <a:rPr lang="en-US" dirty="0" smtClean="0"/>
              <a:t>x</a:t>
            </a:r>
            <a:r>
              <a:rPr lang="el-GR" dirty="0" smtClean="0"/>
              <a:t>νουν </a:t>
            </a:r>
            <a:r>
              <a:rPr lang="en-US" dirty="0" smtClean="0"/>
              <a:t>d</a:t>
            </a:r>
            <a:r>
              <a:rPr lang="el-GR" dirty="0" smtClean="0"/>
              <a:t>υναμικές βιβλιοθήκες.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Λίγα λόγια για τις δυναμικές βιβλιοθήκες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Οι δυναμικές (ή, "δυναμικά φορτωμένες") βιβλιοθήκες (DL) είναι βιβλιοθήκες που φορτώνονται σε χρόνο μεταγενέστερο από το </a:t>
            </a:r>
            <a:r>
              <a:rPr lang="en-US" dirty="0" smtClean="0"/>
              <a:t>compilation </a:t>
            </a:r>
            <a:r>
              <a:rPr lang="el-GR" dirty="0" smtClean="0"/>
              <a:t>ενός προγράμματος. Είναι ιδιαίτερα χρήσιμες για υλοποίηση plugins ή modules, επειδή επιτρέπουν αναμονή έτσι ώστε να φορτωθεί το plugin μόνο όταν απαιτείται.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1) Απόκτηση Πρόσβασης και Πλήρης έλεγχος του </a:t>
            </a:r>
            <a:r>
              <a:rPr lang="en-US" dirty="0" smtClean="0"/>
              <a:t>Desktop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2)</a:t>
            </a:r>
            <a:r>
              <a:rPr lang="en-US" dirty="0" smtClean="0"/>
              <a:t> DLL HIJACKING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3)</a:t>
            </a:r>
            <a:r>
              <a:rPr lang="en-US" dirty="0" smtClean="0"/>
              <a:t> </a:t>
            </a:r>
            <a:r>
              <a:rPr lang="en-US" dirty="0" err="1" smtClean="0"/>
              <a:t>Tabnabbing</a:t>
            </a:r>
            <a:r>
              <a:rPr lang="en-US" dirty="0" smtClean="0"/>
              <a:t> </a:t>
            </a:r>
            <a:r>
              <a:rPr lang="el-GR" dirty="0" smtClean="0"/>
              <a:t>/</a:t>
            </a:r>
            <a:r>
              <a:rPr lang="en-US" dirty="0" smtClean="0"/>
              <a:t> WEB Jacking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Αναλυτικότερα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Κάθε φορά που επιχειρείται το άνοιγμα ενός συγκεκριμένου τύπου αρχείου μέσα από κάποια σχετική εφαρμογή, τότε αυτή ενδέχεται να προσπαθήσει να φορτώσει ένα απαραίτητο </a:t>
            </a:r>
            <a:r>
              <a:rPr lang="en-US" dirty="0" smtClean="0"/>
              <a:t>DLL </a:t>
            </a:r>
            <a:r>
              <a:rPr lang="el-GR" dirty="0" smtClean="0"/>
              <a:t>χωρίς όμως να καθορίζει σαφώς τη θέση του. Αντίθετα, καλεί τη συνάρτηση </a:t>
            </a:r>
            <a:r>
              <a:rPr lang="en-US" dirty="0" err="1" smtClean="0"/>
              <a:t>LoadLibrary</a:t>
            </a:r>
            <a:r>
              <a:rPr lang="en-US" dirty="0" smtClean="0"/>
              <a:t>() </a:t>
            </a:r>
            <a:r>
              <a:rPr lang="el-GR" dirty="0" smtClean="0"/>
              <a:t>του </a:t>
            </a:r>
            <a:r>
              <a:rPr lang="en-US" dirty="0" smtClean="0"/>
              <a:t>Windows API , </a:t>
            </a:r>
            <a:r>
              <a:rPr lang="el-GR" dirty="0" smtClean="0"/>
              <a:t>η οποία παίρνει ως όρισμα μόνο το όνομα της ζητούμενης βιβλιοθήκης και την αναζητά σ’ένα σαφώς καθορισμένο σύνολο φακέλων με σαφώς καθορισμένη σειρα.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Σενάρια Επίθεσης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l-GR" dirty="0" smtClean="0"/>
              <a:t>Ένας επιτιθέμενος έχει γνώση για τις ιδιαιτερότητες μιας εφαρμογής και καταφέρνει να εισάγει στη διαδρομή αναζήτησης βιβλιοθηκών ένα δικό του, κακόβουλο </a:t>
            </a:r>
            <a:r>
              <a:rPr lang="en-US" dirty="0" smtClean="0"/>
              <a:t>DLL</a:t>
            </a:r>
            <a:r>
              <a:rPr lang="el-GR" dirty="0" smtClean="0"/>
              <a:t>, τότε η επιπόλαια γραμμένη εφαρμογή θα φορτώσει αυτό αντι για το κανονικό και ο </a:t>
            </a:r>
            <a:r>
              <a:rPr lang="en-US" dirty="0" smtClean="0"/>
              <a:t>attacker </a:t>
            </a:r>
            <a:r>
              <a:rPr lang="el-GR" dirty="0" smtClean="0"/>
              <a:t>θα κερδίσει πρόσβαση στο σύστημα. Συγκεκριμένα αν ο χρήστης της ευπαθούς εφαρμογής παραπλανηθεί , ώστε να ανοίξει ένα αρχείο απευθείας από έναν απομακρυσμένο φάκελο ή ένα </a:t>
            </a:r>
            <a:r>
              <a:rPr lang="en-US" dirty="0" smtClean="0"/>
              <a:t>USB stick , </a:t>
            </a:r>
            <a:r>
              <a:rPr lang="el-GR" dirty="0" smtClean="0"/>
              <a:t>το κακόβουλο </a:t>
            </a:r>
            <a:r>
              <a:rPr lang="en-US" dirty="0" smtClean="0"/>
              <a:t>DLL </a:t>
            </a:r>
            <a:r>
              <a:rPr lang="el-GR" dirty="0" smtClean="0"/>
              <a:t>ενδέχεται να βρίσκεται εκει και να φορτωθεί πριν βρεθεί το κανονικό.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Εργαλεία για την προσομοίωση της επίθεσης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Backtrack Linux (Metasploit)</a:t>
            </a:r>
          </a:p>
          <a:p>
            <a:r>
              <a:rPr lang="en-US" dirty="0" err="1" smtClean="0"/>
              <a:t>Vmware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l-GR" dirty="0" smtClean="0"/>
              <a:t>Το θύμα έχει εγκατεστημένο λειτουργικό σύστημα </a:t>
            </a:r>
            <a:r>
              <a:rPr lang="en-US" dirty="0" smtClean="0"/>
              <a:t>Windows 7 32 bit Ultimate edition</a:t>
            </a:r>
            <a:r>
              <a:rPr lang="el-GR" dirty="0" smtClean="0"/>
              <a:t> και την εφαρμογή </a:t>
            </a:r>
            <a:r>
              <a:rPr lang="en-US" dirty="0" smtClean="0"/>
              <a:t>PowerPoint 2007 </a:t>
            </a:r>
            <a:r>
              <a:rPr lang="el-GR" dirty="0" smtClean="0"/>
              <a:t>πλήρως αναβαθμισμένη.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Εργαλεία εύρεσης προγραμματων με τέτοιες αδυναμίες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Ο </a:t>
            </a:r>
            <a:r>
              <a:rPr lang="en-US" dirty="0" smtClean="0"/>
              <a:t>HD Moore , </a:t>
            </a:r>
            <a:r>
              <a:rPr lang="el-GR" dirty="0" smtClean="0"/>
              <a:t>ο δημιουργός του </a:t>
            </a:r>
            <a:r>
              <a:rPr lang="en-US" dirty="0" smtClean="0"/>
              <a:t>Metasploit </a:t>
            </a:r>
            <a:r>
              <a:rPr lang="el-GR" dirty="0" smtClean="0"/>
              <a:t>δημιουργησε το </a:t>
            </a:r>
            <a:r>
              <a:rPr lang="en-US" dirty="0" smtClean="0"/>
              <a:t>DLL Hijack Audit Kit, </a:t>
            </a:r>
            <a:r>
              <a:rPr lang="el-GR" dirty="0" smtClean="0"/>
              <a:t>με το οποίο ανιχνεύουμε προγράμματα με τετοιες αδυναμιες. Στο συγκεκριμένο παράδειγμα το </a:t>
            </a:r>
            <a:r>
              <a:rPr lang="en-US" dirty="0" smtClean="0"/>
              <a:t>PowerPoint </a:t>
            </a:r>
            <a:r>
              <a:rPr lang="el-GR" dirty="0" smtClean="0"/>
              <a:t>είναι ένα τέτοιο πρόγραμμα. </a:t>
            </a:r>
          </a:p>
          <a:p>
            <a:pPr algn="just"/>
            <a:r>
              <a:rPr lang="el-GR" dirty="0" smtClean="0"/>
              <a:t>Το </a:t>
            </a:r>
            <a:r>
              <a:rPr lang="en-US" dirty="0" smtClean="0"/>
              <a:t>Metasploit </a:t>
            </a:r>
            <a:r>
              <a:rPr lang="el-GR" dirty="0" smtClean="0"/>
              <a:t>είναι εξοπλισμένο με το κατάλληλο λογισμικο το οποίο μπορεί να κάνει τέτοιες επιθέσεις.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BHMA 1: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l-GR" dirty="0" smtClean="0"/>
              <a:t>Εκκίνηση του </a:t>
            </a:r>
            <a:r>
              <a:rPr lang="en-US" dirty="0" smtClean="0"/>
              <a:t>Metasploit</a:t>
            </a:r>
            <a:r>
              <a:rPr lang="el-GR" dirty="0" smtClean="0"/>
              <a:t> και δημιουργία </a:t>
            </a:r>
            <a:r>
              <a:rPr lang="en-US" dirty="0" smtClean="0"/>
              <a:t>exploit(module) - srvhost </a:t>
            </a:r>
            <a:r>
              <a:rPr lang="el-GR" dirty="0" smtClean="0"/>
              <a:t>και </a:t>
            </a:r>
            <a:r>
              <a:rPr lang="en-US" dirty="0" smtClean="0"/>
              <a:t>payload-Windows Reverse TCP 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srvhost: </a:t>
            </a:r>
            <a:r>
              <a:rPr lang="el-GR" dirty="0" smtClean="0"/>
              <a:t>κρατα το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l-GR" dirty="0" smtClean="0"/>
              <a:t>του μηχανηματος που θα στείλουμε το </a:t>
            </a:r>
            <a:r>
              <a:rPr lang="en-US" dirty="0" smtClean="0"/>
              <a:t>Payload.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BHMA2: </a:t>
            </a:r>
          </a:p>
          <a:p>
            <a:pPr algn="just">
              <a:buNone/>
            </a:pPr>
            <a:r>
              <a:rPr lang="el-GR" dirty="0" smtClean="0"/>
              <a:t>	Δημιουργούμε το κατάλληλο </a:t>
            </a:r>
            <a:r>
              <a:rPr lang="en-US" dirty="0" smtClean="0"/>
              <a:t>extension </a:t>
            </a:r>
            <a:r>
              <a:rPr lang="el-GR" dirty="0" smtClean="0"/>
              <a:t>για το αρχείο μας το οποίο όμως αντιστοιχεί στο </a:t>
            </a:r>
            <a:r>
              <a:rPr lang="en-US" dirty="0" smtClean="0"/>
              <a:t>extension </a:t>
            </a:r>
            <a:r>
              <a:rPr lang="el-GR" dirty="0" smtClean="0"/>
              <a:t>του προγράμματος που έχει τη συγκεκριμένη αδυναμία. Στην περίπτωση μας το </a:t>
            </a:r>
            <a:r>
              <a:rPr lang="en-US" dirty="0" smtClean="0"/>
              <a:t>PowerPoint.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BHMA 3:</a:t>
            </a:r>
            <a:r>
              <a:rPr lang="el-GR" dirty="0" smtClean="0">
                <a:solidFill>
                  <a:srgbClr val="FF0000"/>
                </a:solidFill>
              </a:rPr>
              <a:t/>
            </a:r>
            <a:br>
              <a:rPr lang="el-GR" dirty="0" smtClean="0">
                <a:solidFill>
                  <a:srgbClr val="FF0000"/>
                </a:solidFill>
              </a:rPr>
            </a:br>
            <a:r>
              <a:rPr lang="el-GR" dirty="0" smtClean="0"/>
              <a:t>Στο θύμα θα εμφανιστεί ένας απομακρυσμένος φάκελος με ένα αρχείο </a:t>
            </a:r>
            <a:r>
              <a:rPr lang="en-US" dirty="0" smtClean="0"/>
              <a:t>PowerPoint </a:t>
            </a:r>
            <a:r>
              <a:rPr lang="el-GR" dirty="0" smtClean="0"/>
              <a:t>. Τότε ενεργοποιούμε το </a:t>
            </a:r>
            <a:r>
              <a:rPr lang="en-US" dirty="0" smtClean="0"/>
              <a:t>exploit. </a:t>
            </a:r>
            <a:r>
              <a:rPr lang="el-GR" dirty="0" smtClean="0"/>
              <a:t>Πρέπει φυσικά να πείσουμε το θύμα ότι πρέπει να ανοίξει το αρχείο το οποίο βρίσκεται στο τοπικό μας δίκτυο.</a:t>
            </a:r>
          </a:p>
          <a:p>
            <a:r>
              <a:rPr lang="el-GR" dirty="0" smtClean="0">
                <a:solidFill>
                  <a:srgbClr val="C00000"/>
                </a:solidFill>
              </a:rPr>
              <a:t>ΒΗΜΑ 4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l-GR" dirty="0" smtClean="0"/>
              <a:t>Όταν ανοίξει το έγγραφο, αντι για την κανονική βιβλιοθήκη που αναζητά, εκτελεί το δικό μας αρχείο. Αυτό έχει ως αποτέλεσμα να εκτελεστεί στο μηχάνημα του θύματος το </a:t>
            </a:r>
            <a:r>
              <a:rPr lang="en-US" dirty="0" smtClean="0"/>
              <a:t>exploit </a:t>
            </a:r>
            <a:r>
              <a:rPr lang="el-GR" dirty="0" smtClean="0"/>
              <a:t>δημιουργόντας μία ή περισσότερες συνδέσεις μεταξύ του θύματος και του επιτιθέμενου ο οποίος παίρνει ένα πλήρες κέλυφος στο απομακρυσμένο μηχάνημα.</a:t>
            </a:r>
            <a:endParaRPr lang="en-US" dirty="0" smtClean="0"/>
          </a:p>
          <a:p>
            <a:endParaRPr lang="el-G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l-GR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3) </a:t>
            </a:r>
            <a:r>
              <a:rPr lang="en-US" dirty="0" err="1" smtClean="0"/>
              <a:t>Tabnabbing</a:t>
            </a:r>
            <a:r>
              <a:rPr lang="en-US" dirty="0" smtClean="0"/>
              <a:t> </a:t>
            </a:r>
            <a:r>
              <a:rPr lang="el-GR" dirty="0" smtClean="0"/>
              <a:t>/</a:t>
            </a:r>
            <a:r>
              <a:rPr lang="en-US" dirty="0" smtClean="0"/>
              <a:t> WEB Jacking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Λίγα  λόγια:</a:t>
            </a:r>
            <a:br>
              <a:rPr lang="el-GR" dirty="0" smtClean="0"/>
            </a:br>
            <a:r>
              <a:rPr lang="el-GR" dirty="0" smtClean="0"/>
              <a:t>Σε μία τέτοια επίθεση λαμβάνεται υπόψιν η συνήθεια  των χρηστών να έχουν πολλά </a:t>
            </a:r>
            <a:r>
              <a:rPr lang="en-US" dirty="0" smtClean="0"/>
              <a:t>tabs </a:t>
            </a:r>
            <a:r>
              <a:rPr lang="el-GR" dirty="0" smtClean="0"/>
              <a:t>ανοιχτά, στο ίδιο παράθυρο των </a:t>
            </a:r>
            <a:r>
              <a:rPr lang="en-US" dirty="0" smtClean="0"/>
              <a:t>browser.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Όταν ο χρήστης αλλάξει </a:t>
            </a:r>
            <a:r>
              <a:rPr lang="en-US" dirty="0" smtClean="0"/>
              <a:t>tab </a:t>
            </a:r>
            <a:r>
              <a:rPr lang="el-GR" dirty="0" smtClean="0"/>
              <a:t>τότε προκαλείται η μεταγραφή της διεύθηνσης και του τίτλου ενός άλλου </a:t>
            </a:r>
            <a:r>
              <a:rPr lang="en-US" dirty="0" smtClean="0"/>
              <a:t>tab .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Αργότερα όταν ο χρήστης επιστρέψει στο εν λόγω </a:t>
            </a:r>
            <a:r>
              <a:rPr lang="en-US" dirty="0" smtClean="0"/>
              <a:t>tab, </a:t>
            </a:r>
            <a:r>
              <a:rPr lang="el-GR" dirty="0" smtClean="0"/>
              <a:t>θα δεί την οθόνη σύνδεσης σε κάποιο </a:t>
            </a:r>
            <a:r>
              <a:rPr lang="en-US" dirty="0" smtClean="0"/>
              <a:t>site </a:t>
            </a:r>
            <a:r>
              <a:rPr lang="el-GR" dirty="0" smtClean="0"/>
              <a:t>στο οποίο διατηρεί λογαριασμό. </a:t>
            </a:r>
            <a:br>
              <a:rPr lang="el-GR" dirty="0" smtClean="0"/>
            </a:br>
            <a:r>
              <a:rPr lang="el-GR" dirty="0" smtClean="0"/>
              <a:t>Με την προυπόθεση ότι είναι αφηρημένος θα πληκτρολογήσει </a:t>
            </a:r>
            <a:r>
              <a:rPr lang="en-US" dirty="0" smtClean="0"/>
              <a:t>username </a:t>
            </a:r>
            <a:r>
              <a:rPr lang="el-GR" dirty="0" smtClean="0"/>
              <a:t>και </a:t>
            </a:r>
            <a:r>
              <a:rPr lang="en-US" dirty="0" smtClean="0"/>
              <a:t>password </a:t>
            </a:r>
            <a:r>
              <a:rPr lang="el-GR" dirty="0" smtClean="0"/>
              <a:t>δίνοντας ουσιαστικά τα στοιχεία αυτά στον επιτηθέμενο.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Εργαλεία που χρειάζονται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BackTrack</a:t>
            </a:r>
            <a:r>
              <a:rPr lang="en-US" dirty="0" smtClean="0"/>
              <a:t> Linux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BHMATA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BHMA 1: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Το </a:t>
            </a:r>
            <a:r>
              <a:rPr lang="en-US" dirty="0" smtClean="0"/>
              <a:t>SET </a:t>
            </a:r>
            <a:r>
              <a:rPr lang="el-GR" dirty="0" smtClean="0"/>
              <a:t>δημιουργεί ένα κλώνο του </a:t>
            </a:r>
            <a:r>
              <a:rPr lang="en-US" dirty="0" smtClean="0"/>
              <a:t>site </a:t>
            </a:r>
            <a:r>
              <a:rPr lang="el-GR" dirty="0" smtClean="0"/>
              <a:t>που γνωρίζουμε ότι το θύμα διατηρεί λογαριασμό.</a:t>
            </a:r>
          </a:p>
          <a:p>
            <a:r>
              <a:rPr lang="el-GR" dirty="0" smtClean="0">
                <a:solidFill>
                  <a:srgbClr val="C00000"/>
                </a:solidFill>
              </a:rPr>
              <a:t>ΒΗΜΑ 2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l-GR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l-GR" dirty="0" smtClean="0"/>
              <a:t>	Σε περίπτωση που το θύμα δε βρίσκεται στο τοπικό μας δίκτυο κάνουμε τις κατάλληλες ρυθμίσεις για να οδηγήσουμε το θύμα στο </a:t>
            </a:r>
            <a:r>
              <a:rPr lang="en-US" dirty="0" smtClean="0"/>
              <a:t>IP </a:t>
            </a:r>
            <a:r>
              <a:rPr lang="el-GR" dirty="0" smtClean="0"/>
              <a:t>του </a:t>
            </a:r>
            <a:r>
              <a:rPr lang="en-US" dirty="0" smtClean="0"/>
              <a:t>router</a:t>
            </a:r>
            <a:r>
              <a:rPr lang="el-GR" dirty="0" smtClean="0"/>
              <a:t> μας και αργότερα να κάνουμε μία ρύθμιση που θα κάνει ανακατεύθυνση στο </a:t>
            </a:r>
            <a:r>
              <a:rPr lang="en-US" dirty="0" smtClean="0"/>
              <a:t>IP </a:t>
            </a:r>
            <a:r>
              <a:rPr lang="el-GR" dirty="0" smtClean="0"/>
              <a:t>του </a:t>
            </a:r>
            <a:r>
              <a:rPr lang="en-US" dirty="0" err="1" smtClean="0"/>
              <a:t>BackTrack</a:t>
            </a:r>
            <a:r>
              <a:rPr lang="en-US" dirty="0" smtClean="0"/>
              <a:t>.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BHMA3: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Στέλνουμε </a:t>
            </a:r>
            <a:r>
              <a:rPr lang="en-US" dirty="0" smtClean="0"/>
              <a:t>mail </a:t>
            </a:r>
            <a:r>
              <a:rPr lang="el-GR" dirty="0" smtClean="0"/>
              <a:t>στο θύμα έτσι ώστε με κάποιο τρόπο να το κάνουμε να επισκευτεί τη διεύθυνση του μηχανήματος μας. Θα μπορούσαμε να το κάνουμε στέλνοντας για παράδειγμα ένα </a:t>
            </a:r>
            <a:r>
              <a:rPr lang="en-US" dirty="0" smtClean="0"/>
              <a:t>HTML mail </a:t>
            </a:r>
            <a:r>
              <a:rPr lang="el-GR" dirty="0" smtClean="0"/>
              <a:t>το οποίο θα έχει ένα</a:t>
            </a:r>
            <a:r>
              <a:rPr lang="en-US" dirty="0" smtClean="0"/>
              <a:t> link </a:t>
            </a:r>
            <a:r>
              <a:rPr lang="el-GR" dirty="0" smtClean="0"/>
              <a:t>τύπου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http://facebook.com</a:t>
            </a:r>
            <a:r>
              <a:rPr lang="en-US" dirty="0" smtClean="0"/>
              <a:t> </a:t>
            </a:r>
            <a:r>
              <a:rPr lang="el-GR" dirty="0" smtClean="0"/>
              <a:t> ενώ θα κρύβεται το επιθυμητό </a:t>
            </a:r>
            <a:r>
              <a:rPr lang="en-US" dirty="0" smtClean="0"/>
              <a:t>IP. </a:t>
            </a:r>
            <a:r>
              <a:rPr lang="el-GR" dirty="0" smtClean="0"/>
              <a:t>Όταν θα προσπαθήσει να μπεί στο </a:t>
            </a:r>
            <a:r>
              <a:rPr lang="en-US" dirty="0" smtClean="0"/>
              <a:t>site </a:t>
            </a:r>
            <a:r>
              <a:rPr lang="el-GR" dirty="0" smtClean="0"/>
              <a:t>θα δεί ένα μηνυμα </a:t>
            </a:r>
            <a:r>
              <a:rPr lang="en-US" dirty="0" smtClean="0"/>
              <a:t>Please wait while the site is loading </a:t>
            </a:r>
            <a:r>
              <a:rPr lang="el-GR" dirty="0" smtClean="0"/>
              <a:t>και έτσι το πιο πιθανό είναι ότι θα ανοίξει άλλο </a:t>
            </a:r>
            <a:r>
              <a:rPr lang="en-US" dirty="0" smtClean="0"/>
              <a:t>tab.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1 - Απόκτηση Πρόσβασης και Πλήρης έλεγχος του </a:t>
            </a:r>
            <a:r>
              <a:rPr lang="en-US" dirty="0" smtClean="0"/>
              <a:t>Desktop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	 Στην παρακάτω παρουσίαση, αναφέρουμε τον τρόπο και τα εργαλεία που χρειαζόμαστε έτσι ώστε ο επιτιθέμενος</a:t>
            </a:r>
            <a:r>
              <a:rPr lang="en-US" dirty="0" smtClean="0"/>
              <a:t> </a:t>
            </a:r>
            <a:r>
              <a:rPr lang="el-GR" dirty="0" smtClean="0"/>
              <a:t>να μπορεί να αποκτήσει πλήρη έλεγχο του περιβάλλοντος εργασίας του θύματος , βλέποντας ότι βλέπει και όχι μόνο…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BHMA 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Όταν ο χρήστης γυρίσει στο επίμαχο </a:t>
            </a:r>
            <a:r>
              <a:rPr lang="en-US" dirty="0" smtClean="0"/>
              <a:t>tab </a:t>
            </a:r>
            <a:r>
              <a:rPr lang="el-GR" dirty="0" smtClean="0"/>
              <a:t>τότε η εικόνα θα έχει αλλάξει!!</a:t>
            </a:r>
            <a:br>
              <a:rPr lang="el-GR" dirty="0" smtClean="0"/>
            </a:br>
            <a:r>
              <a:rPr lang="el-GR" dirty="0" smtClean="0"/>
              <a:t>Με το που δώσει τα στοιχεία ο </a:t>
            </a:r>
            <a:r>
              <a:rPr lang="en-US" dirty="0" smtClean="0"/>
              <a:t>SET </a:t>
            </a:r>
            <a:r>
              <a:rPr lang="el-GR" dirty="0" smtClean="0"/>
              <a:t>τα καταγράφει.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Εργαλεία που χρειαζόμαστε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1) </a:t>
            </a:r>
            <a:r>
              <a:rPr lang="en-US" dirty="0" err="1" smtClean="0"/>
              <a:t>Vmware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 Backtrack Linux 5 RI</a:t>
            </a:r>
          </a:p>
          <a:p>
            <a:endParaRPr lang="en-US" dirty="0" smtClean="0"/>
          </a:p>
          <a:p>
            <a:r>
              <a:rPr lang="en-US" dirty="0" smtClean="0"/>
              <a:t>3)SET (Social Engineer Toolkit)</a:t>
            </a:r>
            <a:endParaRPr lang="el-GR" dirty="0" smtClean="0"/>
          </a:p>
          <a:p>
            <a:endParaRPr lang="el-GR" dirty="0" smtClean="0"/>
          </a:p>
          <a:p>
            <a:pPr algn="just"/>
            <a:r>
              <a:rPr lang="el-GR" dirty="0" smtClean="0"/>
              <a:t>Τα δύο μηχανήματα θα τρέχουν σε </a:t>
            </a:r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l-GR" dirty="0" smtClean="0"/>
              <a:t>και το μηχάνημα του θύματος θα έχει λειτουργικο </a:t>
            </a:r>
            <a:r>
              <a:rPr lang="en-US" dirty="0" smtClean="0"/>
              <a:t>Windows 7</a:t>
            </a:r>
            <a:r>
              <a:rPr lang="el-GR" dirty="0" smtClean="0"/>
              <a:t> </a:t>
            </a:r>
            <a:r>
              <a:rPr lang="en-US" dirty="0" smtClean="0"/>
              <a:t>Ultimate </a:t>
            </a:r>
            <a:r>
              <a:rPr lang="el-GR" dirty="0" smtClean="0"/>
              <a:t>32</a:t>
            </a:r>
            <a:r>
              <a:rPr lang="en-US" dirty="0" smtClean="0"/>
              <a:t>bit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BHMA 1</a:t>
            </a:r>
            <a:br>
              <a:rPr lang="en-US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Για να μπούμε στο </a:t>
            </a:r>
            <a:r>
              <a:rPr lang="en-US" dirty="0" smtClean="0"/>
              <a:t>backtrack </a:t>
            </a:r>
            <a:r>
              <a:rPr lang="el-GR" dirty="0" smtClean="0"/>
              <a:t>πληκτρολογούμε</a:t>
            </a:r>
          </a:p>
          <a:p>
            <a:pPr>
              <a:buNone/>
            </a:pPr>
            <a:r>
              <a:rPr lang="el-GR" dirty="0" smtClean="0"/>
              <a:t>	</a:t>
            </a:r>
            <a:r>
              <a:rPr lang="en-US" dirty="0" smtClean="0"/>
              <a:t>- root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toor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</a:t>
            </a:r>
            <a:r>
              <a:rPr lang="en-US" dirty="0" err="1" smtClean="0"/>
              <a:t>startx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Εκκινούμε το </a:t>
            </a:r>
            <a:r>
              <a:rPr lang="en-US" dirty="0" smtClean="0"/>
              <a:t>SET </a:t>
            </a:r>
            <a:r>
              <a:rPr lang="el-GR" dirty="0" smtClean="0"/>
              <a:t>πληκτρολογώντας στο </a:t>
            </a:r>
            <a:r>
              <a:rPr lang="en-US" dirty="0" smtClean="0"/>
              <a:t>command line </a:t>
            </a:r>
            <a:br>
              <a:rPr lang="en-US" dirty="0" smtClean="0"/>
            </a:b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dirty="0" err="1" smtClean="0"/>
              <a:t>pentest</a:t>
            </a:r>
            <a:r>
              <a:rPr lang="en-US" dirty="0" smtClean="0"/>
              <a:t>/exploits/set</a:t>
            </a:r>
          </a:p>
          <a:p>
            <a:pPr>
              <a:buNone/>
            </a:pPr>
            <a:r>
              <a:rPr lang="en-US" dirty="0" smtClean="0"/>
              <a:t>	./set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Μορφή του </a:t>
            </a:r>
            <a:r>
              <a:rPr lang="en-US" dirty="0" smtClean="0"/>
              <a:t>SET</a:t>
            </a: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pic>
        <p:nvPicPr>
          <p:cNvPr id="8" name="Content Placeholder 7" descr="εικονα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0232" y="1045180"/>
            <a:ext cx="6215106" cy="58128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ΒΗΜΑ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Δημιουργούμε ένα </a:t>
            </a:r>
            <a:r>
              <a:rPr lang="en-US" dirty="0" smtClean="0"/>
              <a:t>windows</a:t>
            </a:r>
            <a:r>
              <a:rPr lang="el-GR" dirty="0" smtClean="0"/>
              <a:t> </a:t>
            </a:r>
            <a:r>
              <a:rPr lang="en-US" dirty="0" smtClean="0"/>
              <a:t>executable, </a:t>
            </a:r>
            <a:r>
              <a:rPr lang="el-GR" dirty="0" smtClean="0"/>
              <a:t>το λεγόμενο </a:t>
            </a:r>
            <a:r>
              <a:rPr lang="en-US" dirty="0" smtClean="0"/>
              <a:t>payload </a:t>
            </a:r>
            <a:r>
              <a:rPr lang="el-GR" dirty="0" smtClean="0"/>
              <a:t>το οποίο λειτουργεί ως </a:t>
            </a:r>
            <a:r>
              <a:rPr lang="en-US" dirty="0" smtClean="0"/>
              <a:t>VNC server </a:t>
            </a:r>
          </a:p>
          <a:p>
            <a:pPr algn="just"/>
            <a:endParaRPr lang="en-US" dirty="0" smtClean="0"/>
          </a:p>
          <a:p>
            <a:pPr algn="just"/>
            <a:r>
              <a:rPr lang="el-GR" dirty="0" smtClean="0"/>
              <a:t>Αυτό θα γίνει επιλέγοντας τον αριθμο</a:t>
            </a:r>
          </a:p>
          <a:p>
            <a:pPr algn="just">
              <a:buNone/>
            </a:pPr>
            <a:r>
              <a:rPr lang="el-GR" dirty="0" smtClean="0"/>
              <a:t>	 #4 </a:t>
            </a:r>
            <a:r>
              <a:rPr lang="en-US" dirty="0" smtClean="0"/>
              <a:t>Create a payload </a:t>
            </a:r>
            <a:r>
              <a:rPr lang="el-GR" dirty="0" smtClean="0"/>
              <a:t> </a:t>
            </a:r>
            <a:r>
              <a:rPr lang="en-US" dirty="0" smtClean="0"/>
              <a:t>and listener</a:t>
            </a:r>
          </a:p>
          <a:p>
            <a:pPr algn="just">
              <a:buNone/>
            </a:pPr>
            <a:r>
              <a:rPr lang="el-GR" dirty="0" smtClean="0"/>
              <a:t>	Βάζουμε την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l-GR" dirty="0" smtClean="0"/>
              <a:t>μας.</a:t>
            </a:r>
          </a:p>
          <a:p>
            <a:pPr algn="just">
              <a:buNone/>
            </a:pPr>
            <a:r>
              <a:rPr lang="el-GR" dirty="0" smtClean="0"/>
              <a:t>Για να βρούμε την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l-GR" dirty="0" smtClean="0"/>
              <a:t>μας πληκτρολογούμε </a:t>
            </a:r>
            <a:r>
              <a:rPr lang="en-US" dirty="0" err="1" smtClean="0"/>
              <a:t>ifconfig</a:t>
            </a:r>
            <a:r>
              <a:rPr lang="en-US" dirty="0" smtClean="0"/>
              <a:t> </a:t>
            </a:r>
            <a:r>
              <a:rPr lang="el-GR" dirty="0" smtClean="0"/>
              <a:t>και κοιταμε την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eth0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Αντιστοιχο </a:t>
            </a:r>
            <a:r>
              <a:rPr lang="en-US" dirty="0" smtClean="0"/>
              <a:t>submenu</a:t>
            </a:r>
            <a:endParaRPr lang="el-GR" dirty="0"/>
          </a:p>
        </p:txBody>
      </p:sp>
      <p:pic>
        <p:nvPicPr>
          <p:cNvPr id="4" name="Content Placeholder 3" descr="εικονα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571612"/>
            <a:ext cx="8429684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BHMA3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l-GR" dirty="0" smtClean="0"/>
              <a:t>ετά εμφανίζεται ένα </a:t>
            </a:r>
            <a:r>
              <a:rPr lang="en-US" dirty="0" smtClean="0"/>
              <a:t>submenu </a:t>
            </a:r>
            <a:r>
              <a:rPr lang="el-GR" dirty="0" smtClean="0"/>
              <a:t>επιλέγουμε τον αριθμο #2 </a:t>
            </a:r>
            <a:r>
              <a:rPr lang="en-US" dirty="0" smtClean="0"/>
              <a:t>Windows Reverse TCP</a:t>
            </a:r>
            <a:r>
              <a:rPr lang="el-GR" dirty="0" smtClean="0"/>
              <a:t> </a:t>
            </a:r>
            <a:r>
              <a:rPr lang="en-US" dirty="0" err="1" smtClean="0"/>
              <a:t>Meterpreter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(Connect back to the attacker, Inject the </a:t>
            </a:r>
            <a:r>
              <a:rPr lang="en-US" dirty="0" err="1" smtClean="0"/>
              <a:t>meterpreter</a:t>
            </a:r>
            <a:r>
              <a:rPr lang="en-US" dirty="0" smtClean="0"/>
              <a:t> server DLL via the Reflective </a:t>
            </a:r>
            <a:r>
              <a:rPr lang="en-US" dirty="0" err="1" smtClean="0"/>
              <a:t>Dll</a:t>
            </a:r>
            <a:r>
              <a:rPr lang="en-US" dirty="0" smtClean="0"/>
              <a:t> Injection payload (staged))</a:t>
            </a:r>
            <a:endParaRPr lang="el-G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612</TotalTime>
  <Words>788</Words>
  <Application>Microsoft Office PowerPoint</Application>
  <PresentationFormat>On-screen Show (4:3)</PresentationFormat>
  <Paragraphs>112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Apex</vt:lpstr>
      <vt:lpstr>Ασφαλεια δικτυων και πληροφοριακων συσ τηματων</vt:lpstr>
      <vt:lpstr>Περιεχόμενα</vt:lpstr>
      <vt:lpstr>1 - Απόκτηση Πρόσβασης και Πλήρης έλεγχος του Desktop</vt:lpstr>
      <vt:lpstr>Εργαλεία που χρειαζόμαστε</vt:lpstr>
      <vt:lpstr> BHMA 1 </vt:lpstr>
      <vt:lpstr>Μορφή του SET </vt:lpstr>
      <vt:lpstr>ΒΗΜΑ 2</vt:lpstr>
      <vt:lpstr>Αντιστοιχο submenu</vt:lpstr>
      <vt:lpstr>BHMA3</vt:lpstr>
      <vt:lpstr>Λιγα λόγια για τις VNC συνδέσεις</vt:lpstr>
      <vt:lpstr>ΒΗΜΑ 4</vt:lpstr>
      <vt:lpstr>Επιλογή κωδικοποίησης</vt:lpstr>
      <vt:lpstr>Slide 13</vt:lpstr>
      <vt:lpstr>ΒΗΜΑ 5</vt:lpstr>
      <vt:lpstr>ΒΗΜΑ 6</vt:lpstr>
      <vt:lpstr>BΗΜΑ7</vt:lpstr>
      <vt:lpstr>Τι βλέπει το θύμα?</vt:lpstr>
      <vt:lpstr>2) DLL HIJACKING</vt:lpstr>
      <vt:lpstr>Λίγα λόγια για τις δυναμικές βιβλιοθήκες</vt:lpstr>
      <vt:lpstr>Αναλυτικότερα</vt:lpstr>
      <vt:lpstr>Σενάρια Επίθεσης</vt:lpstr>
      <vt:lpstr>Εργαλεία για την προσομοίωση της επίθεσης</vt:lpstr>
      <vt:lpstr>Εργαλεία εύρεσης προγραμματων με τέτοιες αδυναμίες</vt:lpstr>
      <vt:lpstr>Slide 24</vt:lpstr>
      <vt:lpstr>Slide 25</vt:lpstr>
      <vt:lpstr>3) Tabnabbing / WEB Jacking</vt:lpstr>
      <vt:lpstr>Εργαλεία που χρειάζονται</vt:lpstr>
      <vt:lpstr>BHMATA</vt:lpstr>
      <vt:lpstr>Slide 29</vt:lpstr>
      <vt:lpstr>Slide 30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Ασφαλεια δικτυων και πληροφοριακων συστηματων</dc:title>
  <dc:creator>kersee</dc:creator>
  <cp:lastModifiedBy>kersee</cp:lastModifiedBy>
  <cp:revision>72</cp:revision>
  <dcterms:created xsi:type="dcterms:W3CDTF">2013-03-13T21:48:56Z</dcterms:created>
  <dcterms:modified xsi:type="dcterms:W3CDTF">2013-12-28T10:12:07Z</dcterms:modified>
</cp:coreProperties>
</file>