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0" r:id="rId8"/>
    <p:sldId id="262" r:id="rId9"/>
    <p:sldId id="261" r:id="rId10"/>
    <p:sldId id="264" r:id="rId11"/>
    <p:sldId id="267" r:id="rId12"/>
    <p:sldId id="266" r:id="rId13"/>
    <p:sldId id="270" r:id="rId14"/>
    <p:sldId id="272" r:id="rId15"/>
    <p:sldId id="269" r:id="rId16"/>
    <p:sldId id="273" r:id="rId17"/>
  </p:sldIdLst>
  <p:sldSz cx="10077450" cy="75628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90" y="-96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7745" y="2775278"/>
            <a:ext cx="8061960" cy="2861736"/>
          </a:xfrm>
        </p:spPr>
        <p:txBody>
          <a:bodyPr>
            <a:normAutofit/>
          </a:bodyPr>
          <a:lstStyle>
            <a:lvl1pPr>
              <a:defRPr sz="53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745" y="5697534"/>
            <a:ext cx="8061960" cy="126227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latin typeface="Times New Roman"/>
              </a:rPr>
              <a:t>&lt;date/time&gt;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dirty="0" smtClean="0">
                <a:latin typeface="Times New Roman"/>
              </a:rPr>
              <a:t>&lt;footer&gt;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4B106FD-8589-4C91-BEAE-CDB19E2FBEF2}" type="slidenum">
              <a:rPr lang="en-US" sz="1400" smtClean="0">
                <a:latin typeface="Times New Roman"/>
              </a:r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6258" y="2014454"/>
            <a:ext cx="1644858" cy="49453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1757" y="2014454"/>
            <a:ext cx="5776543" cy="49453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latin typeface="Times New Roman"/>
              </a:rPr>
              <a:t>&lt;date/time&gt;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dirty="0" smtClean="0">
                <a:latin typeface="Times New Roman"/>
              </a:rPr>
              <a:t>&lt;footer&gt;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4B106FD-8589-4C91-BEAE-CDB19E2FBEF2}" type="slidenum">
              <a:rPr lang="en-US" sz="1400" smtClean="0">
                <a:latin typeface="Times New Roman"/>
              </a:r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latin typeface="Times New Roman"/>
              </a:rPr>
              <a:t>&lt;date/time&gt;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dirty="0" smtClean="0">
                <a:latin typeface="Times New Roman"/>
              </a:rPr>
              <a:t>&lt;footer&gt;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4B106FD-8589-4C91-BEAE-CDB19E2FBEF2}" type="slidenum">
              <a:rPr lang="en-US" sz="1400" smtClean="0">
                <a:latin typeface="Times New Roman"/>
              </a:r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5" y="5533267"/>
            <a:ext cx="8061960" cy="1426545"/>
          </a:xfrm>
        </p:spPr>
        <p:txBody>
          <a:bodyPr anchor="t"/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5" y="4262344"/>
            <a:ext cx="8061960" cy="121133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latin typeface="Times New Roman"/>
              </a:rPr>
              <a:t>&lt;date/time&gt;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dirty="0" smtClean="0">
                <a:latin typeface="Times New Roman"/>
              </a:rPr>
              <a:t>&lt;footer&gt;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4B106FD-8589-4C91-BEAE-CDB19E2FBEF2}" type="slidenum">
              <a:rPr lang="en-US" sz="1400" smtClean="0">
                <a:latin typeface="Times New Roman"/>
              </a:r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latin typeface="Times New Roman"/>
              </a:rPr>
              <a:t>&lt;date/time&gt;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dirty="0" smtClean="0">
                <a:latin typeface="Times New Roman"/>
              </a:rPr>
              <a:t>&lt;footer&gt;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4B106FD-8589-4C91-BEAE-CDB19E2FBEF2}" type="slidenum">
              <a:rPr lang="en-US" sz="1400" smtClean="0">
                <a:latin typeface="Times New Roman"/>
              </a:rPr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07745" y="1703478"/>
            <a:ext cx="8061960" cy="1272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007745" y="3025140"/>
            <a:ext cx="3930206" cy="39629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59654" y="3025140"/>
            <a:ext cx="3930206" cy="39652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0308" y="3025140"/>
            <a:ext cx="3708502" cy="68569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83836" y="3025140"/>
            <a:ext cx="3705272" cy="68569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latin typeface="Times New Roman"/>
              </a:rPr>
              <a:t>&lt;date/time&gt;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dirty="0" smtClean="0">
                <a:latin typeface="Times New Roman"/>
              </a:rPr>
              <a:t>&lt;footer&gt;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4B106FD-8589-4C91-BEAE-CDB19E2FBEF2}" type="slidenum">
              <a:rPr lang="en-US" sz="1400" smtClean="0">
                <a:latin typeface="Times New Roman"/>
              </a:rPr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07745" y="1703478"/>
            <a:ext cx="8061960" cy="1272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007745" y="3731006"/>
            <a:ext cx="3930206" cy="32570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59653" y="3731006"/>
            <a:ext cx="3930206" cy="32570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11/2/2014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latin typeface="Times New Roman"/>
              </a:rPr>
              <a:t>&lt;date/time&gt;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dirty="0" smtClean="0">
                <a:latin typeface="Times New Roman"/>
              </a:rPr>
              <a:t>&lt;footer&gt;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4B106FD-8589-4C91-BEAE-CDB19E2FBEF2}" type="slidenum">
              <a:rPr lang="en-US" sz="1400" smtClean="0">
                <a:latin typeface="Times New Roman"/>
              </a:r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5" y="2012969"/>
            <a:ext cx="3252177" cy="2396353"/>
          </a:xfrm>
        </p:spPr>
        <p:txBody>
          <a:bodyPr anchor="b">
            <a:normAutofit/>
          </a:bodyPr>
          <a:lstStyle>
            <a:lvl1pPr algn="l">
              <a:defRPr sz="3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2306" y="2014454"/>
            <a:ext cx="4637399" cy="493671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5" y="4478486"/>
            <a:ext cx="3252177" cy="2476163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latin typeface="Times New Roman"/>
              </a:rPr>
              <a:t>&lt;date/time&gt;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dirty="0" smtClean="0">
                <a:latin typeface="Times New Roman"/>
              </a:rPr>
              <a:t>&lt;footer&gt;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4B106FD-8589-4C91-BEAE-CDB19E2FBEF2}" type="slidenum">
              <a:rPr lang="en-US" sz="1400" smtClean="0">
                <a:latin typeface="Times New Roman"/>
              </a:r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5" y="2016760"/>
            <a:ext cx="3255016" cy="2399944"/>
          </a:xfrm>
        </p:spPr>
        <p:txBody>
          <a:bodyPr anchor="b">
            <a:normAutofit/>
          </a:bodyPr>
          <a:lstStyle>
            <a:lvl1pPr algn="l">
              <a:defRPr sz="3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18831" y="2520950"/>
            <a:ext cx="4450874" cy="3697393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5" y="4477207"/>
            <a:ext cx="3255016" cy="2480615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>
                <a:latin typeface="Times New Roman"/>
              </a:rPr>
              <a:t>&lt;date/time&gt;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dirty="0" smtClean="0">
                <a:latin typeface="Times New Roman"/>
              </a:rPr>
              <a:t>&lt;footer&gt;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4B106FD-8589-4C91-BEAE-CDB19E2FBEF2}" type="slidenum">
              <a:rPr lang="en-US" sz="1400" smtClean="0">
                <a:latin typeface="Times New Roman"/>
              </a:r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296368" y="632782"/>
            <a:ext cx="95039" cy="6311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444214" y="632782"/>
            <a:ext cx="634879" cy="6311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7745" y="1703478"/>
            <a:ext cx="8061960" cy="1272713"/>
          </a:xfrm>
          <a:prstGeom prst="rect">
            <a:avLst/>
          </a:prstGeom>
        </p:spPr>
        <p:txBody>
          <a:bodyPr vert="horz" lIns="100794" tIns="50397" rIns="100794" bIns="50397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5" y="3054511"/>
            <a:ext cx="8061960" cy="3903312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975" y="605201"/>
            <a:ext cx="1310523" cy="328537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en-US" sz="1400" dirty="0" smtClean="0">
                <a:latin typeface="Times New Roman"/>
              </a:rPr>
              <a:t>&lt;date/time&gt;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1095" y="605201"/>
            <a:ext cx="1037284" cy="332765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pPr algn="r"/>
            <a:fld id="{94B106FD-8589-4C91-BEAE-CDB19E2FBEF2}" type="slidenum">
              <a:rPr lang="en-US" sz="1400" smtClean="0">
                <a:latin typeface="Times New Roman"/>
              </a:r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22075" y="943930"/>
            <a:ext cx="2475818" cy="332186"/>
          </a:xfrm>
          <a:prstGeom prst="rect">
            <a:avLst/>
          </a:prstGeom>
        </p:spPr>
        <p:txBody>
          <a:bodyPr vert="horz" lIns="100794" tIns="0" rIns="100794" bIns="50397" rtlCol="0" anchor="t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 sz="1400" dirty="0" smtClean="0">
                <a:latin typeface="Times New Roman"/>
              </a:rPr>
              <a:t>&lt;footer&gt;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1007943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1986" indent="-201589" algn="l" defTabSz="1007943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4369" indent="-201589" algn="l" defTabSz="1007943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5957" indent="-201589" algn="l" defTabSz="1007943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43" indent="-201589" algn="l" defTabSz="1007943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259929" indent="-201589" algn="l" defTabSz="1007943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511915" indent="-201589" algn="l" defTabSz="1007943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763900" indent="-201589" algn="l" defTabSz="1007943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015886" indent="-201589" algn="l" defTabSz="1007943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267872" indent="-201589" algn="l" defTabSz="1007943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articles/javase/index-jsp-138363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2"/>
          <a:stretch>
            <a:fillRect/>
          </a:stretch>
        </p:blipFill>
        <p:spPr>
          <a:xfrm>
            <a:off x="1954560" y="2413273"/>
            <a:ext cx="6554892" cy="3980472"/>
          </a:xfrm>
          <a:prstGeom prst="rect">
            <a:avLst/>
          </a:prstGeom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0293" y="397049"/>
            <a:ext cx="8061960" cy="994966"/>
          </a:xfrm>
        </p:spPr>
        <p:txBody>
          <a:bodyPr/>
          <a:lstStyle/>
          <a:p>
            <a:pPr algn="ctr"/>
            <a:r>
              <a:rPr lang="el-GR" dirty="0"/>
              <a:t>Παρουσίαση</a:t>
            </a:r>
            <a:r>
              <a:rPr lang="en-US" dirty="0"/>
              <a:t> Java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972841" y="6517729"/>
            <a:ext cx="6554892" cy="656118"/>
          </a:xfrm>
        </p:spPr>
        <p:txBody>
          <a:bodyPr/>
          <a:lstStyle/>
          <a:p>
            <a:pPr marL="50397" lvl="0" indent="0" algn="ctr" defTabSz="914400">
              <a:spcBef>
                <a:spcPts val="0"/>
              </a:spcBef>
              <a:buClrTx/>
              <a:buNone/>
            </a:pPr>
            <a:r>
              <a:rPr lang="el-GR" sz="3200" dirty="0">
                <a:solidFill>
                  <a:prstClr val="white"/>
                </a:solidFill>
              </a:rPr>
              <a:t>Νικόλας Κοξένογλου </a:t>
            </a:r>
            <a:endParaRPr lang="el-GR" sz="180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3166517" y="1117129"/>
            <a:ext cx="3705272" cy="433469"/>
          </a:xfrm>
        </p:spPr>
        <p:txBody>
          <a:bodyPr/>
          <a:lstStyle/>
          <a:p>
            <a:pPr algn="ctr"/>
            <a:r>
              <a:rPr lang="en-US" dirty="0" smtClean="0"/>
              <a:t>Start.java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77" y="1909217"/>
            <a:ext cx="8165710" cy="5184576"/>
          </a:xfrm>
        </p:spPr>
      </p:pic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1150293" y="397049"/>
            <a:ext cx="8061960" cy="706934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/>
              <a:t>Λίγα για τα </a:t>
            </a:r>
            <a:r>
              <a:rPr lang="en-US" dirty="0" smtClean="0"/>
              <a:t>Objects</a:t>
            </a:r>
            <a:r>
              <a:rPr lang="el-GR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7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5542781" y="1981225"/>
            <a:ext cx="3708502" cy="505477"/>
          </a:xfrm>
        </p:spPr>
        <p:txBody>
          <a:bodyPr/>
          <a:lstStyle/>
          <a:p>
            <a:pPr algn="ctr"/>
            <a:r>
              <a:rPr lang="en-GB" dirty="0" smtClean="0"/>
              <a:t>Dog2.java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0293" y="181025"/>
            <a:ext cx="8061960" cy="778942"/>
          </a:xfrm>
        </p:spPr>
        <p:txBody>
          <a:bodyPr/>
          <a:lstStyle/>
          <a:p>
            <a:pPr algn="ctr"/>
            <a:r>
              <a:rPr lang="el-GR" dirty="0" smtClean="0"/>
              <a:t>Λίγα για </a:t>
            </a:r>
            <a:r>
              <a:rPr lang="en-GB" dirty="0" smtClean="0"/>
              <a:t>Classes </a:t>
            </a:r>
            <a:endParaRPr lang="en-GB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idx="1"/>
          </p:nvPr>
        </p:nvSpPr>
        <p:spPr>
          <a:xfrm>
            <a:off x="718245" y="1981225"/>
            <a:ext cx="3708502" cy="577485"/>
          </a:xfrm>
        </p:spPr>
        <p:txBody>
          <a:bodyPr/>
          <a:lstStyle/>
          <a:p>
            <a:pPr algn="ctr"/>
            <a:r>
              <a:rPr lang="en-GB" dirty="0" smtClean="0"/>
              <a:t>animal.java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1" y="2629297"/>
            <a:ext cx="4824536" cy="188093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2591464"/>
            <a:ext cx="4824536" cy="4951195"/>
          </a:xfrm>
        </p:spPr>
      </p:pic>
    </p:spTree>
    <p:extLst>
      <p:ext uri="{BB962C8B-B14F-4D97-AF65-F5344CB8AC3E}">
        <p14:creationId xmlns:p14="http://schemas.microsoft.com/office/powerpoint/2010/main" val="238891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166517" y="1261145"/>
            <a:ext cx="3708502" cy="577485"/>
          </a:xfrm>
        </p:spPr>
        <p:txBody>
          <a:bodyPr/>
          <a:lstStyle/>
          <a:p>
            <a:pPr algn="ctr"/>
            <a:r>
              <a:rPr lang="en-GB" dirty="0" smtClean="0"/>
              <a:t>Start2.java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0293" y="541065"/>
            <a:ext cx="8061960" cy="778942"/>
          </a:xfrm>
        </p:spPr>
        <p:txBody>
          <a:bodyPr/>
          <a:lstStyle/>
          <a:p>
            <a:pPr algn="ctr"/>
            <a:r>
              <a:rPr lang="el-GR" dirty="0" smtClean="0"/>
              <a:t>Λίγα για </a:t>
            </a:r>
            <a:r>
              <a:rPr lang="en-GB" dirty="0" smtClean="0"/>
              <a:t>Classes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61" y="2197249"/>
            <a:ext cx="8530537" cy="3096344"/>
          </a:xfrm>
        </p:spPr>
      </p:pic>
    </p:spTree>
    <p:extLst>
      <p:ext uri="{BB962C8B-B14F-4D97-AF65-F5344CB8AC3E}">
        <p14:creationId xmlns:p14="http://schemas.microsoft.com/office/powerpoint/2010/main" val="27970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166517" y="757089"/>
            <a:ext cx="3708502" cy="505477"/>
          </a:xfrm>
        </p:spPr>
        <p:txBody>
          <a:bodyPr/>
          <a:lstStyle/>
          <a:p>
            <a:pPr algn="ctr"/>
            <a:r>
              <a:rPr lang="en-GB" dirty="0" smtClean="0"/>
              <a:t>CharacterInterface.java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0293" y="181025"/>
            <a:ext cx="8061960" cy="778942"/>
          </a:xfrm>
        </p:spPr>
        <p:txBody>
          <a:bodyPr/>
          <a:lstStyle/>
          <a:p>
            <a:pPr algn="ctr"/>
            <a:r>
              <a:rPr lang="el-GR" dirty="0" smtClean="0"/>
              <a:t>Λίγα για </a:t>
            </a:r>
            <a:r>
              <a:rPr lang="en-GB" dirty="0" smtClean="0"/>
              <a:t>Interfaces  </a:t>
            </a:r>
            <a:endParaRPr lang="en-GB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idx="1"/>
          </p:nvPr>
        </p:nvSpPr>
        <p:spPr>
          <a:xfrm>
            <a:off x="3166517" y="3277369"/>
            <a:ext cx="3708502" cy="505477"/>
          </a:xfrm>
        </p:spPr>
        <p:txBody>
          <a:bodyPr/>
          <a:lstStyle/>
          <a:p>
            <a:pPr algn="ctr"/>
            <a:r>
              <a:rPr lang="en-GB" dirty="0" smtClean="0"/>
              <a:t>Stannis.java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381" y="1333153"/>
            <a:ext cx="6192688" cy="208193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25" y="3781425"/>
            <a:ext cx="7272808" cy="3599171"/>
          </a:xfrm>
        </p:spPr>
      </p:pic>
    </p:spTree>
    <p:extLst>
      <p:ext uri="{BB962C8B-B14F-4D97-AF65-F5344CB8AC3E}">
        <p14:creationId xmlns:p14="http://schemas.microsoft.com/office/powerpoint/2010/main" val="5059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094509" y="1549177"/>
            <a:ext cx="3708502" cy="505477"/>
          </a:xfrm>
        </p:spPr>
        <p:txBody>
          <a:bodyPr/>
          <a:lstStyle/>
          <a:p>
            <a:pPr algn="ctr"/>
            <a:r>
              <a:rPr lang="en-GB" dirty="0" smtClean="0"/>
              <a:t>Davos.java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0293" y="181025"/>
            <a:ext cx="8061960" cy="778942"/>
          </a:xfrm>
        </p:spPr>
        <p:txBody>
          <a:bodyPr/>
          <a:lstStyle/>
          <a:p>
            <a:pPr algn="ctr"/>
            <a:r>
              <a:rPr lang="el-GR" dirty="0" smtClean="0"/>
              <a:t>Λίγα για </a:t>
            </a:r>
            <a:r>
              <a:rPr lang="en-GB" dirty="0" smtClean="0"/>
              <a:t>Interfaces 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41" y="2485281"/>
            <a:ext cx="7068952" cy="3528392"/>
          </a:xfrm>
        </p:spPr>
      </p:pic>
    </p:spTree>
    <p:extLst>
      <p:ext uri="{BB962C8B-B14F-4D97-AF65-F5344CB8AC3E}">
        <p14:creationId xmlns:p14="http://schemas.microsoft.com/office/powerpoint/2010/main" val="1321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166517" y="901105"/>
            <a:ext cx="3708502" cy="505477"/>
          </a:xfrm>
        </p:spPr>
        <p:txBody>
          <a:bodyPr/>
          <a:lstStyle/>
          <a:p>
            <a:pPr algn="ctr"/>
            <a:r>
              <a:rPr lang="en-GB" dirty="0" smtClean="0"/>
              <a:t>Start3.java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0293" y="181025"/>
            <a:ext cx="8061960" cy="778942"/>
          </a:xfrm>
        </p:spPr>
        <p:txBody>
          <a:bodyPr/>
          <a:lstStyle/>
          <a:p>
            <a:pPr algn="ctr"/>
            <a:r>
              <a:rPr lang="el-GR" dirty="0" smtClean="0"/>
              <a:t>Λίγα για </a:t>
            </a:r>
            <a:r>
              <a:rPr lang="en-GB" dirty="0" smtClean="0"/>
              <a:t>Interfaces 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437" y="1909217"/>
            <a:ext cx="5336173" cy="4608513"/>
          </a:xfrm>
        </p:spPr>
      </p:pic>
    </p:spTree>
    <p:extLst>
      <p:ext uri="{BB962C8B-B14F-4D97-AF65-F5344CB8AC3E}">
        <p14:creationId xmlns:p14="http://schemas.microsoft.com/office/powerpoint/2010/main" val="251890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310533" y="1189137"/>
            <a:ext cx="3708502" cy="613690"/>
          </a:xfrm>
        </p:spPr>
        <p:txBody>
          <a:bodyPr/>
          <a:lstStyle/>
          <a:p>
            <a:pPr algn="ctr"/>
            <a:r>
              <a:rPr lang="el-GR" dirty="0" smtClean="0"/>
              <a:t>Και τώρα </a:t>
            </a:r>
            <a:r>
              <a:rPr lang="en-GB" dirty="0" smtClean="0"/>
              <a:t>Workshop!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0293" y="469057"/>
            <a:ext cx="8061960" cy="850950"/>
          </a:xfrm>
        </p:spPr>
        <p:txBody>
          <a:bodyPr/>
          <a:lstStyle/>
          <a:p>
            <a:pPr algn="ctr"/>
            <a:r>
              <a:rPr lang="en-GB" dirty="0" smtClean="0"/>
              <a:t>The End</a:t>
            </a:r>
            <a:endParaRPr lang="en-GB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477" y="1909217"/>
            <a:ext cx="4571650" cy="5329238"/>
          </a:xfrm>
        </p:spPr>
      </p:pic>
    </p:spTree>
    <p:extLst>
      <p:ext uri="{BB962C8B-B14F-4D97-AF65-F5344CB8AC3E}">
        <p14:creationId xmlns:p14="http://schemas.microsoft.com/office/powerpoint/2010/main" val="39696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2"/>
          <p:cNvSpPr txBox="1"/>
          <p:nvPr/>
        </p:nvSpPr>
        <p:spPr>
          <a:xfrm>
            <a:off x="639720" y="6127920"/>
            <a:ext cx="9068760" cy="118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dirty="0"/>
          </a:p>
        </p:txBody>
      </p:sp>
      <p:pic>
        <p:nvPicPr>
          <p:cNvPr id="43" name="Picture 42"/>
          <p:cNvPicPr/>
          <p:nvPr/>
        </p:nvPicPr>
        <p:blipFill>
          <a:blip r:embed="rId2"/>
          <a:stretch>
            <a:fillRect/>
          </a:stretch>
        </p:blipFill>
        <p:spPr>
          <a:xfrm>
            <a:off x="1867797" y="1563840"/>
            <a:ext cx="6393600" cy="503064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120" y="469057"/>
            <a:ext cx="8061960" cy="850950"/>
          </a:xfrm>
        </p:spPr>
        <p:txBody>
          <a:bodyPr/>
          <a:lstStyle/>
          <a:p>
            <a:pPr algn="ctr"/>
            <a:r>
              <a:rPr lang="en-US" dirty="0" smtClean="0"/>
              <a:t>Java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/>
          <p:nvPr/>
        </p:nvPicPr>
        <p:blipFill>
          <a:blip r:embed="rId2"/>
          <a:stretch>
            <a:fillRect/>
          </a:stretch>
        </p:blipFill>
        <p:spPr>
          <a:xfrm>
            <a:off x="574229" y="1837209"/>
            <a:ext cx="9241560" cy="402444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293" y="397049"/>
            <a:ext cx="8061960" cy="922958"/>
          </a:xfrm>
        </p:spPr>
        <p:txBody>
          <a:bodyPr/>
          <a:lstStyle/>
          <a:p>
            <a:pPr algn="ctr"/>
            <a:r>
              <a:rPr lang="en-US" dirty="0" smtClean="0"/>
              <a:t>Java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293" y="469057"/>
            <a:ext cx="8061960" cy="840665"/>
          </a:xfrm>
        </p:spPr>
        <p:txBody>
          <a:bodyPr/>
          <a:lstStyle/>
          <a:p>
            <a:pPr algn="ctr"/>
            <a:r>
              <a:rPr lang="en-US" dirty="0" smtClean="0"/>
              <a:t>Java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4309" y="1837209"/>
            <a:ext cx="8061960" cy="3903312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r>
              <a:rPr lang="el-GR" sz="2000" dirty="0"/>
              <a:t>Τι γλώσσα είναι ;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r>
              <a:rPr lang="el-GR" sz="2000" dirty="0"/>
              <a:t>Γιατί αξίζει να την ξέρει κανείς;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r>
              <a:rPr lang="el-GR" sz="2000" dirty="0"/>
              <a:t>Τι διαφορές έχει με τη C;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r>
              <a:rPr lang="el-GR" sz="2000" dirty="0"/>
              <a:t>Γιατί </a:t>
            </a:r>
            <a:r>
              <a:rPr lang="el-GR" sz="2000" dirty="0" err="1"/>
              <a:t>Java</a:t>
            </a:r>
            <a:r>
              <a:rPr lang="el-GR" sz="2000" dirty="0"/>
              <a:t> και όχι </a:t>
            </a:r>
            <a:r>
              <a:rPr lang="el-GR" sz="2000" dirty="0" err="1"/>
              <a:t>Python</a:t>
            </a:r>
            <a:r>
              <a:rPr lang="el-GR" sz="2000" dirty="0"/>
              <a:t>;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r>
              <a:rPr lang="el-GR" sz="2000" dirty="0"/>
              <a:t>Γιατί δεν παίζω </a:t>
            </a:r>
            <a:r>
              <a:rPr lang="el-GR" sz="2000" dirty="0" err="1"/>
              <a:t>Skyrim</a:t>
            </a:r>
            <a:r>
              <a:rPr lang="el-GR" sz="2000" dirty="0"/>
              <a:t>;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Ø"/>
            </a:pPr>
            <a:r>
              <a:rPr lang="el-GR" sz="2000" dirty="0"/>
              <a:t>Γιατί είμαι εδώ;</a:t>
            </a:r>
          </a:p>
          <a:p>
            <a:pPr marL="50397" indent="0"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22301" y="541065"/>
            <a:ext cx="8061960" cy="850950"/>
          </a:xfrm>
        </p:spPr>
        <p:txBody>
          <a:bodyPr/>
          <a:lstStyle/>
          <a:p>
            <a:pPr algn="ctr"/>
            <a:r>
              <a:rPr lang="el-GR" dirty="0" smtClean="0"/>
              <a:t>Πώς Γράφω </a:t>
            </a:r>
            <a:r>
              <a:rPr lang="en-US" dirty="0" smtClean="0"/>
              <a:t>Java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06277" y="1693193"/>
            <a:ext cx="8352928" cy="540060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 smtClean="0"/>
              <a:t>Γενικές απαιτήσεις είναι να έχετε το </a:t>
            </a:r>
            <a:r>
              <a:rPr lang="en-US" dirty="0" smtClean="0"/>
              <a:t>JDK</a:t>
            </a:r>
            <a:r>
              <a:rPr lang="en-GB" dirty="0" smtClean="0"/>
              <a:t>, </a:t>
            </a:r>
            <a:r>
              <a:rPr lang="en-US" dirty="0" smtClean="0"/>
              <a:t>Java Development kit,</a:t>
            </a:r>
            <a:r>
              <a:rPr lang="en-GB" dirty="0" smtClean="0"/>
              <a:t> </a:t>
            </a:r>
            <a:r>
              <a:rPr lang="el-GR" dirty="0" smtClean="0"/>
              <a:t>και ένα υπολογιστή </a:t>
            </a:r>
            <a:r>
              <a:rPr lang="en-US" dirty="0" err="1" smtClean="0"/>
              <a:t>ovs</a:t>
            </a:r>
            <a:r>
              <a:rPr lang="en-US" dirty="0" smtClean="0"/>
              <a:t>.</a:t>
            </a:r>
            <a:endParaRPr lang="el-G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l-GR" dirty="0" smtClean="0"/>
              <a:t>Για </a:t>
            </a:r>
            <a:r>
              <a:rPr lang="en-US" dirty="0" smtClean="0"/>
              <a:t>Windows </a:t>
            </a:r>
            <a:r>
              <a:rPr lang="el-GR" dirty="0" smtClean="0"/>
              <a:t>και </a:t>
            </a:r>
            <a:r>
              <a:rPr lang="en-US" dirty="0" smtClean="0"/>
              <a:t>Apple OS: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www.oracle.com/technetwork/articles/javase/index-jsp-138363.html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l-GR" dirty="0" smtClean="0"/>
              <a:t>Για </a:t>
            </a:r>
            <a:r>
              <a:rPr lang="en-US" dirty="0" smtClean="0"/>
              <a:t>Linux </a:t>
            </a:r>
            <a:r>
              <a:rPr lang="el-GR" dirty="0" smtClean="0"/>
              <a:t>γράψτε στο </a:t>
            </a:r>
            <a:r>
              <a:rPr lang="en-US" dirty="0" smtClean="0"/>
              <a:t>terminal: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 $ </a:t>
            </a:r>
            <a:r>
              <a:rPr lang="en-GB" dirty="0" err="1"/>
              <a:t>sudo</a:t>
            </a:r>
            <a:r>
              <a:rPr lang="en-GB" dirty="0"/>
              <a:t> apt-get install </a:t>
            </a:r>
            <a:r>
              <a:rPr lang="en-GB" dirty="0" err="1" smtClean="0"/>
              <a:t>openjdk</a:t>
            </a:r>
            <a:r>
              <a:rPr lang="en-GB" dirty="0" smtClean="0"/>
              <a:t>-*-</a:t>
            </a:r>
            <a:r>
              <a:rPr lang="en-GB" dirty="0" err="1"/>
              <a:t>jdk</a:t>
            </a:r>
            <a:r>
              <a:rPr lang="en-US" dirty="0" smtClean="0"/>
              <a:t> (* = 7,</a:t>
            </a:r>
            <a:r>
              <a:rPr lang="el-GR" dirty="0" smtClean="0"/>
              <a:t> πιο μελλοντικά 8)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l-GR" dirty="0" smtClean="0"/>
              <a:t>Ένα </a:t>
            </a:r>
            <a:r>
              <a:rPr lang="en-US" dirty="0" smtClean="0"/>
              <a:t>text editor </a:t>
            </a:r>
            <a:r>
              <a:rPr lang="el-GR" dirty="0" smtClean="0"/>
              <a:t>που σας βολεύει</a:t>
            </a:r>
            <a:r>
              <a:rPr lang="en-US" dirty="0" smtClean="0"/>
              <a:t> (</a:t>
            </a:r>
            <a:r>
              <a:rPr lang="el-GR" dirty="0" smtClean="0"/>
              <a:t> π.χ. </a:t>
            </a:r>
            <a:r>
              <a:rPr lang="en-US" dirty="0" smtClean="0"/>
              <a:t>Vim, </a:t>
            </a:r>
            <a:r>
              <a:rPr lang="en-US" dirty="0"/>
              <a:t>K</a:t>
            </a:r>
            <a:r>
              <a:rPr lang="en-US" dirty="0" smtClean="0"/>
              <a:t>ate </a:t>
            </a:r>
            <a:r>
              <a:rPr lang="el-GR" dirty="0" smtClean="0"/>
              <a:t>και </a:t>
            </a:r>
            <a:r>
              <a:rPr lang="en-US" dirty="0" smtClean="0"/>
              <a:t>Notepad++)</a:t>
            </a:r>
            <a:r>
              <a:rPr lang="el-GR" dirty="0" smtClean="0"/>
              <a:t> ή</a:t>
            </a:r>
            <a:r>
              <a:rPr lang="en-US" dirty="0" smtClean="0"/>
              <a:t> </a:t>
            </a:r>
            <a:r>
              <a:rPr lang="el-GR" dirty="0" smtClean="0"/>
              <a:t>ένα </a:t>
            </a:r>
            <a:r>
              <a:rPr lang="en-US" dirty="0" smtClean="0"/>
              <a:t>IDE</a:t>
            </a:r>
            <a:r>
              <a:rPr lang="el-GR" dirty="0" smtClean="0"/>
              <a:t> όπως το </a:t>
            </a:r>
            <a:r>
              <a:rPr lang="en-US" dirty="0" smtClean="0"/>
              <a:t>Eclipse.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 smtClean="0"/>
              <a:t>Για </a:t>
            </a:r>
            <a:r>
              <a:rPr lang="en-US" dirty="0" smtClean="0"/>
              <a:t>compile </a:t>
            </a:r>
            <a:r>
              <a:rPr lang="el-GR" dirty="0" smtClean="0"/>
              <a:t>γράφουμε το όνομα του αρχείου στο </a:t>
            </a:r>
            <a:r>
              <a:rPr lang="en-US" dirty="0" smtClean="0"/>
              <a:t>terminal</a:t>
            </a:r>
            <a:r>
              <a:rPr lang="en-GB" dirty="0" smtClean="0"/>
              <a:t> </a:t>
            </a:r>
            <a:r>
              <a:rPr lang="el-GR" dirty="0" smtClean="0"/>
              <a:t>με </a:t>
            </a:r>
            <a:r>
              <a:rPr lang="en-US" dirty="0" err="1" smtClean="0"/>
              <a:t>javac</a:t>
            </a:r>
            <a:r>
              <a:rPr lang="en-US" dirty="0" smtClean="0"/>
              <a:t> </a:t>
            </a:r>
            <a:r>
              <a:rPr lang="el-GR" dirty="0" smtClean="0"/>
              <a:t>στην αρχή π.χ. </a:t>
            </a:r>
            <a:r>
              <a:rPr lang="en-US" dirty="0" smtClean="0"/>
              <a:t>$ </a:t>
            </a:r>
            <a:r>
              <a:rPr lang="en-US" dirty="0" err="1" smtClean="0"/>
              <a:t>javac</a:t>
            </a:r>
            <a:r>
              <a:rPr lang="en-US" dirty="0" smtClean="0"/>
              <a:t> </a:t>
            </a:r>
            <a:r>
              <a:rPr lang="en-GB" dirty="0"/>
              <a:t>S</a:t>
            </a:r>
            <a:r>
              <a:rPr lang="en-US" dirty="0" smtClean="0"/>
              <a:t>tart.java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 smtClean="0"/>
              <a:t>Για εκτέλεση του προγράμματος γράφουμε </a:t>
            </a:r>
            <a:r>
              <a:rPr lang="en-US" dirty="0" smtClean="0"/>
              <a:t>java</a:t>
            </a:r>
            <a:r>
              <a:rPr lang="en-GB" dirty="0" smtClean="0"/>
              <a:t> </a:t>
            </a:r>
            <a:r>
              <a:rPr lang="el-GR" dirty="0" smtClean="0"/>
              <a:t>και το </a:t>
            </a:r>
            <a:r>
              <a:rPr lang="en-GB" dirty="0" smtClean="0"/>
              <a:t>class</a:t>
            </a:r>
            <a:r>
              <a:rPr lang="el-GR" dirty="0" smtClean="0"/>
              <a:t> αρχείο που εμφανίστηκε το οποίο περιέχει την </a:t>
            </a:r>
            <a:r>
              <a:rPr lang="en-GB" dirty="0" smtClean="0"/>
              <a:t>main </a:t>
            </a:r>
            <a:r>
              <a:rPr lang="el-GR" dirty="0" smtClean="0"/>
              <a:t>συνάρτηση π.χ. </a:t>
            </a:r>
            <a:r>
              <a:rPr lang="en-US" dirty="0" smtClean="0"/>
              <a:t>$ java Start</a:t>
            </a:r>
            <a:r>
              <a:rPr lang="el-GR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76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293" y="397049"/>
            <a:ext cx="8061960" cy="994966"/>
          </a:xfrm>
        </p:spPr>
        <p:txBody>
          <a:bodyPr/>
          <a:lstStyle/>
          <a:p>
            <a:pPr algn="ctr"/>
            <a:r>
              <a:rPr lang="el-GR" dirty="0" smtClean="0"/>
              <a:t>Καλές Πρακτικές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745" y="1621185"/>
            <a:ext cx="8061960" cy="5336638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l-GR" dirty="0" smtClean="0"/>
              <a:t>Ισχύουν οι πλείστες γενικές πρακτικές από τη </a:t>
            </a:r>
            <a:r>
              <a:rPr lang="en-US" dirty="0" smtClean="0"/>
              <a:t>C</a:t>
            </a:r>
            <a:r>
              <a:rPr lang="el-GR" dirty="0" smtClean="0"/>
              <a:t> όσο αναφορά :</a:t>
            </a:r>
          </a:p>
          <a:p>
            <a:r>
              <a:rPr lang="el-GR" dirty="0" smtClean="0"/>
              <a:t>Καλή δομή. </a:t>
            </a:r>
          </a:p>
          <a:p>
            <a:r>
              <a:rPr lang="en-US" dirty="0" smtClean="0"/>
              <a:t>Global variables</a:t>
            </a:r>
            <a:r>
              <a:rPr lang="el-GR" dirty="0" smtClean="0"/>
              <a:t>.</a:t>
            </a:r>
            <a:r>
              <a:rPr lang="en-US" dirty="0" smtClean="0"/>
              <a:t> </a:t>
            </a:r>
          </a:p>
          <a:p>
            <a:r>
              <a:rPr lang="el-GR" dirty="0" smtClean="0"/>
              <a:t>Σχόλια.</a:t>
            </a:r>
          </a:p>
          <a:p>
            <a:r>
              <a:rPr lang="el-GR" dirty="0" smtClean="0"/>
              <a:t>Χτίσιμο βήμα βήμα.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l-GR" dirty="0" smtClean="0"/>
              <a:t>Χρησιμοποιείτε αφηρημένες κλάσεις για γενικό κώδικα έτσι ώστε να είναι πιο εύκολο να γράψετε</a:t>
            </a:r>
            <a:r>
              <a:rPr lang="en-US" dirty="0" smtClean="0"/>
              <a:t> objects</a:t>
            </a:r>
            <a:r>
              <a:rPr lang="el-GR" dirty="0" smtClean="0"/>
              <a:t> και</a:t>
            </a:r>
            <a:r>
              <a:rPr lang="en-US" dirty="0" smtClean="0"/>
              <a:t> </a:t>
            </a:r>
            <a:r>
              <a:rPr lang="en-US" dirty="0" smtClean="0">
                <a:solidFill>
                  <a:prstClr val="white"/>
                </a:solidFill>
              </a:rPr>
              <a:t>methods</a:t>
            </a:r>
            <a:r>
              <a:rPr lang="el-GR" dirty="0" smtClean="0">
                <a:solidFill>
                  <a:prstClr val="white"/>
                </a:solidFill>
              </a:rPr>
              <a:t> τα οποία κάνουν κάτι πιο συγκεκριμένο.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 smtClean="0"/>
              <a:t>Και αλλά πολλά:  </a:t>
            </a:r>
            <a:r>
              <a:rPr lang="en-GB" dirty="0" smtClean="0"/>
              <a:t>https</a:t>
            </a:r>
            <a:r>
              <a:rPr lang="en-GB" dirty="0"/>
              <a:t>://sites.google.com/site/sureshdevang/the-do-s-and-don-ts-of-java-programming</a:t>
            </a:r>
          </a:p>
        </p:txBody>
      </p:sp>
    </p:spTree>
    <p:extLst>
      <p:ext uri="{BB962C8B-B14F-4D97-AF65-F5344CB8AC3E}">
        <p14:creationId xmlns:p14="http://schemas.microsoft.com/office/powerpoint/2010/main" val="65097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dirty="0"/>
          </a:p>
        </p:txBody>
      </p:sp>
      <p:sp>
        <p:nvSpPr>
          <p:cNvPr id="50" name="TextShape 2"/>
          <p:cNvSpPr txBox="1"/>
          <p:nvPr/>
        </p:nvSpPr>
        <p:spPr>
          <a:xfrm>
            <a:off x="503640" y="1769400"/>
            <a:ext cx="906876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>
            <a:off x="3183769" y="1220991"/>
            <a:ext cx="3708502" cy="685698"/>
          </a:xfrm>
        </p:spPr>
        <p:txBody>
          <a:bodyPr/>
          <a:lstStyle/>
          <a:p>
            <a:pPr algn="ctr"/>
            <a:r>
              <a:rPr lang="en-GB" dirty="0" smtClean="0"/>
              <a:t>C – </a:t>
            </a:r>
            <a:r>
              <a:rPr lang="en-GB" dirty="0" err="1" smtClean="0"/>
              <a:t>Hello.c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"/>
          </p:nvPr>
        </p:nvSpPr>
        <p:spPr>
          <a:xfrm>
            <a:off x="3185384" y="3961980"/>
            <a:ext cx="3705272" cy="685698"/>
          </a:xfrm>
        </p:spPr>
        <p:txBody>
          <a:bodyPr/>
          <a:lstStyle/>
          <a:p>
            <a:pPr algn="ctr"/>
            <a:r>
              <a:rPr lang="en-US" dirty="0" smtClean="0"/>
              <a:t>Java – Hello.java</a:t>
            </a:r>
            <a:endParaRPr lang="en-GB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007040" y="493200"/>
            <a:ext cx="8061960" cy="878759"/>
          </a:xfrm>
        </p:spPr>
        <p:txBody>
          <a:bodyPr/>
          <a:lstStyle/>
          <a:p>
            <a:pPr algn="ctr"/>
            <a:r>
              <a:rPr lang="el-GR" dirty="0" smtClean="0"/>
              <a:t>Μια μικρή σύγκριση 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510" y="2197249"/>
            <a:ext cx="4102474" cy="1656184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97" y="4933553"/>
            <a:ext cx="6315122" cy="135005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293" y="469057"/>
            <a:ext cx="8061960" cy="85095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Java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745" y="2053233"/>
            <a:ext cx="8061960" cy="2160240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Java </a:t>
            </a:r>
            <a:r>
              <a:rPr lang="el-GR" dirty="0" smtClean="0"/>
              <a:t>είναι μια αντικειμενοστραφής βασισμένη σε κλάσεις γλωσσά.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l-GR" dirty="0" smtClean="0"/>
              <a:t>Οι κλάσεις</a:t>
            </a:r>
            <a:r>
              <a:rPr lang="en-US" dirty="0" smtClean="0"/>
              <a:t> </a:t>
            </a:r>
            <a:r>
              <a:rPr lang="el-GR" dirty="0" smtClean="0"/>
              <a:t>αποτελούν γενικά χαρακτηριστικά τα οποία μπορούν να έχουν τα </a:t>
            </a:r>
            <a:r>
              <a:rPr lang="en-US" dirty="0" smtClean="0"/>
              <a:t>objects.</a:t>
            </a:r>
            <a:r>
              <a:rPr lang="el-GR" dirty="0" smtClean="0"/>
              <a:t>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l-GR" dirty="0" smtClean="0"/>
              <a:t>Τα </a:t>
            </a:r>
            <a:r>
              <a:rPr lang="en-US" dirty="0" smtClean="0"/>
              <a:t>objects</a:t>
            </a:r>
            <a:r>
              <a:rPr lang="en-GB" dirty="0" smtClean="0"/>
              <a:t> </a:t>
            </a:r>
            <a:r>
              <a:rPr lang="el-GR" dirty="0" smtClean="0"/>
              <a:t>μπορούν να εκτελέσουν διάφορα </a:t>
            </a:r>
            <a:r>
              <a:rPr lang="en-US" dirty="0" smtClean="0"/>
              <a:t>methods </a:t>
            </a:r>
            <a:r>
              <a:rPr lang="el-GR" dirty="0" smtClean="0"/>
              <a:t>όπως εκτύπωση στην οθόνη, εκτέλεση </a:t>
            </a:r>
            <a:r>
              <a:rPr lang="en-US" dirty="0" smtClean="0"/>
              <a:t>GUI</a:t>
            </a:r>
            <a:r>
              <a:rPr lang="en-GB" dirty="0" smtClean="0"/>
              <a:t> </a:t>
            </a:r>
            <a:r>
              <a:rPr lang="el-GR" dirty="0" smtClean="0"/>
              <a:t>και πολλές άλλες.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4357489"/>
            <a:ext cx="55245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3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50293" y="397049"/>
            <a:ext cx="8061960" cy="706934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/>
              <a:t>Λίγα για τα </a:t>
            </a:r>
            <a:r>
              <a:rPr lang="en-US" dirty="0" smtClean="0"/>
              <a:t>Objects</a:t>
            </a:r>
            <a:r>
              <a:rPr lang="el-GR" dirty="0" smtClean="0"/>
              <a:t> 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3238525" y="1189137"/>
            <a:ext cx="3705272" cy="433469"/>
          </a:xfrm>
        </p:spPr>
        <p:txBody>
          <a:bodyPr/>
          <a:lstStyle/>
          <a:p>
            <a:pPr algn="ctr"/>
            <a:r>
              <a:rPr lang="en-US" dirty="0" smtClean="0"/>
              <a:t>Dog.java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21" y="1981225"/>
            <a:ext cx="5542830" cy="4098015"/>
          </a:xfrm>
        </p:spPr>
      </p:pic>
    </p:spTree>
    <p:extLst>
      <p:ext uri="{BB962C8B-B14F-4D97-AF65-F5344CB8AC3E}">
        <p14:creationId xmlns:p14="http://schemas.microsoft.com/office/powerpoint/2010/main" val="147008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429</TotalTime>
  <Words>299</Words>
  <Application>Microsoft Office PowerPoint</Application>
  <PresentationFormat>Custom</PresentationFormat>
  <Paragraphs>52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Perspective</vt:lpstr>
      <vt:lpstr>Παρουσίαση Java</vt:lpstr>
      <vt:lpstr>Java</vt:lpstr>
      <vt:lpstr>Java</vt:lpstr>
      <vt:lpstr>Java</vt:lpstr>
      <vt:lpstr>Πώς Γράφω Java</vt:lpstr>
      <vt:lpstr>Καλές Πρακτικές </vt:lpstr>
      <vt:lpstr>Μια μικρή σύγκριση </vt:lpstr>
      <vt:lpstr>Java</vt:lpstr>
      <vt:lpstr>Λίγα για τα Objects </vt:lpstr>
      <vt:lpstr>Λίγα για τα Objects </vt:lpstr>
      <vt:lpstr>Λίγα για Classes </vt:lpstr>
      <vt:lpstr>Λίγα για Classes </vt:lpstr>
      <vt:lpstr>Λίγα για Interfaces  </vt:lpstr>
      <vt:lpstr>Λίγα για Interfaces  </vt:lpstr>
      <vt:lpstr>Λίγα για Interfaces  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Nikolas Koxenoglou</dc:creator>
  <cp:lastModifiedBy>Nikolas Koxenoglou</cp:lastModifiedBy>
  <cp:revision>31</cp:revision>
  <dcterms:modified xsi:type="dcterms:W3CDTF">2014-11-02T10:41:02Z</dcterms:modified>
</cp:coreProperties>
</file>