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355" r:id="rId6"/>
    <p:sldId id="268" r:id="rId7"/>
    <p:sldId id="287" r:id="rId8"/>
    <p:sldId id="283" r:id="rId9"/>
    <p:sldId id="290" r:id="rId10"/>
    <p:sldId id="289" r:id="rId11"/>
    <p:sldId id="291" r:id="rId12"/>
    <p:sldId id="271" r:id="rId13"/>
    <p:sldId id="274" r:id="rId14"/>
    <p:sldId id="292"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1BE903-E16B-C774-1F1E-F97B0A34A91A}" name="Mockett, Mark (Volpe)" initials="MM" userId="Mockett, Mark (Volpe)" providerId="None"/>
  <p188:author id="{41D6E805-AE37-C814-FD0E-2241283C8EFA}" name="Zhang, Kevin (VOLPE)" initials="ZK(" userId="S::Kevin.Zhang@ad.dot.gov::4ab01f6f-9fb1-400b-9135-8f94fec50a97" providerId="AD"/>
  <p188:author id="{9679DE94-C6CD-FB22-0430-60A4E466C890}" name="Oberg, Alexander (Volpe)" initials="O(" userId="S::alexander.oberg@ad.dot.gov::2b8ed12a-2d37-4026-b5c4-5641f53e0f59" providerId="AD"/>
  <p188:author id="{2C352D98-BCE5-C2EF-9C75-0AEC90CA8105}" name="Mockett, Mark (Volpe)" initials="M(" userId="S::mark.mockett@ad.dot.gov::9b3e5ff8-a5ba-44e3-8dd6-093f23fd0306" providerId="AD"/>
  <p188:author id="{7EAE389D-7BF6-F4E6-68BE-101A01CEB6C4}" name="Ledvina, Kirby (Volpe)" initials="LK(" userId="S::Kirby.Ledvina@ad.dot.gov::91f904e2-e837-457a-82fb-c1502473dbf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edvina, Kirby (Volpe)" initials="LK(" lastIdx="1" clrIdx="0">
    <p:extLst>
      <p:ext uri="{19B8F6BF-5375-455C-9EA6-DF929625EA0E}">
        <p15:presenceInfo xmlns:p15="http://schemas.microsoft.com/office/powerpoint/2012/main" userId="S::Kirby.Ledvina@ad.dot.gov::91f904e2-e837-457a-82fb-c1502473dbfd" providerId="AD"/>
      </p:ext>
    </p:extLst>
  </p:cmAuthor>
  <p:cmAuthor id="2" name="Mockett, Mark (Volpe)" initials="M(" lastIdx="1" clrIdx="1">
    <p:extLst>
      <p:ext uri="{19B8F6BF-5375-455C-9EA6-DF929625EA0E}">
        <p15:presenceInfo xmlns:p15="http://schemas.microsoft.com/office/powerpoint/2012/main" userId="S::mark.mockett@ad.dot.gov::9b3e5ff8-a5ba-44e3-8dd6-093f23fd03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8E7"/>
    <a:srgbClr val="F36E23"/>
    <a:srgbClr val="00A9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468C0-1829-4249-9B96-E07460379E00}" v="6" dt="2023-11-02T17:42:27.399"/>
    <p1510:client id="{EE0B9172-B09C-4E6F-B071-A9102F675E55}" v="102" dt="2023-11-02T19:13:24.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43EAB-D0DB-4FD9-8FFF-0DF60A1C374B}"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C1FF1-8413-4005-ADBE-8A628D84AACD}" type="slidenum">
              <a:rPr lang="en-US" smtClean="0"/>
              <a:t>‹#›</a:t>
            </a:fld>
            <a:endParaRPr lang="en-US"/>
          </a:p>
        </p:txBody>
      </p:sp>
    </p:spTree>
    <p:extLst>
      <p:ext uri="{BB962C8B-B14F-4D97-AF65-F5344CB8AC3E}">
        <p14:creationId xmlns:p14="http://schemas.microsoft.com/office/powerpoint/2010/main" val="120506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06C1FF1-8413-4005-ADBE-8A628D84AACD}" type="slidenum">
              <a:rPr lang="en-US" smtClean="0"/>
              <a:t>3</a:t>
            </a:fld>
            <a:endParaRPr lang="en-US"/>
          </a:p>
        </p:txBody>
      </p:sp>
    </p:spTree>
    <p:extLst>
      <p:ext uri="{BB962C8B-B14F-4D97-AF65-F5344CB8AC3E}">
        <p14:creationId xmlns:p14="http://schemas.microsoft.com/office/powerpoint/2010/main" val="149861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12</a:t>
            </a:fld>
            <a:endParaRPr lang="en-US"/>
          </a:p>
        </p:txBody>
      </p:sp>
    </p:spTree>
    <p:extLst>
      <p:ext uri="{BB962C8B-B14F-4D97-AF65-F5344CB8AC3E}">
        <p14:creationId xmlns:p14="http://schemas.microsoft.com/office/powerpoint/2010/main" val="107739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4</a:t>
            </a:fld>
            <a:endParaRPr lang="en-US"/>
          </a:p>
        </p:txBody>
      </p:sp>
    </p:spTree>
    <p:extLst>
      <p:ext uri="{BB962C8B-B14F-4D97-AF65-F5344CB8AC3E}">
        <p14:creationId xmlns:p14="http://schemas.microsoft.com/office/powerpoint/2010/main" val="221955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Added new functionality to incorporate carbon dioxide (CO2) emissions-related costs into the FTOT route optimization problem. Users can now set what share of (</a:t>
            </a:r>
            <a:r>
              <a:rPr lang="en-US" err="1"/>
              <a:t>i</a:t>
            </a:r>
            <a:r>
              <a:rPr lang="en-US"/>
              <a:t>) impeded transport cost and (ii) CO2 cost to combine in a composite routing cost for route optimization using optional </a:t>
            </a:r>
            <a:r>
              <a:rPr lang="en-US" err="1"/>
              <a:t>Transport_Cost_Scalar</a:t>
            </a:r>
            <a:r>
              <a:rPr lang="en-US"/>
              <a:t>, CO2_Cost_Scalar, and CO2_Unit_Cost elements in the scenario XML. Users can specify the cost per unit of CO2 emissions and separate scaling factors (in a range from 0.0 to 1.0) for the impeded transport cost component and CO2 cost component. The default is to use the full value of impeded transport cost (scaling factor of 1.0) and to zero out CO2 emissions cost (scaling factor of 0.0), which leads to a transportation cost-only optimization approach.</a:t>
            </a:r>
          </a:p>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5</a:t>
            </a:fld>
            <a:endParaRPr lang="en-US"/>
          </a:p>
        </p:txBody>
      </p:sp>
    </p:spTree>
    <p:extLst>
      <p:ext uri="{BB962C8B-B14F-4D97-AF65-F5344CB8AC3E}">
        <p14:creationId xmlns:p14="http://schemas.microsoft.com/office/powerpoint/2010/main" val="369249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Added new functionality to incorporate carbon dioxide (CO2) emissions-related costs into the FTOT route optimization problem. Users can now set what share of (</a:t>
            </a:r>
            <a:r>
              <a:rPr lang="en-US" err="1"/>
              <a:t>i</a:t>
            </a:r>
            <a:r>
              <a:rPr lang="en-US"/>
              <a:t>) impeded transport cost and (ii) CO2 cost to combine in a composite routing cost for route optimization using optional </a:t>
            </a:r>
            <a:r>
              <a:rPr lang="en-US" err="1"/>
              <a:t>Transport_Cost_Scalar</a:t>
            </a:r>
            <a:r>
              <a:rPr lang="en-US"/>
              <a:t>, CO2_Cost_Scalar, and CO2_Unit_Cost elements in the scenario XML. Users can specify the cost per unit of CO2 emissions and separate scaling factors (in a range from 0.0 to 1.0) for the impeded transport cost component and CO2 cost component. The default is to use the full value of impeded transport cost (scaling factor of 1.0) and to zero out CO2 emissions cost (scaling factor of 0.0), which leads to a transportation cost-only optimization approach.</a:t>
            </a:r>
          </a:p>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6</a:t>
            </a:fld>
            <a:endParaRPr lang="en-US"/>
          </a:p>
        </p:txBody>
      </p:sp>
    </p:spTree>
    <p:extLst>
      <p:ext uri="{BB962C8B-B14F-4D97-AF65-F5344CB8AC3E}">
        <p14:creationId xmlns:p14="http://schemas.microsoft.com/office/powerpoint/2010/main" val="343575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Added new functionality to incorporate carbon dioxide (CO2) emissions-related costs into the FTOT route optimization problem. Users can now set what share of (</a:t>
            </a:r>
            <a:r>
              <a:rPr lang="en-US" err="1"/>
              <a:t>i</a:t>
            </a:r>
            <a:r>
              <a:rPr lang="en-US"/>
              <a:t>) impeded transport cost and (ii) CO2 cost to combine in a composite routing cost for route optimization using optional </a:t>
            </a:r>
            <a:r>
              <a:rPr lang="en-US" err="1"/>
              <a:t>Transport_Cost_Scalar</a:t>
            </a:r>
            <a:r>
              <a:rPr lang="en-US"/>
              <a:t>, CO2_Cost_Scalar, and CO2_Unit_Cost elements in the scenario XML. Users can specify the cost per unit of CO2 emissions and separate scaling factors (in a range from 0.0 to 1.0) for the impeded transport cost component and CO2 cost component. The default is to use the full value of impeded transport cost (scaling factor of 1.0) and to zero out CO2 emissions cost (scaling factor of 0.0), which leads to a transportation cost-only optimization approach.</a:t>
            </a:r>
          </a:p>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7</a:t>
            </a:fld>
            <a:endParaRPr lang="en-US"/>
          </a:p>
        </p:txBody>
      </p:sp>
    </p:spTree>
    <p:extLst>
      <p:ext uri="{BB962C8B-B14F-4D97-AF65-F5344CB8AC3E}">
        <p14:creationId xmlns:p14="http://schemas.microsoft.com/office/powerpoint/2010/main" val="402990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Added new functionality to incorporate carbon dioxide (CO2) emissions-related costs into the FTOT route optimization problem. Users can now set what share of (</a:t>
            </a:r>
            <a:r>
              <a:rPr lang="en-US" err="1"/>
              <a:t>i</a:t>
            </a:r>
            <a:r>
              <a:rPr lang="en-US"/>
              <a:t>) impeded transport cost and (ii) CO2 cost to combine in a composite routing cost for route optimization using optional </a:t>
            </a:r>
            <a:r>
              <a:rPr lang="en-US" err="1"/>
              <a:t>Transport_Cost_Scalar</a:t>
            </a:r>
            <a:r>
              <a:rPr lang="en-US"/>
              <a:t>, CO2_Cost_Scalar, and CO2_Unit_Cost elements in the scenario XML. Users can specify the cost per unit of CO2 emissions and separate scaling factors (in a range from 0.0 to 1.0) for the impeded transport cost component and CO2 cost component. The default is to use the full value of impeded transport cost (scaling factor of 1.0) and to zero out CO2 emissions cost (scaling factor of 0.0), which leads to a transportation cost-only optimization approach.</a:t>
            </a:r>
          </a:p>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8</a:t>
            </a:fld>
            <a:endParaRPr lang="en-US"/>
          </a:p>
        </p:txBody>
      </p:sp>
    </p:spTree>
    <p:extLst>
      <p:ext uri="{BB962C8B-B14F-4D97-AF65-F5344CB8AC3E}">
        <p14:creationId xmlns:p14="http://schemas.microsoft.com/office/powerpoint/2010/main" val="282156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5"/>
          </p:nvPr>
        </p:nvSpPr>
        <p:spPr/>
        <p:txBody>
          <a:bodyPr/>
          <a:lstStyle/>
          <a:p>
            <a:fld id="{A06C1FF1-8413-4005-ADBE-8A628D84AACD}" type="slidenum">
              <a:rPr lang="en-US" smtClean="0"/>
              <a:t>9</a:t>
            </a:fld>
            <a:endParaRPr lang="en-US"/>
          </a:p>
        </p:txBody>
      </p:sp>
    </p:spTree>
    <p:extLst>
      <p:ext uri="{BB962C8B-B14F-4D97-AF65-F5344CB8AC3E}">
        <p14:creationId xmlns:p14="http://schemas.microsoft.com/office/powerpoint/2010/main" val="3900163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10</a:t>
            </a:fld>
            <a:endParaRPr lang="en-US"/>
          </a:p>
        </p:txBody>
      </p:sp>
    </p:spTree>
    <p:extLst>
      <p:ext uri="{BB962C8B-B14F-4D97-AF65-F5344CB8AC3E}">
        <p14:creationId xmlns:p14="http://schemas.microsoft.com/office/powerpoint/2010/main" val="328468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6C1FF1-8413-4005-ADBE-8A628D84AACD}" type="slidenum">
              <a:rPr lang="en-US" smtClean="0"/>
              <a:t>11</a:t>
            </a:fld>
            <a:endParaRPr lang="en-US"/>
          </a:p>
        </p:txBody>
      </p:sp>
    </p:spTree>
    <p:extLst>
      <p:ext uri="{BB962C8B-B14F-4D97-AF65-F5344CB8AC3E}">
        <p14:creationId xmlns:p14="http://schemas.microsoft.com/office/powerpoint/2010/main" val="396823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97" y="1122363"/>
            <a:ext cx="11108725" cy="2387600"/>
          </a:xfrm>
        </p:spPr>
        <p:txBody>
          <a:bodyPr anchor="b"/>
          <a:lstStyle>
            <a:lvl1pPr algn="ctr">
              <a:defRPr sz="4400">
                <a:solidFill>
                  <a:schemeClr val="accent2"/>
                </a:solidFill>
              </a:defRPr>
            </a:lvl1pPr>
          </a:lstStyle>
          <a:p>
            <a:r>
              <a:rPr lang="en-US"/>
              <a:t>Click to edit Master title style</a:t>
            </a:r>
          </a:p>
        </p:txBody>
      </p:sp>
      <p:sp>
        <p:nvSpPr>
          <p:cNvPr id="3" name="Subtitle 2"/>
          <p:cNvSpPr>
            <a:spLocks noGrp="1"/>
          </p:cNvSpPr>
          <p:nvPr>
            <p:ph type="subTitle" idx="1"/>
          </p:nvPr>
        </p:nvSpPr>
        <p:spPr>
          <a:xfrm>
            <a:off x="543697" y="3602038"/>
            <a:ext cx="111087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261849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SPACER">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00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a:solidFill>
                <a:schemeClr val="bg1">
                  <a:lumMod val="95000"/>
                </a:schemeClr>
              </a:solidFill>
              <a:latin typeface="Gill Sans MT" pitchFamily="34" charset="0"/>
              <a:ea typeface="+mj-ea"/>
              <a:cs typeface="+mj-cs"/>
            </a:endParaRPr>
          </a:p>
        </p:txBody>
      </p:sp>
      <p:sp>
        <p:nvSpPr>
          <p:cNvPr id="6" name="Title 1"/>
          <p:cNvSpPr>
            <a:spLocks noGrp="1"/>
          </p:cNvSpPr>
          <p:nvPr>
            <p:ph type="title" hasCustomPrompt="1"/>
          </p:nvPr>
        </p:nvSpPr>
        <p:spPr>
          <a:xfrm>
            <a:off x="543697" y="2289175"/>
            <a:ext cx="11096367" cy="3082925"/>
          </a:xfrm>
        </p:spPr>
        <p:txBody>
          <a:bodyPr lIns="0" tIns="0" rIns="0" bIns="0" anchor="t" anchorCtr="0">
            <a:noAutofit/>
          </a:bodyPr>
          <a:lstStyle>
            <a:lvl1pPr>
              <a:lnSpc>
                <a:spcPts val="4800"/>
              </a:lnSpc>
              <a:defRPr sz="4800" b="0" cap="none" baseline="0">
                <a:solidFill>
                  <a:schemeClr val="bg1"/>
                </a:solidFill>
                <a:latin typeface="Gill Sans MT" panose="020B0502020104020203" pitchFamily="34" charset="0"/>
              </a:defRPr>
            </a:lvl1pPr>
          </a:lstStyle>
          <a:p>
            <a:r>
              <a:rPr lang="en-US"/>
              <a:t>Spacer Slide For A New Section Of  Your Presentation</a:t>
            </a:r>
          </a:p>
        </p:txBody>
      </p:sp>
    </p:spTree>
    <p:extLst>
      <p:ext uri="{BB962C8B-B14F-4D97-AF65-F5344CB8AC3E}">
        <p14:creationId xmlns:p14="http://schemas.microsoft.com/office/powerpoint/2010/main" val="317469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123847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3697" y="1709738"/>
            <a:ext cx="11096368"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543697" y="4589463"/>
            <a:ext cx="11096368" cy="150018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239984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3697" y="1825625"/>
            <a:ext cx="547610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825625"/>
            <a:ext cx="546786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54921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3697" y="365125"/>
            <a:ext cx="11096368" cy="1325563"/>
          </a:xfrm>
        </p:spPr>
        <p:txBody>
          <a:bodyPr/>
          <a:lstStyle/>
          <a:p>
            <a:r>
              <a:rPr lang="en-US"/>
              <a:t>Click to edit Master title style</a:t>
            </a:r>
          </a:p>
        </p:txBody>
      </p:sp>
      <p:sp>
        <p:nvSpPr>
          <p:cNvPr id="3" name="Text Placeholder 2"/>
          <p:cNvSpPr>
            <a:spLocks noGrp="1"/>
          </p:cNvSpPr>
          <p:nvPr>
            <p:ph type="body" idx="1"/>
          </p:nvPr>
        </p:nvSpPr>
        <p:spPr>
          <a:xfrm>
            <a:off x="543698" y="1681163"/>
            <a:ext cx="54538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3698" y="2505075"/>
            <a:ext cx="545387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199" y="1681163"/>
            <a:ext cx="54678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46786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225587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5" name="Slide Number Placeholder 4"/>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25492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158584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3698" y="457200"/>
            <a:ext cx="4228328" cy="1600200"/>
          </a:xfrm>
        </p:spPr>
        <p:txBody>
          <a:bodyPr anchor="t"/>
          <a:lstStyle>
            <a:lvl1pPr>
              <a:defRPr sz="3200"/>
            </a:lvl1pPr>
          </a:lstStyle>
          <a:p>
            <a:r>
              <a:rPr lang="en-US"/>
              <a:t>Click to edit Master title style</a:t>
            </a:r>
          </a:p>
        </p:txBody>
      </p:sp>
      <p:sp>
        <p:nvSpPr>
          <p:cNvPr id="3" name="Content Placeholder 2"/>
          <p:cNvSpPr>
            <a:spLocks noGrp="1"/>
          </p:cNvSpPr>
          <p:nvPr>
            <p:ph idx="1"/>
          </p:nvPr>
        </p:nvSpPr>
        <p:spPr>
          <a:xfrm>
            <a:off x="5183188" y="457201"/>
            <a:ext cx="644452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3698" y="2057400"/>
            <a:ext cx="422832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293139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3698" y="457200"/>
            <a:ext cx="4228328" cy="1600200"/>
          </a:xfrm>
        </p:spPr>
        <p:txBody>
          <a:bodyPr anchor="t"/>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7" y="457201"/>
            <a:ext cx="6456877"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43698" y="2057400"/>
            <a:ext cx="422832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BAD472D-841D-4E30-85CA-30EB07F9443C}" type="slidenum">
              <a:rPr lang="en-US" smtClean="0"/>
              <a:t>‹#›</a:t>
            </a:fld>
            <a:endParaRPr lang="en-US"/>
          </a:p>
        </p:txBody>
      </p:sp>
    </p:spTree>
    <p:extLst>
      <p:ext uri="{BB962C8B-B14F-4D97-AF65-F5344CB8AC3E}">
        <p14:creationId xmlns:p14="http://schemas.microsoft.com/office/powerpoint/2010/main" val="124782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3697" y="365126"/>
            <a:ext cx="11096368" cy="957048"/>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543697" y="1426703"/>
            <a:ext cx="11096368" cy="47502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641ED71-2F2F-6A49-904A-87FDD473661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6260782"/>
            <a:ext cx="12192000" cy="596900"/>
          </a:xfrm>
          <a:prstGeom prst="rect">
            <a:avLst/>
          </a:prstGeom>
        </p:spPr>
      </p:pic>
      <p:sp>
        <p:nvSpPr>
          <p:cNvPr id="6" name="Slide Number Placeholder 5"/>
          <p:cNvSpPr>
            <a:spLocks noGrp="1"/>
          </p:cNvSpPr>
          <p:nvPr>
            <p:ph type="sldNum" sz="quarter" idx="4"/>
          </p:nvPr>
        </p:nvSpPr>
        <p:spPr>
          <a:xfrm>
            <a:off x="543697" y="6356350"/>
            <a:ext cx="2743200" cy="365125"/>
          </a:xfrm>
          <a:prstGeom prst="rect">
            <a:avLst/>
          </a:prstGeom>
        </p:spPr>
        <p:txBody>
          <a:bodyPr vert="horz" lIns="91440" tIns="45720" rIns="91440" bIns="45720" rtlCol="0" anchor="ctr"/>
          <a:lstStyle>
            <a:lvl1pPr algn="l">
              <a:defRPr sz="1200" b="1" i="0">
                <a:solidFill>
                  <a:schemeClr val="bg1"/>
                </a:solidFill>
                <a:latin typeface="Gill Sans Regular" panose="020B0502020104020203" pitchFamily="34" charset="-79"/>
              </a:defRPr>
            </a:lvl1pPr>
          </a:lstStyle>
          <a:p>
            <a:fld id="{2BAD472D-841D-4E30-85CA-30EB07F9443C}" type="slidenum">
              <a:rPr lang="en-US" smtClean="0"/>
              <a:t>‹#›</a:t>
            </a:fld>
            <a:endParaRPr lang="en-US"/>
          </a:p>
        </p:txBody>
      </p:sp>
    </p:spTree>
    <p:extLst>
      <p:ext uri="{BB962C8B-B14F-4D97-AF65-F5344CB8AC3E}">
        <p14:creationId xmlns:p14="http://schemas.microsoft.com/office/powerpoint/2010/main" val="810702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200" b="0" i="0" kern="1200">
          <a:solidFill>
            <a:schemeClr val="accent2"/>
          </a:solidFill>
          <a:latin typeface="Gill Sans Regular" panose="020B0502020104020203" pitchFamily="34" charset="-79"/>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800" b="0" i="0" kern="1200">
          <a:solidFill>
            <a:schemeClr val="tx1"/>
          </a:solidFill>
          <a:latin typeface="Gill Sans Regular" panose="020B0502020104020203" pitchFamily="34" charset="-79"/>
          <a:ea typeface="+mn-ea"/>
          <a:cs typeface="+mn-cs"/>
        </a:defRPr>
      </a:lvl1pPr>
      <a:lvl2pPr marL="685800" indent="-228600" algn="l" defTabSz="914400" rtl="0" eaLnBrk="1" latinLnBrk="0" hangingPunct="1">
        <a:lnSpc>
          <a:spcPct val="100000"/>
        </a:lnSpc>
        <a:spcBef>
          <a:spcPts val="500"/>
        </a:spcBef>
        <a:buClr>
          <a:srgbClr val="00B7B3"/>
        </a:buClr>
        <a:buFont typeface="Wingdings" pitchFamily="2" charset="2"/>
        <a:buChar char="§"/>
        <a:defRPr sz="2400" b="0" i="0" kern="1200">
          <a:solidFill>
            <a:schemeClr val="tx1"/>
          </a:solidFill>
          <a:latin typeface="Gill Sans Regular" panose="020B0502020104020203" pitchFamily="34" charset="-79"/>
          <a:ea typeface="+mn-ea"/>
          <a:cs typeface="+mn-cs"/>
        </a:defRPr>
      </a:lvl2pPr>
      <a:lvl3pPr marL="1143000" indent="-228600" algn="l" defTabSz="914400" rtl="0" eaLnBrk="1" latinLnBrk="0" hangingPunct="1">
        <a:lnSpc>
          <a:spcPct val="100000"/>
        </a:lnSpc>
        <a:spcBef>
          <a:spcPts val="500"/>
        </a:spcBef>
        <a:buClr>
          <a:srgbClr val="3C9988"/>
        </a:buClr>
        <a:buSzPct val="76000"/>
        <a:buFont typeface="Courier New" panose="02070309020205020404" pitchFamily="49" charset="0"/>
        <a:buChar char="o"/>
        <a:defRPr sz="2000" b="0" i="0" kern="1200">
          <a:solidFill>
            <a:schemeClr val="tx1"/>
          </a:solidFill>
          <a:latin typeface="Gill Sans Regular" panose="020B0502020104020203" pitchFamily="34" charset="-79"/>
          <a:ea typeface="+mn-ea"/>
          <a:cs typeface="+mn-cs"/>
        </a:defRPr>
      </a:lvl3pPr>
      <a:lvl4pPr marL="1600200" indent="-228600" algn="l" defTabSz="914400" rtl="0" eaLnBrk="1" latinLnBrk="0" hangingPunct="1">
        <a:lnSpc>
          <a:spcPct val="100000"/>
        </a:lnSpc>
        <a:spcBef>
          <a:spcPts val="500"/>
        </a:spcBef>
        <a:buClr>
          <a:schemeClr val="tx2"/>
        </a:buClr>
        <a:buFont typeface="System Font Regular"/>
        <a:buChar char="‣"/>
        <a:defRPr sz="1800" b="0" i="0" kern="1200">
          <a:solidFill>
            <a:schemeClr val="tx1"/>
          </a:solidFill>
          <a:latin typeface="Gill Sans Regular" panose="020B0502020104020203" pitchFamily="34" charset="-79"/>
          <a:ea typeface="+mn-ea"/>
          <a:cs typeface="+mn-cs"/>
        </a:defRPr>
      </a:lvl4pPr>
      <a:lvl5pPr marL="2057400" indent="-228600" algn="l" defTabSz="914400" rtl="0" eaLnBrk="1" latinLnBrk="0" hangingPunct="1">
        <a:lnSpc>
          <a:spcPct val="100000"/>
        </a:lnSpc>
        <a:spcBef>
          <a:spcPts val="500"/>
        </a:spcBef>
        <a:buClr>
          <a:schemeClr val="accent3"/>
        </a:buClr>
        <a:buSzPct val="74000"/>
        <a:buFont typeface="Arial" panose="020B0604020202020204" pitchFamily="34" charset="0"/>
        <a:buChar char="•"/>
        <a:defRPr sz="1800" b="0" i="0" kern="1200">
          <a:solidFill>
            <a:schemeClr val="tx1"/>
          </a:solidFill>
          <a:latin typeface="Gill Sans Regular" panose="020B0502020104020203" pitchFamily="34" charset="-79"/>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volpeusdot.github.io/FTOT-Public"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118-3533-4D33-80A7-333EDC08E7F6}"/>
              </a:ext>
            </a:extLst>
          </p:cNvPr>
          <p:cNvSpPr>
            <a:spLocks noGrp="1"/>
          </p:cNvSpPr>
          <p:nvPr>
            <p:ph type="ctrTitle"/>
          </p:nvPr>
        </p:nvSpPr>
        <p:spPr/>
        <p:txBody>
          <a:bodyPr/>
          <a:lstStyle/>
          <a:p>
            <a:r>
              <a:rPr lang="en-US" sz="6000" b="1"/>
              <a:t>FTOT 2023.3</a:t>
            </a:r>
            <a:br>
              <a:rPr lang="en-US"/>
            </a:br>
            <a:r>
              <a:rPr lang="en-US"/>
              <a:t>Users Group Meeting</a:t>
            </a:r>
          </a:p>
        </p:txBody>
      </p:sp>
      <p:sp>
        <p:nvSpPr>
          <p:cNvPr id="3" name="Subtitle 2">
            <a:extLst>
              <a:ext uri="{FF2B5EF4-FFF2-40B4-BE49-F238E27FC236}">
                <a16:creationId xmlns:a16="http://schemas.microsoft.com/office/drawing/2014/main" id="{5532F380-2F55-419E-9253-91E84BD3BCD5}"/>
              </a:ext>
            </a:extLst>
          </p:cNvPr>
          <p:cNvSpPr>
            <a:spLocks noGrp="1"/>
          </p:cNvSpPr>
          <p:nvPr>
            <p:ph type="subTitle" idx="1"/>
          </p:nvPr>
        </p:nvSpPr>
        <p:spPr/>
        <p:txBody>
          <a:bodyPr/>
          <a:lstStyle/>
          <a:p>
            <a:r>
              <a:rPr lang="en-US"/>
              <a:t>November 2, 2023</a:t>
            </a:r>
          </a:p>
        </p:txBody>
      </p:sp>
    </p:spTree>
    <p:extLst>
      <p:ext uri="{BB962C8B-B14F-4D97-AF65-F5344CB8AC3E}">
        <p14:creationId xmlns:p14="http://schemas.microsoft.com/office/powerpoint/2010/main" val="379022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B544-9DF3-4070-8E8A-5F684CB5D37D}"/>
              </a:ext>
            </a:extLst>
          </p:cNvPr>
          <p:cNvSpPr>
            <a:spLocks noGrp="1"/>
          </p:cNvSpPr>
          <p:nvPr>
            <p:ph type="title"/>
          </p:nvPr>
        </p:nvSpPr>
        <p:spPr/>
        <p:txBody>
          <a:bodyPr/>
          <a:lstStyle/>
          <a:p>
            <a:r>
              <a:rPr lang="en-US"/>
              <a:t>Other Updates</a:t>
            </a:r>
            <a:endParaRPr lang="en-US" i="1"/>
          </a:p>
        </p:txBody>
      </p:sp>
      <p:sp>
        <p:nvSpPr>
          <p:cNvPr id="3" name="Content Placeholder 2">
            <a:extLst>
              <a:ext uri="{FF2B5EF4-FFF2-40B4-BE49-F238E27FC236}">
                <a16:creationId xmlns:a16="http://schemas.microsoft.com/office/drawing/2014/main" id="{7FE9594B-4C6E-437C-8AD3-550C7D71AD96}"/>
              </a:ext>
            </a:extLst>
          </p:cNvPr>
          <p:cNvSpPr>
            <a:spLocks noGrp="1"/>
          </p:cNvSpPr>
          <p:nvPr>
            <p:ph idx="1"/>
          </p:nvPr>
        </p:nvSpPr>
        <p:spPr>
          <a:xfrm>
            <a:off x="543697" y="1483112"/>
            <a:ext cx="11185848" cy="4825656"/>
          </a:xfrm>
        </p:spPr>
        <p:txBody>
          <a:bodyPr>
            <a:normAutofit/>
          </a:bodyPr>
          <a:lstStyle/>
          <a:p>
            <a:pPr>
              <a:lnSpc>
                <a:spcPct val="110000"/>
              </a:lnSpc>
              <a:spcBef>
                <a:spcPts val="400"/>
              </a:spcBef>
            </a:pPr>
            <a:r>
              <a:rPr lang="en-US" sz="2400" dirty="0"/>
              <a:t>Aligned FTOT-SCR with FTOT version 2023.2, bringing in new FTOT base functionality from the last four releases.</a:t>
            </a:r>
          </a:p>
          <a:p>
            <a:pPr>
              <a:lnSpc>
                <a:spcPct val="110000"/>
              </a:lnSpc>
              <a:spcBef>
                <a:spcPts val="400"/>
              </a:spcBef>
            </a:pPr>
            <a:r>
              <a:rPr lang="en-US" sz="2400" dirty="0"/>
              <a:t>Made the impedance weights CSV file optional. Weights default to 1.0 if the CSV is not found.</a:t>
            </a:r>
          </a:p>
          <a:p>
            <a:pPr>
              <a:lnSpc>
                <a:spcPct val="110000"/>
              </a:lnSpc>
              <a:spcBef>
                <a:spcPts val="400"/>
              </a:spcBef>
            </a:pPr>
            <a:r>
              <a:rPr lang="en-US" sz="2400" dirty="0"/>
              <a:t>Updated methodology and reporting for full vs. partial vehicle loads</a:t>
            </a:r>
          </a:p>
          <a:p>
            <a:pPr lvl="1">
              <a:lnSpc>
                <a:spcPct val="110000"/>
              </a:lnSpc>
              <a:spcBef>
                <a:spcPts val="400"/>
              </a:spcBef>
            </a:pPr>
            <a:r>
              <a:rPr lang="en-US" sz="1800" dirty="0"/>
              <a:t>Decimal vehicle loads used for calculation of…</a:t>
            </a:r>
          </a:p>
          <a:p>
            <a:pPr marL="1146175" lvl="2" indent="-231775">
              <a:lnSpc>
                <a:spcPct val="110000"/>
              </a:lnSpc>
              <a:spcBef>
                <a:spcPts val="400"/>
              </a:spcBef>
              <a:buFont typeface="+mj-lt"/>
              <a:buAutoNum type="arabicPeriod"/>
            </a:pPr>
            <a:r>
              <a:rPr lang="en-US" sz="1800" dirty="0"/>
              <a:t>Number of vehicles, vehicle-distance traveled, road CO2, and fuel burn metrics</a:t>
            </a:r>
          </a:p>
          <a:p>
            <a:pPr marL="1146175" lvl="2" indent="-231775">
              <a:lnSpc>
                <a:spcPct val="110000"/>
              </a:lnSpc>
              <a:spcBef>
                <a:spcPts val="400"/>
              </a:spcBef>
              <a:buFont typeface="+mj-lt"/>
              <a:buAutoNum type="arabicPeriod"/>
            </a:pPr>
            <a:r>
              <a:rPr lang="en-US" sz="1800" dirty="0"/>
              <a:t>Non-road CO2 on artificial links</a:t>
            </a:r>
          </a:p>
          <a:p>
            <a:pPr lvl="1">
              <a:lnSpc>
                <a:spcPct val="110000"/>
              </a:lnSpc>
              <a:spcBef>
                <a:spcPts val="400"/>
              </a:spcBef>
            </a:pPr>
            <a:r>
              <a:rPr lang="en-US" sz="1800" dirty="0"/>
              <a:t>However, nearest full truckload used for non-CO2 emissions on road</a:t>
            </a:r>
          </a:p>
          <a:p>
            <a:pPr>
              <a:lnSpc>
                <a:spcPct val="110000"/>
              </a:lnSpc>
              <a:spcBef>
                <a:spcPts val="400"/>
              </a:spcBef>
            </a:pPr>
            <a:r>
              <a:rPr lang="en-US" sz="2400" i="1" u="sng" dirty="0"/>
              <a:t>Coming Soon</a:t>
            </a:r>
            <a:r>
              <a:rPr lang="en-US" sz="2400" i="1" dirty="0"/>
              <a:t>: Tutorial video on updating custom network for use in FTOT</a:t>
            </a:r>
          </a:p>
        </p:txBody>
      </p:sp>
    </p:spTree>
    <p:extLst>
      <p:ext uri="{BB962C8B-B14F-4D97-AF65-F5344CB8AC3E}">
        <p14:creationId xmlns:p14="http://schemas.microsoft.com/office/powerpoint/2010/main" val="129207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B544-9DF3-4070-8E8A-5F684CB5D37D}"/>
              </a:ext>
            </a:extLst>
          </p:cNvPr>
          <p:cNvSpPr>
            <a:spLocks noGrp="1"/>
          </p:cNvSpPr>
          <p:nvPr>
            <p:ph type="title"/>
          </p:nvPr>
        </p:nvSpPr>
        <p:spPr/>
        <p:txBody>
          <a:bodyPr/>
          <a:lstStyle/>
          <a:p>
            <a:r>
              <a:rPr lang="en-US"/>
              <a:t>Other Updates</a:t>
            </a:r>
            <a:endParaRPr lang="en-US" i="1"/>
          </a:p>
        </p:txBody>
      </p:sp>
      <p:sp>
        <p:nvSpPr>
          <p:cNvPr id="3" name="Content Placeholder 2">
            <a:extLst>
              <a:ext uri="{FF2B5EF4-FFF2-40B4-BE49-F238E27FC236}">
                <a16:creationId xmlns:a16="http://schemas.microsoft.com/office/drawing/2014/main" id="{7FE9594B-4C6E-437C-8AD3-550C7D71AD96}"/>
              </a:ext>
            </a:extLst>
          </p:cNvPr>
          <p:cNvSpPr>
            <a:spLocks noGrp="1"/>
          </p:cNvSpPr>
          <p:nvPr>
            <p:ph idx="1"/>
          </p:nvPr>
        </p:nvSpPr>
        <p:spPr>
          <a:xfrm>
            <a:off x="543697" y="1322174"/>
            <a:ext cx="11185848" cy="4986594"/>
          </a:xfrm>
        </p:spPr>
        <p:txBody>
          <a:bodyPr>
            <a:normAutofit/>
          </a:bodyPr>
          <a:lstStyle/>
          <a:p>
            <a:pPr marL="0" indent="0">
              <a:lnSpc>
                <a:spcPct val="110000"/>
              </a:lnSpc>
              <a:spcBef>
                <a:spcPts val="400"/>
              </a:spcBef>
              <a:buNone/>
            </a:pPr>
            <a:r>
              <a:rPr lang="en-US" sz="2400" b="1" dirty="0"/>
              <a:t>Bug fixes:</a:t>
            </a:r>
          </a:p>
          <a:p>
            <a:pPr>
              <a:lnSpc>
                <a:spcPct val="110000"/>
              </a:lnSpc>
              <a:spcBef>
                <a:spcPts val="400"/>
              </a:spcBef>
            </a:pPr>
            <a:r>
              <a:rPr lang="en-US" sz="2000" dirty="0">
                <a:solidFill>
                  <a:schemeClr val="accent2"/>
                </a:solidFill>
              </a:rPr>
              <a:t>Link impedances. </a:t>
            </a:r>
            <a:r>
              <a:rPr lang="en-US" sz="2000" dirty="0"/>
              <a:t>Corrected a bug in how impedances were assigned to unrecognized link types. If an impedance weights CSV file is provided but a link type in the modal feature class is not recognized, FTOT now correctly applies the maximum weight listed for that mode.</a:t>
            </a:r>
          </a:p>
          <a:p>
            <a:pPr>
              <a:lnSpc>
                <a:spcPct val="110000"/>
              </a:lnSpc>
              <a:spcBef>
                <a:spcPts val="400"/>
              </a:spcBef>
            </a:pPr>
            <a:r>
              <a:rPr lang="en-US" sz="2000" dirty="0">
                <a:solidFill>
                  <a:schemeClr val="accent2"/>
                </a:solidFill>
              </a:rPr>
              <a:t>Detailed emissions reporting. </a:t>
            </a:r>
            <a:r>
              <a:rPr lang="en-US" sz="2000" dirty="0"/>
              <a:t>Corrected a bug in how detailed emissions factors were assigned to road types missing values for either the </a:t>
            </a:r>
            <a:r>
              <a:rPr lang="en-US" sz="2000" i="1" dirty="0" err="1"/>
              <a:t>limited_access</a:t>
            </a:r>
            <a:r>
              <a:rPr lang="en-US" sz="2000" dirty="0"/>
              <a:t> or </a:t>
            </a:r>
            <a:r>
              <a:rPr lang="en-US" sz="2000" i="1" dirty="0"/>
              <a:t>urban </a:t>
            </a:r>
            <a:r>
              <a:rPr lang="en-US" sz="2000" dirty="0"/>
              <a:t>attributes. </a:t>
            </a:r>
          </a:p>
          <a:p>
            <a:pPr>
              <a:lnSpc>
                <a:spcPct val="110000"/>
              </a:lnSpc>
              <a:spcBef>
                <a:spcPts val="400"/>
              </a:spcBef>
            </a:pPr>
            <a:r>
              <a:rPr lang="en-US" sz="2000" dirty="0">
                <a:solidFill>
                  <a:schemeClr val="accent2"/>
                </a:solidFill>
              </a:rPr>
              <a:t>Network density reduction (NDR). </a:t>
            </a:r>
            <a:r>
              <a:rPr lang="en-US" sz="2000" dirty="0"/>
              <a:t>Corrected a bug related to use of NDR for scenarios involving multiple processes, a subset of which are candidate generation processes.</a:t>
            </a:r>
          </a:p>
          <a:p>
            <a:pPr>
              <a:lnSpc>
                <a:spcPct val="110000"/>
              </a:lnSpc>
              <a:spcBef>
                <a:spcPts val="400"/>
              </a:spcBef>
            </a:pPr>
            <a:r>
              <a:rPr lang="en-US" sz="2000" dirty="0">
                <a:solidFill>
                  <a:schemeClr val="accent2"/>
                </a:solidFill>
              </a:rPr>
              <a:t>Tableau dashboard. </a:t>
            </a:r>
            <a:r>
              <a:rPr lang="en-US" sz="2000" dirty="0"/>
              <a:t>Corrected a bug in the Tableau workbook summary graphs for transport cost, network used, vehicle-distance traveled, fuel burn, and CO2 and made other minor fixes and improvements.</a:t>
            </a:r>
          </a:p>
        </p:txBody>
      </p:sp>
    </p:spTree>
    <p:extLst>
      <p:ext uri="{BB962C8B-B14F-4D97-AF65-F5344CB8AC3E}">
        <p14:creationId xmlns:p14="http://schemas.microsoft.com/office/powerpoint/2010/main" val="412854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B544-9DF3-4070-8E8A-5F684CB5D37D}"/>
              </a:ext>
            </a:extLst>
          </p:cNvPr>
          <p:cNvSpPr>
            <a:spLocks noGrp="1"/>
          </p:cNvSpPr>
          <p:nvPr>
            <p:ph type="title"/>
          </p:nvPr>
        </p:nvSpPr>
        <p:spPr/>
        <p:txBody>
          <a:bodyPr/>
          <a:lstStyle/>
          <a:p>
            <a:r>
              <a:rPr lang="en-US" b="1"/>
              <a:t>Demo:</a:t>
            </a:r>
            <a:r>
              <a:rPr lang="en-US"/>
              <a:t> XLSX template and conversion tool</a:t>
            </a:r>
            <a:endParaRPr lang="en-US" i="1"/>
          </a:p>
        </p:txBody>
      </p:sp>
    </p:spTree>
    <p:extLst>
      <p:ext uri="{BB962C8B-B14F-4D97-AF65-F5344CB8AC3E}">
        <p14:creationId xmlns:p14="http://schemas.microsoft.com/office/powerpoint/2010/main" val="400816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9FEF67-CEB9-443D-9C93-0A050668303A}"/>
              </a:ext>
            </a:extLst>
          </p:cNvPr>
          <p:cNvPicPr/>
          <p:nvPr/>
        </p:nvPicPr>
        <p:blipFill>
          <a:blip r:embed="rId2">
            <a:extLst>
              <a:ext uri="{28A0092B-C50C-407E-A947-70E740481C1C}">
                <a14:useLocalDpi xmlns:a14="http://schemas.microsoft.com/office/drawing/2010/main" val="0"/>
              </a:ext>
            </a:extLst>
          </a:blip>
          <a:srcRect/>
          <a:stretch/>
        </p:blipFill>
        <p:spPr bwMode="auto">
          <a:xfrm>
            <a:off x="6396410" y="1306893"/>
            <a:ext cx="5356173" cy="4592320"/>
          </a:xfrm>
          <a:prstGeom prst="rect">
            <a:avLst/>
          </a:prstGeom>
          <a:noFill/>
          <a:ln>
            <a:noFill/>
          </a:ln>
        </p:spPr>
      </p:pic>
      <p:sp>
        <p:nvSpPr>
          <p:cNvPr id="2" name="Title 1"/>
          <p:cNvSpPr>
            <a:spLocks noGrp="1"/>
          </p:cNvSpPr>
          <p:nvPr>
            <p:ph type="title"/>
          </p:nvPr>
        </p:nvSpPr>
        <p:spPr/>
        <p:txBody>
          <a:bodyPr/>
          <a:lstStyle/>
          <a:p>
            <a:r>
              <a:rPr lang="en-US" dirty="0"/>
              <a:t>FTOT Landing Page</a:t>
            </a:r>
          </a:p>
        </p:txBody>
      </p:sp>
      <p:sp>
        <p:nvSpPr>
          <p:cNvPr id="5" name="Content Placeholder 4"/>
          <p:cNvSpPr>
            <a:spLocks noGrp="1"/>
          </p:cNvSpPr>
          <p:nvPr>
            <p:ph sz="half" idx="1"/>
          </p:nvPr>
        </p:nvSpPr>
        <p:spPr>
          <a:xfrm>
            <a:off x="543697" y="1600201"/>
            <a:ext cx="5628503" cy="3811300"/>
          </a:xfrm>
          <a:prstGeom prst="rect">
            <a:avLst/>
          </a:prstGeom>
        </p:spPr>
        <p:txBody>
          <a:bodyPr wrap="square">
            <a:spAutoFit/>
          </a:bodyPr>
          <a:lstStyle/>
          <a:p>
            <a:pPr marL="0" indent="0" algn="ctr">
              <a:buNone/>
            </a:pPr>
            <a:r>
              <a:rPr lang="en-US" sz="2000" dirty="0">
                <a:hlinkClick r:id="rId3"/>
              </a:rPr>
              <a:t>volpeusdot.github.io/FTOT-Public</a:t>
            </a:r>
            <a:endParaRPr lang="en-US" sz="2000" dirty="0"/>
          </a:p>
          <a:p>
            <a:r>
              <a:rPr lang="en-US" sz="2000" dirty="0"/>
              <a:t>FTOT is an open-source tool available on GitHub.</a:t>
            </a:r>
          </a:p>
          <a:p>
            <a:r>
              <a:rPr lang="en-US" sz="2000" dirty="0"/>
              <a:t>Includes full documentation and “Quick Start” scenarios, default datasets, video tutorials.</a:t>
            </a:r>
          </a:p>
          <a:p>
            <a:r>
              <a:rPr lang="en-US" sz="2000" dirty="0"/>
              <a:t>Updated versions released quarterly.</a:t>
            </a:r>
          </a:p>
          <a:p>
            <a:r>
              <a:rPr lang="en-US" sz="2000" dirty="0"/>
              <a:t>Issues/bugs/requests can be raised on GitHub site.</a:t>
            </a:r>
          </a:p>
          <a:p>
            <a:r>
              <a:rPr lang="en-US" sz="2000" dirty="0"/>
              <a:t>We welcome feedback and suggestions, additional projects, collaborations.</a:t>
            </a:r>
          </a:p>
        </p:txBody>
      </p:sp>
    </p:spTree>
    <p:extLst>
      <p:ext uri="{BB962C8B-B14F-4D97-AF65-F5344CB8AC3E}">
        <p14:creationId xmlns:p14="http://schemas.microsoft.com/office/powerpoint/2010/main" val="92872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FB0-E3AC-4A79-9AD2-4C5D35BD303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0B07184-CCE7-438D-909E-741FA66E5D4D}"/>
              </a:ext>
            </a:extLst>
          </p:cNvPr>
          <p:cNvSpPr>
            <a:spLocks noGrp="1"/>
          </p:cNvSpPr>
          <p:nvPr>
            <p:ph idx="1"/>
          </p:nvPr>
        </p:nvSpPr>
        <p:spPr>
          <a:xfrm>
            <a:off x="547816" y="1445557"/>
            <a:ext cx="11096368" cy="4750260"/>
          </a:xfrm>
        </p:spPr>
        <p:txBody>
          <a:bodyPr>
            <a:normAutofit fontScale="92500" lnSpcReduction="10000"/>
          </a:bodyPr>
          <a:lstStyle/>
          <a:p>
            <a:r>
              <a:rPr lang="en-US"/>
              <a:t>XLSX template and FTOT Tool for input file creation</a:t>
            </a:r>
          </a:p>
          <a:p>
            <a:r>
              <a:rPr lang="en-US"/>
              <a:t>Incorporation of CO</a:t>
            </a:r>
            <a:r>
              <a:rPr lang="en-US" baseline="-25000"/>
              <a:t>2</a:t>
            </a:r>
            <a:r>
              <a:rPr lang="en-US"/>
              <a:t> emissions-related costs in optimization</a:t>
            </a:r>
          </a:p>
          <a:p>
            <a:pPr lvl="1"/>
            <a:r>
              <a:rPr lang="en-US"/>
              <a:t>User-defined input parameters</a:t>
            </a:r>
          </a:p>
          <a:p>
            <a:pPr lvl="1"/>
            <a:r>
              <a:rPr lang="en-US"/>
              <a:t>Additional cost definitions within FTOT</a:t>
            </a:r>
          </a:p>
          <a:p>
            <a:pPr lvl="1"/>
            <a:r>
              <a:rPr lang="en-US"/>
              <a:t>Updated reporting</a:t>
            </a:r>
          </a:p>
          <a:p>
            <a:r>
              <a:rPr lang="en-US"/>
              <a:t>North American multimodal network</a:t>
            </a:r>
          </a:p>
          <a:p>
            <a:r>
              <a:rPr lang="en-US"/>
              <a:t>Other updates</a:t>
            </a:r>
          </a:p>
          <a:p>
            <a:pPr lvl="1"/>
            <a:r>
              <a:rPr lang="en-US"/>
              <a:t>FTOT-SCR aligned with FTOT version 2023.2</a:t>
            </a:r>
          </a:p>
          <a:p>
            <a:pPr lvl="1"/>
            <a:r>
              <a:rPr lang="en-US"/>
              <a:t>Emissions calculations by vehicle load</a:t>
            </a:r>
          </a:p>
          <a:p>
            <a:pPr lvl="1"/>
            <a:r>
              <a:rPr lang="en-US"/>
              <a:t>Bug fixes</a:t>
            </a:r>
          </a:p>
          <a:p>
            <a:r>
              <a:rPr lang="en-US"/>
              <a:t>[Time permitting] XLSX template demo</a:t>
            </a:r>
          </a:p>
        </p:txBody>
      </p:sp>
    </p:spTree>
    <p:extLst>
      <p:ext uri="{BB962C8B-B14F-4D97-AF65-F5344CB8AC3E}">
        <p14:creationId xmlns:p14="http://schemas.microsoft.com/office/powerpoint/2010/main" val="158745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7517-8367-46E9-A077-E9EBB6608A54}"/>
              </a:ext>
            </a:extLst>
          </p:cNvPr>
          <p:cNvSpPr>
            <a:spLocks noGrp="1"/>
          </p:cNvSpPr>
          <p:nvPr>
            <p:ph type="title"/>
          </p:nvPr>
        </p:nvSpPr>
        <p:spPr/>
        <p:txBody>
          <a:bodyPr/>
          <a:lstStyle/>
          <a:p>
            <a:r>
              <a:rPr lang="en-US" sz="3600"/>
              <a:t>User Support: XLSX template and conversion tool</a:t>
            </a:r>
          </a:p>
        </p:txBody>
      </p:sp>
      <p:sp>
        <p:nvSpPr>
          <p:cNvPr id="3" name="Content Placeholder 2">
            <a:extLst>
              <a:ext uri="{FF2B5EF4-FFF2-40B4-BE49-F238E27FC236}">
                <a16:creationId xmlns:a16="http://schemas.microsoft.com/office/drawing/2014/main" id="{38401260-019C-4528-9E15-462D5A929E24}"/>
              </a:ext>
            </a:extLst>
          </p:cNvPr>
          <p:cNvSpPr>
            <a:spLocks noGrp="1"/>
          </p:cNvSpPr>
          <p:nvPr>
            <p:ph sz="half" idx="1"/>
          </p:nvPr>
        </p:nvSpPr>
        <p:spPr>
          <a:xfrm>
            <a:off x="543697" y="1433738"/>
            <a:ext cx="5476103" cy="4351338"/>
          </a:xfrm>
        </p:spPr>
        <p:txBody>
          <a:bodyPr>
            <a:normAutofit fontScale="85000" lnSpcReduction="10000"/>
          </a:bodyPr>
          <a:lstStyle/>
          <a:p>
            <a:r>
              <a:rPr lang="en-US" dirty="0"/>
              <a:t>Goal: Help users get their scenario data into FTOT input files</a:t>
            </a:r>
          </a:p>
          <a:p>
            <a:r>
              <a:rPr lang="en-US" dirty="0"/>
              <a:t>Two components</a:t>
            </a:r>
          </a:p>
          <a:p>
            <a:pPr lvl="1"/>
            <a:r>
              <a:rPr lang="en-US" dirty="0"/>
              <a:t>Excel-based </a:t>
            </a:r>
            <a:r>
              <a:rPr lang="en-US"/>
              <a:t>input data template</a:t>
            </a:r>
            <a:endParaRPr lang="en-US" dirty="0"/>
          </a:p>
          <a:p>
            <a:pPr lvl="1"/>
            <a:r>
              <a:rPr lang="en-US" dirty="0"/>
              <a:t>Complementary</a:t>
            </a:r>
            <a:r>
              <a:rPr lang="en-US"/>
              <a:t> FTOT Tool to convert </a:t>
            </a:r>
            <a:r>
              <a:rPr lang="en-US" dirty="0"/>
              <a:t>XLSX workbook </a:t>
            </a:r>
            <a:r>
              <a:rPr lang="en-US"/>
              <a:t>into corresponding FTOT input files</a:t>
            </a:r>
            <a:endParaRPr lang="en-US" dirty="0"/>
          </a:p>
          <a:p>
            <a:r>
              <a:rPr lang="en-US" dirty="0"/>
              <a:t>Creates </a:t>
            </a:r>
            <a:r>
              <a:rPr lang="en-US"/>
              <a:t>a batch file, a scenario XML, and all facility-commodity CSV files</a:t>
            </a:r>
            <a:r>
              <a:rPr lang="en-US" dirty="0"/>
              <a:t>*</a:t>
            </a:r>
          </a:p>
          <a:p>
            <a:r>
              <a:rPr lang="en-US" dirty="0"/>
              <a:t>Example </a:t>
            </a:r>
            <a:r>
              <a:rPr lang="en-US"/>
              <a:t>XLSX workbooks have been included with the FTOT codebase</a:t>
            </a:r>
          </a:p>
        </p:txBody>
      </p:sp>
      <p:pic>
        <p:nvPicPr>
          <p:cNvPr id="6" name="Picture 5">
            <a:extLst>
              <a:ext uri="{FF2B5EF4-FFF2-40B4-BE49-F238E27FC236}">
                <a16:creationId xmlns:a16="http://schemas.microsoft.com/office/drawing/2014/main" id="{CDA2D2B2-0BC0-5630-184F-A75EC0B5CB16}"/>
              </a:ext>
            </a:extLst>
          </p:cNvPr>
          <p:cNvPicPr>
            <a:picLocks noChangeAspect="1"/>
          </p:cNvPicPr>
          <p:nvPr/>
        </p:nvPicPr>
        <p:blipFill>
          <a:blip r:embed="rId3"/>
          <a:stretch>
            <a:fillRect/>
          </a:stretch>
        </p:blipFill>
        <p:spPr>
          <a:xfrm>
            <a:off x="6721653" y="1635752"/>
            <a:ext cx="4731355" cy="2802722"/>
          </a:xfrm>
          <a:prstGeom prst="rect">
            <a:avLst/>
          </a:prstGeom>
        </p:spPr>
      </p:pic>
      <p:sp>
        <p:nvSpPr>
          <p:cNvPr id="7" name="TextBox 6">
            <a:extLst>
              <a:ext uri="{FF2B5EF4-FFF2-40B4-BE49-F238E27FC236}">
                <a16:creationId xmlns:a16="http://schemas.microsoft.com/office/drawing/2014/main" id="{5008C670-F89C-7E1C-A53F-BAC1307F0D26}"/>
              </a:ext>
            </a:extLst>
          </p:cNvPr>
          <p:cNvSpPr txBox="1"/>
          <p:nvPr/>
        </p:nvSpPr>
        <p:spPr>
          <a:xfrm>
            <a:off x="6721653" y="5159827"/>
            <a:ext cx="4731355" cy="276999"/>
          </a:xfrm>
          <a:prstGeom prst="rect">
            <a:avLst/>
          </a:prstGeom>
          <a:noFill/>
        </p:spPr>
        <p:txBody>
          <a:bodyPr wrap="square" rtlCol="0">
            <a:spAutoFit/>
          </a:bodyPr>
          <a:lstStyle/>
          <a:p>
            <a:r>
              <a:rPr lang="en-US" sz="1200" dirty="0"/>
              <a:t>*Currently does not create required GIS inputs or optional CSV files</a:t>
            </a:r>
            <a:endParaRPr lang="en-US" sz="1200" dirty="0">
              <a:cs typeface="Gill Sans Regular" panose="020B0502020104020203"/>
            </a:endParaRPr>
          </a:p>
        </p:txBody>
      </p:sp>
    </p:spTree>
    <p:extLst>
      <p:ext uri="{BB962C8B-B14F-4D97-AF65-F5344CB8AC3E}">
        <p14:creationId xmlns:p14="http://schemas.microsoft.com/office/powerpoint/2010/main" val="226518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FB0-E3AC-4A79-9AD2-4C5D35BD303D}"/>
              </a:ext>
            </a:extLst>
          </p:cNvPr>
          <p:cNvSpPr>
            <a:spLocks noGrp="1"/>
          </p:cNvSpPr>
          <p:nvPr>
            <p:ph type="title"/>
          </p:nvPr>
        </p:nvSpPr>
        <p:spPr/>
        <p:txBody>
          <a:bodyPr/>
          <a:lstStyle/>
          <a:p>
            <a:r>
              <a:rPr lang="en-US" sz="3600"/>
              <a:t>New Functionality: Emissions-based optimization</a:t>
            </a:r>
          </a:p>
        </p:txBody>
      </p:sp>
      <p:sp>
        <p:nvSpPr>
          <p:cNvPr id="3" name="Content Placeholder 2">
            <a:extLst>
              <a:ext uri="{FF2B5EF4-FFF2-40B4-BE49-F238E27FC236}">
                <a16:creationId xmlns:a16="http://schemas.microsoft.com/office/drawing/2014/main" id="{B0B07184-CCE7-438D-909E-741FA66E5D4D}"/>
              </a:ext>
            </a:extLst>
          </p:cNvPr>
          <p:cNvSpPr>
            <a:spLocks noGrp="1"/>
          </p:cNvSpPr>
          <p:nvPr>
            <p:ph idx="1"/>
          </p:nvPr>
        </p:nvSpPr>
        <p:spPr/>
        <p:txBody>
          <a:bodyPr>
            <a:normAutofit/>
          </a:bodyPr>
          <a:lstStyle/>
          <a:p>
            <a:r>
              <a:rPr lang="en-US"/>
              <a:t>Incorporation of CO</a:t>
            </a:r>
            <a:r>
              <a:rPr lang="en-US" baseline="-25000"/>
              <a:t>2</a:t>
            </a:r>
            <a:r>
              <a:rPr lang="en-US"/>
              <a:t> emissions-related costs in optimization</a:t>
            </a:r>
          </a:p>
          <a:p>
            <a:r>
              <a:rPr lang="en-US"/>
              <a:t>Involves updates to</a:t>
            </a:r>
          </a:p>
          <a:p>
            <a:pPr lvl="1"/>
            <a:r>
              <a:rPr lang="en-US"/>
              <a:t>Input parameters in scenario XML</a:t>
            </a:r>
          </a:p>
          <a:p>
            <a:pPr lvl="1"/>
            <a:r>
              <a:rPr lang="en-US"/>
              <a:t>Cost definitions within FTOT</a:t>
            </a:r>
          </a:p>
          <a:p>
            <a:pPr lvl="1"/>
            <a:r>
              <a:rPr lang="en-US"/>
              <a:t>Reporting metrics</a:t>
            </a:r>
          </a:p>
          <a:p>
            <a:r>
              <a:rPr lang="en-US"/>
              <a:t>This is an optional feature – FTOT defaults to standard </a:t>
            </a:r>
            <a:r>
              <a:rPr lang="en-US" dirty="0"/>
              <a:t>transport cost-based </a:t>
            </a:r>
            <a:r>
              <a:rPr lang="en-US"/>
              <a:t>optimization in absence of related XML elements</a:t>
            </a:r>
          </a:p>
          <a:p>
            <a:r>
              <a:rPr lang="en-US"/>
              <a:t>New Reference Scenario (renumbered RS8) demonstrating </a:t>
            </a:r>
            <a:r>
              <a:rPr lang="en-US" dirty="0"/>
              <a:t>functionality</a:t>
            </a:r>
            <a:endParaRPr lang="en-US"/>
          </a:p>
          <a:p>
            <a:endParaRPr lang="en-US"/>
          </a:p>
        </p:txBody>
      </p:sp>
    </p:spTree>
    <p:extLst>
      <p:ext uri="{BB962C8B-B14F-4D97-AF65-F5344CB8AC3E}">
        <p14:creationId xmlns:p14="http://schemas.microsoft.com/office/powerpoint/2010/main" val="299172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FB0-E3AC-4A79-9AD2-4C5D35BD303D}"/>
              </a:ext>
            </a:extLst>
          </p:cNvPr>
          <p:cNvSpPr>
            <a:spLocks noGrp="1"/>
          </p:cNvSpPr>
          <p:nvPr>
            <p:ph type="title"/>
          </p:nvPr>
        </p:nvSpPr>
        <p:spPr/>
        <p:txBody>
          <a:bodyPr/>
          <a:lstStyle/>
          <a:p>
            <a:r>
              <a:rPr lang="en-US" sz="3600"/>
              <a:t>New Functionality: Emissions-based optimization (2)</a:t>
            </a:r>
          </a:p>
        </p:txBody>
      </p:sp>
      <p:sp>
        <p:nvSpPr>
          <p:cNvPr id="3" name="Content Placeholder 2">
            <a:extLst>
              <a:ext uri="{FF2B5EF4-FFF2-40B4-BE49-F238E27FC236}">
                <a16:creationId xmlns:a16="http://schemas.microsoft.com/office/drawing/2014/main" id="{B0B07184-CCE7-438D-909E-741FA66E5D4D}"/>
              </a:ext>
            </a:extLst>
          </p:cNvPr>
          <p:cNvSpPr>
            <a:spLocks noGrp="1"/>
          </p:cNvSpPr>
          <p:nvPr>
            <p:ph idx="1"/>
          </p:nvPr>
        </p:nvSpPr>
        <p:spPr/>
        <p:txBody>
          <a:bodyPr>
            <a:normAutofit lnSpcReduction="10000"/>
          </a:bodyPr>
          <a:lstStyle/>
          <a:p>
            <a:r>
              <a:rPr lang="en-US"/>
              <a:t>User-defined input parameters in scenario XML</a:t>
            </a:r>
          </a:p>
          <a:p>
            <a:pPr lvl="1"/>
            <a:r>
              <a:rPr lang="en-US">
                <a:solidFill>
                  <a:schemeClr val="accent2"/>
                </a:solidFill>
              </a:rPr>
              <a:t>Transport_CO2_Scalar</a:t>
            </a:r>
          </a:p>
          <a:p>
            <a:pPr lvl="2"/>
            <a:r>
              <a:rPr lang="en-US">
                <a:solidFill>
                  <a:schemeClr val="tx2"/>
                </a:solidFill>
              </a:rPr>
              <a:t>S</a:t>
            </a:r>
            <a:r>
              <a:rPr lang="en-US"/>
              <a:t>hare of impeded transport cost to use in the optimization</a:t>
            </a:r>
          </a:p>
          <a:p>
            <a:pPr lvl="2"/>
            <a:r>
              <a:rPr lang="en-US"/>
              <a:t>Accepts decimal from 0.0 to 1.0 (defaults to 1.0)</a:t>
            </a:r>
          </a:p>
          <a:p>
            <a:pPr lvl="1"/>
            <a:r>
              <a:rPr lang="en-US">
                <a:solidFill>
                  <a:schemeClr val="accent2"/>
                </a:solidFill>
              </a:rPr>
              <a:t>CO2_Cost_Scalar</a:t>
            </a:r>
          </a:p>
          <a:p>
            <a:pPr lvl="2"/>
            <a:r>
              <a:rPr lang="en-US">
                <a:solidFill>
                  <a:schemeClr val="tx2"/>
                </a:solidFill>
              </a:rPr>
              <a:t>S</a:t>
            </a:r>
            <a:r>
              <a:rPr lang="en-US"/>
              <a:t>hare of </a:t>
            </a:r>
            <a:r>
              <a:rPr lang="en-US" dirty="0"/>
              <a:t>carbon </a:t>
            </a:r>
            <a:r>
              <a:rPr lang="en-US"/>
              <a:t>cost to use in the optimization</a:t>
            </a:r>
          </a:p>
          <a:p>
            <a:pPr lvl="2"/>
            <a:r>
              <a:rPr lang="en-US"/>
              <a:t>Accepts decimal from 0.0 to 1.0 (defaults to 0.0)</a:t>
            </a:r>
          </a:p>
          <a:p>
            <a:pPr lvl="1"/>
            <a:r>
              <a:rPr lang="en-US">
                <a:solidFill>
                  <a:schemeClr val="accent2"/>
                </a:solidFill>
              </a:rPr>
              <a:t>CO2_Unit_Cost</a:t>
            </a:r>
          </a:p>
          <a:p>
            <a:pPr lvl="2"/>
            <a:r>
              <a:rPr lang="en-US"/>
              <a:t>String for cost per unit of CO</a:t>
            </a:r>
            <a:r>
              <a:rPr lang="en-US" baseline="-25000" dirty="0"/>
              <a:t>2</a:t>
            </a:r>
            <a:r>
              <a:rPr lang="en-US"/>
              <a:t> emissions</a:t>
            </a:r>
          </a:p>
          <a:p>
            <a:pPr lvl="2"/>
            <a:r>
              <a:rPr lang="en-US"/>
              <a:t>Defaults to </a:t>
            </a:r>
            <a:r>
              <a:rPr lang="en-US" dirty="0"/>
              <a:t>‘</a:t>
            </a:r>
            <a:r>
              <a:rPr lang="en-US"/>
              <a:t>191 USD/ton</a:t>
            </a:r>
            <a:r>
              <a:rPr lang="en-US" dirty="0"/>
              <a:t>’</a:t>
            </a:r>
            <a:endParaRPr lang="en-US"/>
          </a:p>
          <a:p>
            <a:r>
              <a:rPr lang="en-US"/>
              <a:t>XML elements are optional and excluded from all QS and RS templates except for the new RS8 on CO</a:t>
            </a:r>
            <a:r>
              <a:rPr lang="en-US" baseline="-25000" dirty="0"/>
              <a:t>2</a:t>
            </a:r>
            <a:r>
              <a:rPr lang="en-US"/>
              <a:t>-based optimization</a:t>
            </a:r>
          </a:p>
        </p:txBody>
      </p:sp>
    </p:spTree>
    <p:extLst>
      <p:ext uri="{BB962C8B-B14F-4D97-AF65-F5344CB8AC3E}">
        <p14:creationId xmlns:p14="http://schemas.microsoft.com/office/powerpoint/2010/main" val="273195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FB0-E3AC-4A79-9AD2-4C5D35BD303D}"/>
              </a:ext>
            </a:extLst>
          </p:cNvPr>
          <p:cNvSpPr>
            <a:spLocks noGrp="1"/>
          </p:cNvSpPr>
          <p:nvPr>
            <p:ph type="title"/>
          </p:nvPr>
        </p:nvSpPr>
        <p:spPr/>
        <p:txBody>
          <a:bodyPr/>
          <a:lstStyle/>
          <a:p>
            <a:r>
              <a:rPr lang="en-US" sz="3600"/>
              <a:t>New Functionality: Emissions-based optimization (3)</a:t>
            </a:r>
          </a:p>
        </p:txBody>
      </p:sp>
      <p:sp>
        <p:nvSpPr>
          <p:cNvPr id="3" name="Content Placeholder 2">
            <a:extLst>
              <a:ext uri="{FF2B5EF4-FFF2-40B4-BE49-F238E27FC236}">
                <a16:creationId xmlns:a16="http://schemas.microsoft.com/office/drawing/2014/main" id="{B0B07184-CCE7-438D-909E-741FA66E5D4D}"/>
              </a:ext>
            </a:extLst>
          </p:cNvPr>
          <p:cNvSpPr>
            <a:spLocks noGrp="1"/>
          </p:cNvSpPr>
          <p:nvPr>
            <p:ph idx="1"/>
          </p:nvPr>
        </p:nvSpPr>
        <p:spPr>
          <a:xfrm>
            <a:off x="543697" y="1426703"/>
            <a:ext cx="5888100" cy="4750260"/>
          </a:xfrm>
        </p:spPr>
        <p:txBody>
          <a:bodyPr>
            <a:normAutofit lnSpcReduction="10000"/>
          </a:bodyPr>
          <a:lstStyle/>
          <a:p>
            <a:r>
              <a:rPr lang="en-US" i="1" dirty="0">
                <a:solidFill>
                  <a:schemeClr val="accent2"/>
                </a:solidFill>
              </a:rPr>
              <a:t>CO</a:t>
            </a:r>
            <a:r>
              <a:rPr lang="en-US" i="1" baseline="-25000" dirty="0">
                <a:solidFill>
                  <a:schemeClr val="accent2"/>
                </a:solidFill>
              </a:rPr>
              <a:t>2</a:t>
            </a:r>
            <a:r>
              <a:rPr lang="en-US" i="1" dirty="0">
                <a:solidFill>
                  <a:schemeClr val="accent2"/>
                </a:solidFill>
              </a:rPr>
              <a:t> cost </a:t>
            </a:r>
            <a:r>
              <a:rPr lang="en-US" dirty="0"/>
              <a:t>is included in </a:t>
            </a:r>
            <a:r>
              <a:rPr lang="en-US" i="1" dirty="0">
                <a:solidFill>
                  <a:schemeClr val="accent2"/>
                </a:solidFill>
              </a:rPr>
              <a:t>routing cost</a:t>
            </a:r>
            <a:r>
              <a:rPr lang="en-US" dirty="0">
                <a:solidFill>
                  <a:schemeClr val="accent2"/>
                </a:solidFill>
              </a:rPr>
              <a:t> </a:t>
            </a:r>
            <a:r>
              <a:rPr lang="en-US" dirty="0"/>
              <a:t>when CO2_Cost_Scalar is non-zero</a:t>
            </a:r>
          </a:p>
          <a:p>
            <a:pPr lvl="1"/>
            <a:r>
              <a:rPr lang="en-US" i="1" dirty="0">
                <a:solidFill>
                  <a:schemeClr val="accent2"/>
                </a:solidFill>
              </a:rPr>
              <a:t>Routing cost </a:t>
            </a:r>
            <a:r>
              <a:rPr lang="en-US" dirty="0"/>
              <a:t>is used to select optimal routes and facilities</a:t>
            </a:r>
          </a:p>
          <a:p>
            <a:pPr lvl="1"/>
            <a:r>
              <a:rPr lang="en-US" dirty="0"/>
              <a:t>Previously, </a:t>
            </a:r>
            <a:r>
              <a:rPr lang="en-US" i="1" dirty="0">
                <a:solidFill>
                  <a:schemeClr val="accent2"/>
                </a:solidFill>
              </a:rPr>
              <a:t>routing cost </a:t>
            </a:r>
            <a:r>
              <a:rPr lang="en-US" dirty="0"/>
              <a:t>only included </a:t>
            </a:r>
            <a:r>
              <a:rPr lang="en-US" b="1" i="1" dirty="0"/>
              <a:t>impeded</a:t>
            </a:r>
            <a:r>
              <a:rPr lang="en-US" dirty="0"/>
              <a:t> </a:t>
            </a:r>
            <a:r>
              <a:rPr lang="en-US" i="1" dirty="0">
                <a:solidFill>
                  <a:schemeClr val="accent2"/>
                </a:solidFill>
              </a:rPr>
              <a:t>transport cost</a:t>
            </a:r>
            <a:endParaRPr lang="en-US" b="1" dirty="0"/>
          </a:p>
          <a:p>
            <a:r>
              <a:rPr lang="en-US" dirty="0"/>
              <a:t>Added two new </a:t>
            </a:r>
            <a:r>
              <a:rPr lang="en-US"/>
              <a:t>reporting</a:t>
            </a:r>
            <a:r>
              <a:rPr lang="en-US" dirty="0"/>
              <a:t> lines for CO</a:t>
            </a:r>
            <a:r>
              <a:rPr lang="en-US" baseline="-25000" dirty="0"/>
              <a:t>2 </a:t>
            </a:r>
            <a:r>
              <a:rPr lang="en-US" dirty="0"/>
              <a:t>scenarios:</a:t>
            </a:r>
          </a:p>
          <a:p>
            <a:pPr lvl="1"/>
            <a:r>
              <a:rPr lang="en-US" dirty="0"/>
              <a:t>Fraction of routing cost from transport</a:t>
            </a:r>
          </a:p>
          <a:p>
            <a:pPr lvl="1"/>
            <a:r>
              <a:rPr lang="en-US" dirty="0"/>
              <a:t>CO</a:t>
            </a:r>
            <a:r>
              <a:rPr lang="en-US" baseline="-25000" dirty="0"/>
              <a:t>2 </a:t>
            </a:r>
            <a:r>
              <a:rPr lang="en-US" dirty="0"/>
              <a:t>cost</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F0FBC28A-9F47-382D-0C99-1619E22743D6}"/>
                  </a:ext>
                </a:extLst>
              </p:cNvPr>
              <p:cNvSpPr txBox="1">
                <a:spLocks/>
              </p:cNvSpPr>
              <p:nvPr/>
            </p:nvSpPr>
            <p:spPr>
              <a:xfrm>
                <a:off x="6749510" y="1322173"/>
                <a:ext cx="5044700" cy="4854790"/>
              </a:xfrm>
              <a:prstGeom prst="rect">
                <a:avLst/>
              </a:prstGeom>
              <a:solidFill>
                <a:schemeClr val="bg1">
                  <a:lumMod val="95000"/>
                </a:schemeClr>
              </a:solidFill>
              <a:ln>
                <a:solidFill>
                  <a:schemeClr val="accent1"/>
                </a:solidFill>
              </a:ln>
            </p:spPr>
            <p:txBody>
              <a:bodyPr vert="horz" lIns="91440" tIns="45720" rIns="91440" bIns="45720" rtlCol="0">
                <a:normAutofit fontScale="3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800" b="0" i="0" kern="1200">
                    <a:solidFill>
                      <a:schemeClr val="tx1"/>
                    </a:solidFill>
                    <a:latin typeface="Gill Sans Regular" panose="020B0502020104020203" pitchFamily="34" charset="-79"/>
                    <a:ea typeface="+mn-ea"/>
                    <a:cs typeface="+mn-cs"/>
                  </a:defRPr>
                </a:lvl1pPr>
                <a:lvl2pPr marL="685800" indent="-228600" algn="l" defTabSz="914400" rtl="0" eaLnBrk="1" latinLnBrk="0" hangingPunct="1">
                  <a:lnSpc>
                    <a:spcPct val="100000"/>
                  </a:lnSpc>
                  <a:spcBef>
                    <a:spcPts val="500"/>
                  </a:spcBef>
                  <a:buClr>
                    <a:srgbClr val="00B7B3"/>
                  </a:buClr>
                  <a:buFont typeface="Wingdings" pitchFamily="2" charset="2"/>
                  <a:buChar char="§"/>
                  <a:defRPr sz="2400" b="0" i="0" kern="1200">
                    <a:solidFill>
                      <a:schemeClr val="tx1"/>
                    </a:solidFill>
                    <a:latin typeface="Gill Sans Regular" panose="020B0502020104020203" pitchFamily="34" charset="-79"/>
                    <a:ea typeface="+mn-ea"/>
                    <a:cs typeface="+mn-cs"/>
                  </a:defRPr>
                </a:lvl2pPr>
                <a:lvl3pPr marL="1143000" indent="-228600" algn="l" defTabSz="914400" rtl="0" eaLnBrk="1" latinLnBrk="0" hangingPunct="1">
                  <a:lnSpc>
                    <a:spcPct val="100000"/>
                  </a:lnSpc>
                  <a:spcBef>
                    <a:spcPts val="500"/>
                  </a:spcBef>
                  <a:buClr>
                    <a:srgbClr val="3C9988"/>
                  </a:buClr>
                  <a:buSzPct val="76000"/>
                  <a:buFont typeface="Courier New" panose="02070309020205020404" pitchFamily="49" charset="0"/>
                  <a:buChar char="o"/>
                  <a:defRPr sz="2000" b="0" i="0" kern="1200">
                    <a:solidFill>
                      <a:schemeClr val="tx1"/>
                    </a:solidFill>
                    <a:latin typeface="Gill Sans Regular" panose="020B0502020104020203" pitchFamily="34" charset="-79"/>
                    <a:ea typeface="+mn-ea"/>
                    <a:cs typeface="+mn-cs"/>
                  </a:defRPr>
                </a:lvl3pPr>
                <a:lvl4pPr marL="1600200" indent="-228600" algn="l" defTabSz="914400" rtl="0" eaLnBrk="1" latinLnBrk="0" hangingPunct="1">
                  <a:lnSpc>
                    <a:spcPct val="100000"/>
                  </a:lnSpc>
                  <a:spcBef>
                    <a:spcPts val="500"/>
                  </a:spcBef>
                  <a:buClr>
                    <a:schemeClr val="tx2"/>
                  </a:buClr>
                  <a:buFont typeface="System Font Regular"/>
                  <a:buChar char="‣"/>
                  <a:defRPr sz="1800" b="0" i="0" kern="1200">
                    <a:solidFill>
                      <a:schemeClr val="tx1"/>
                    </a:solidFill>
                    <a:latin typeface="Gill Sans Regular" panose="020B0502020104020203" pitchFamily="34" charset="-79"/>
                    <a:ea typeface="+mn-ea"/>
                    <a:cs typeface="+mn-cs"/>
                  </a:defRPr>
                </a:lvl4pPr>
                <a:lvl5pPr marL="2057400" indent="-228600" algn="l" defTabSz="914400" rtl="0" eaLnBrk="1" latinLnBrk="0" hangingPunct="1">
                  <a:lnSpc>
                    <a:spcPct val="100000"/>
                  </a:lnSpc>
                  <a:spcBef>
                    <a:spcPts val="500"/>
                  </a:spcBef>
                  <a:buClr>
                    <a:schemeClr val="accent3"/>
                  </a:buClr>
                  <a:buSzPct val="74000"/>
                  <a:buFont typeface="Arial" panose="020B0604020202020204" pitchFamily="34" charset="0"/>
                  <a:buChar char="•"/>
                  <a:defRPr sz="1800" b="0" i="0" kern="1200">
                    <a:solidFill>
                      <a:schemeClr val="tx1"/>
                    </a:solidFill>
                    <a:latin typeface="Gill Sans Regular" panose="020B0502020104020203" pitchFamily="34" charset="-79"/>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5400" b="1" dirty="0">
                    <a:solidFill>
                      <a:schemeClr val="accent2"/>
                    </a:solidFill>
                  </a:rPr>
                  <a:t>Routing Cost Formula</a:t>
                </a:r>
                <a:endParaRPr lang="en-US" sz="5100" b="1" i="1" dirty="0">
                  <a:solidFill>
                    <a:schemeClr val="accent2"/>
                  </a:solidFill>
                  <a:latin typeface="Cambria Math" panose="02040503050406030204" pitchFamily="18" charset="0"/>
                  <a:ea typeface="Calibri" panose="020F0502020204030204" pitchFamily="34" charset="0"/>
                  <a:cs typeface="Arial" panose="020B0604020202020204" pitchFamily="34" charset="0"/>
                </a:endParaRPr>
              </a:p>
              <a:p>
                <a:pPr marL="0" indent="0">
                  <a:lnSpc>
                    <a:spcPct val="115000"/>
                  </a:lnSpc>
                  <a:spcBef>
                    <a:spcPts val="0"/>
                  </a:spcBef>
                  <a:buNone/>
                </a:pPr>
                <a14:m>
                  <m:oMathPara xmlns:m="http://schemas.openxmlformats.org/officeDocument/2006/math">
                    <m:oMathParaPr>
                      <m:jc m:val="left"/>
                    </m:oMathParaPr>
                    <m:oMath xmlns:m="http://schemas.openxmlformats.org/officeDocument/2006/math">
                      <m:sSub>
                        <m:sSubPr>
                          <m:ctrlPr>
                            <a:rPr lang="en-US" sz="5100" i="1" smtClean="0">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𝐶</m:t>
                          </m:r>
                        </m:e>
                        <m:sub>
                          <m:r>
                            <a:rPr lang="en-US" sz="5100" i="1">
                              <a:latin typeface="Cambria Math" panose="02040503050406030204" pitchFamily="18" charset="0"/>
                              <a:ea typeface="Calibri" panose="020F0502020204030204" pitchFamily="34" charset="0"/>
                              <a:cs typeface="Arial" panose="020B0604020202020204" pitchFamily="34" charset="0"/>
                            </a:rPr>
                            <m:t>𝑥𝑎𝑏𝑦𝑎𝑏</m:t>
                          </m:r>
                        </m:sub>
                      </m:sSub>
                      <m:r>
                        <a:rPr lang="en-US" sz="5100" i="1">
                          <a:latin typeface="Cambria Math" panose="02040503050406030204" pitchFamily="18" charset="0"/>
                          <a:ea typeface="Calibri" panose="020F0502020204030204" pitchFamily="34" charset="0"/>
                          <a:cs typeface="Arial" panose="020B0604020202020204" pitchFamily="34" charset="0"/>
                        </a:rPr>
                        <m:t>=</m:t>
                      </m:r>
                      <m:nary>
                        <m:naryPr>
                          <m:chr m:val="∑"/>
                          <m:limLoc m:val="undOvr"/>
                          <m:supHide m:val="on"/>
                          <m:ctrlPr>
                            <a:rPr lang="en-US" sz="5100" i="1">
                              <a:latin typeface="Cambria Math" panose="02040503050406030204" pitchFamily="18" charset="0"/>
                              <a:ea typeface="Calibri" panose="020F0502020204030204" pitchFamily="34" charset="0"/>
                              <a:cs typeface="Arial" panose="020B0604020202020204" pitchFamily="34" charset="0"/>
                            </a:rPr>
                          </m:ctrlPr>
                        </m:naryPr>
                        <m:sub>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𝑢</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𝑣</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𝑚</m:t>
                          </m:r>
                          <m:r>
                            <a:rPr lang="en-US" sz="5100" i="1">
                              <a:latin typeface="Cambria Math" panose="02040503050406030204" pitchFamily="18" charset="0"/>
                              <a:ea typeface="Calibri" panose="020F0502020204030204" pitchFamily="34" charset="0"/>
                              <a:cs typeface="Arial" panose="020B0604020202020204" pitchFamily="34" charset="0"/>
                            </a:rPr>
                            <m:t>)</m:t>
                          </m:r>
                        </m:sub>
                        <m:sup/>
                        <m:e>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b="0" i="1" smtClean="0">
                                  <a:latin typeface="Cambria Math" panose="02040503050406030204" pitchFamily="18" charset="0"/>
                                  <a:ea typeface="Calibri" panose="020F0502020204030204" pitchFamily="34" charset="0"/>
                                  <a:cs typeface="Arial" panose="020B0604020202020204" pitchFamily="34" charset="0"/>
                                </a:rPr>
                                <m:t>(</m:t>
                              </m:r>
                              <m:r>
                                <a:rPr lang="en-US" sz="5100" b="0" i="1" smtClean="0">
                                  <a:latin typeface="Cambria Math" panose="02040503050406030204" pitchFamily="18" charset="0"/>
                                  <a:ea typeface="Calibri" panose="020F0502020204030204" pitchFamily="34" charset="0"/>
                                  <a:cs typeface="Arial" panose="020B0604020202020204" pitchFamily="34" charset="0"/>
                                </a:rPr>
                                <m:t>𝑆</m:t>
                              </m:r>
                            </m:e>
                            <m:sub>
                              <m:r>
                                <a:rPr lang="en-US" sz="5100" i="1">
                                  <a:latin typeface="Cambria Math" panose="02040503050406030204" pitchFamily="18" charset="0"/>
                                  <a:ea typeface="Calibri" panose="020F0502020204030204" pitchFamily="34" charset="0"/>
                                  <a:cs typeface="Arial" panose="020B0604020202020204" pitchFamily="34" charset="0"/>
                                </a:rPr>
                                <m:t>𝑡</m:t>
                              </m:r>
                            </m:sub>
                          </m:sSub>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𝑡</m:t>
                              </m:r>
                            </m:e>
                            <m:sub>
                              <m:r>
                                <a:rPr lang="en-US" sz="5100" i="1">
                                  <a:latin typeface="Cambria Math" panose="02040503050406030204" pitchFamily="18" charset="0"/>
                                  <a:ea typeface="Calibri" panose="020F0502020204030204" pitchFamily="34" charset="0"/>
                                  <a:cs typeface="Arial" panose="020B0604020202020204" pitchFamily="34" charset="0"/>
                                </a:rPr>
                                <m:t>𝑚</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𝑝</m:t>
                              </m:r>
                            </m:sub>
                          </m:sSub>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𝑙</m:t>
                              </m:r>
                            </m:e>
                            <m:sub>
                              <m:r>
                                <a:rPr lang="en-US" sz="5100" i="1">
                                  <a:latin typeface="Cambria Math" panose="02040503050406030204" pitchFamily="18" charset="0"/>
                                  <a:ea typeface="Calibri" panose="020F0502020204030204" pitchFamily="34" charset="0"/>
                                  <a:cs typeface="Arial" panose="020B0604020202020204" pitchFamily="34" charset="0"/>
                                </a:rPr>
                                <m:t>𝑢</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𝑣</m:t>
                              </m:r>
                            </m:sub>
                          </m:sSub>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𝑖</m:t>
                              </m:r>
                            </m:e>
                            <m:sub>
                              <m:r>
                                <a:rPr lang="en-US" sz="5100" i="1">
                                  <a:latin typeface="Cambria Math" panose="02040503050406030204" pitchFamily="18" charset="0"/>
                                  <a:ea typeface="Calibri" panose="020F0502020204030204" pitchFamily="34" charset="0"/>
                                  <a:cs typeface="Arial" panose="020B0604020202020204" pitchFamily="34" charset="0"/>
                                </a:rPr>
                                <m:t>𝑚</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𝑑</m:t>
                              </m:r>
                            </m:sub>
                          </m:sSub>
                        </m:e>
                      </m:nary>
                      <m:r>
                        <a:rPr lang="en-US" sz="5100" i="1">
                          <a:latin typeface="Cambria Math" panose="02040503050406030204" pitchFamily="18" charset="0"/>
                          <a:ea typeface="Calibri" panose="020F0502020204030204" pitchFamily="34" charset="0"/>
                          <a:cs typeface="Arial" panose="020B0604020202020204" pitchFamily="34" charset="0"/>
                        </a:rPr>
                        <m:t>+</m:t>
                      </m:r>
                      <m:sSub>
                        <m:sSubPr>
                          <m:ctrlPr>
                            <a:rPr lang="en-US" sz="5100" i="1" smtClean="0">
                              <a:latin typeface="Cambria Math" panose="02040503050406030204" pitchFamily="18" charset="0"/>
                              <a:ea typeface="Calibri" panose="020F0502020204030204" pitchFamily="34" charset="0"/>
                              <a:cs typeface="Arial" panose="020B0604020202020204" pitchFamily="34" charset="0"/>
                            </a:rPr>
                          </m:ctrlPr>
                        </m:sSubPr>
                        <m:e>
                          <m:r>
                            <a:rPr lang="en-US" sz="5100" b="0" i="1" smtClean="0">
                              <a:latin typeface="Cambria Math" panose="02040503050406030204" pitchFamily="18" charset="0"/>
                              <a:ea typeface="Calibri" panose="020F0502020204030204" pitchFamily="34" charset="0"/>
                              <a:cs typeface="Arial" panose="020B0604020202020204" pitchFamily="34" charset="0"/>
                            </a:rPr>
                            <m:t>𝑆</m:t>
                          </m:r>
                        </m:e>
                        <m:sub>
                          <m:r>
                            <a:rPr lang="en-US" sz="5100" i="1">
                              <a:latin typeface="Cambria Math" panose="02040503050406030204" pitchFamily="18" charset="0"/>
                              <a:ea typeface="Calibri" panose="020F0502020204030204" pitchFamily="34" charset="0"/>
                              <a:cs typeface="Arial" panose="020B0604020202020204" pitchFamily="34" charset="0"/>
                            </a:rPr>
                            <m:t>𝑐</m:t>
                          </m:r>
                        </m:sub>
                      </m:sSub>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𝑒</m:t>
                          </m:r>
                        </m:e>
                        <m:sub>
                          <m:r>
                            <a:rPr lang="en-US" sz="5100" i="1">
                              <a:latin typeface="Cambria Math" panose="02040503050406030204" pitchFamily="18" charset="0"/>
                              <a:ea typeface="Calibri" panose="020F0502020204030204" pitchFamily="34" charset="0"/>
                              <a:cs typeface="Arial" panose="020B0604020202020204" pitchFamily="34" charset="0"/>
                            </a:rPr>
                            <m:t>𝑚</m:t>
                          </m:r>
                        </m:sub>
                      </m:sSub>
                      <m:sSub>
                        <m:sSubPr>
                          <m:ctrlPr>
                            <a:rPr lang="en-US" sz="5100" i="1">
                              <a:latin typeface="Cambria Math" panose="02040503050406030204" pitchFamily="18" charset="0"/>
                              <a:ea typeface="Calibri" panose="020F0502020204030204" pitchFamily="34" charset="0"/>
                              <a:cs typeface="Arial" panose="020B0604020202020204" pitchFamily="34" charset="0"/>
                            </a:rPr>
                          </m:ctrlPr>
                        </m:sSubPr>
                        <m:e>
                          <m:r>
                            <a:rPr lang="en-US" sz="5100" i="1">
                              <a:latin typeface="Cambria Math" panose="02040503050406030204" pitchFamily="18" charset="0"/>
                              <a:ea typeface="Calibri" panose="020F0502020204030204" pitchFamily="34" charset="0"/>
                              <a:cs typeface="Arial" panose="020B0604020202020204" pitchFamily="34" charset="0"/>
                            </a:rPr>
                            <m:t>𝑙</m:t>
                          </m:r>
                        </m:e>
                        <m:sub>
                          <m:r>
                            <a:rPr lang="en-US" sz="5100" i="1">
                              <a:latin typeface="Cambria Math" panose="02040503050406030204" pitchFamily="18" charset="0"/>
                              <a:ea typeface="Calibri" panose="020F0502020204030204" pitchFamily="34" charset="0"/>
                              <a:cs typeface="Arial" panose="020B0604020202020204" pitchFamily="34" charset="0"/>
                            </a:rPr>
                            <m:t>𝑢</m:t>
                          </m:r>
                          <m:r>
                            <a:rPr lang="en-US" sz="5100" i="1">
                              <a:latin typeface="Cambria Math" panose="02040503050406030204" pitchFamily="18" charset="0"/>
                              <a:ea typeface="Calibri" panose="020F0502020204030204" pitchFamily="34" charset="0"/>
                              <a:cs typeface="Arial" panose="020B0604020202020204" pitchFamily="34" charset="0"/>
                            </a:rPr>
                            <m:t>,</m:t>
                          </m:r>
                          <m:r>
                            <a:rPr lang="en-US" sz="5100" i="1">
                              <a:latin typeface="Cambria Math" panose="02040503050406030204" pitchFamily="18" charset="0"/>
                              <a:ea typeface="Calibri" panose="020F0502020204030204" pitchFamily="34" charset="0"/>
                              <a:cs typeface="Arial" panose="020B0604020202020204" pitchFamily="34" charset="0"/>
                            </a:rPr>
                            <m:t>𝑣</m:t>
                          </m:r>
                        </m:sub>
                      </m:sSub>
                      <m:r>
                        <a:rPr lang="en-US" sz="5100" i="1">
                          <a:latin typeface="Cambria Math" panose="02040503050406030204" pitchFamily="18" charset="0"/>
                          <a:ea typeface="Calibri" panose="020F0502020204030204" pitchFamily="34" charset="0"/>
                          <a:cs typeface="Arial" panose="020B0604020202020204" pitchFamily="34" charset="0"/>
                        </a:rPr>
                        <m:t>𝐷</m:t>
                      </m:r>
                      <m:r>
                        <a:rPr lang="en-US" sz="5100" b="0" i="1" smtClean="0">
                          <a:latin typeface="Cambria Math" panose="02040503050406030204" pitchFamily="18" charset="0"/>
                          <a:ea typeface="Calibri" panose="020F0502020204030204" pitchFamily="34" charset="0"/>
                          <a:cs typeface="Arial" panose="020B0604020202020204" pitchFamily="34" charset="0"/>
                        </a:rPr>
                        <m:t>)</m:t>
                      </m:r>
                    </m:oMath>
                  </m:oMathPara>
                </a14:m>
                <a:endParaRPr lang="en-US" sz="5100" dirty="0">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sz="4300" dirty="0">
                    <a:solidFill>
                      <a:schemeClr val="accent2"/>
                    </a:solidFill>
                  </a:rPr>
                  <a:t>Transport cost scalar </a:t>
                </a:r>
                <a:r>
                  <a:rPr lang="en-US" sz="4300" i="1" dirty="0">
                    <a:solidFill>
                      <a:schemeClr val="accent2"/>
                    </a:solidFill>
                  </a:rPr>
                  <a:t>S</a:t>
                </a:r>
                <a:r>
                  <a:rPr lang="en-US" sz="4300" i="1" baseline="-25000" dirty="0">
                    <a:solidFill>
                      <a:schemeClr val="accent2"/>
                    </a:solidFill>
                  </a:rPr>
                  <a:t>t</a:t>
                </a:r>
                <a:endParaRPr lang="en-US" sz="4300" i="1" dirty="0">
                  <a:solidFill>
                    <a:schemeClr val="accent2"/>
                  </a:solidFill>
                </a:endParaRPr>
              </a:p>
              <a:p>
                <a:r>
                  <a:rPr lang="en-US" sz="4300" dirty="0"/>
                  <a:t>Modal transport cost </a:t>
                </a:r>
                <a:r>
                  <a:rPr lang="en-US" sz="4300" i="1" dirty="0" err="1"/>
                  <a:t>t</a:t>
                </a:r>
                <a:r>
                  <a:rPr lang="en-US" sz="4300" i="1" baseline="-25000" dirty="0" err="1"/>
                  <a:t>m,p</a:t>
                </a:r>
                <a:r>
                  <a:rPr lang="en-US" sz="4300" i="1" baseline="-25000" dirty="0"/>
                  <a:t> </a:t>
                </a:r>
                <a:r>
                  <a:rPr lang="en-US" sz="4300" dirty="0"/>
                  <a:t>for the commodity’s phase </a:t>
                </a:r>
                <a:r>
                  <a:rPr lang="en-US" sz="4300" i="1" dirty="0"/>
                  <a:t>p</a:t>
                </a:r>
              </a:p>
              <a:p>
                <a:r>
                  <a:rPr lang="en-US" sz="4300" dirty="0"/>
                  <a:t>Link length </a:t>
                </a:r>
                <a:r>
                  <a:rPr lang="en-US" sz="4300" i="1" dirty="0" err="1"/>
                  <a:t>l</a:t>
                </a:r>
                <a:r>
                  <a:rPr lang="en-US" sz="4300" i="1" baseline="-25000" dirty="0" err="1"/>
                  <a:t>u,v</a:t>
                </a:r>
                <a:endParaRPr lang="en-US" sz="4300" i="1" dirty="0"/>
              </a:p>
              <a:p>
                <a:r>
                  <a:rPr lang="en-US" sz="4300" dirty="0"/>
                  <a:t>Link type impedance </a:t>
                </a:r>
                <a:r>
                  <a:rPr lang="en-US" sz="4300" i="1" dirty="0" err="1"/>
                  <a:t>i</a:t>
                </a:r>
                <a:r>
                  <a:rPr lang="en-US" sz="4300" i="1" baseline="-25000" dirty="0" err="1"/>
                  <a:t>m,d</a:t>
                </a:r>
                <a:r>
                  <a:rPr lang="en-US" sz="4300" dirty="0"/>
                  <a:t> for link type </a:t>
                </a:r>
                <a:r>
                  <a:rPr lang="en-US" sz="4300" i="1" dirty="0"/>
                  <a:t>d</a:t>
                </a:r>
              </a:p>
              <a:p>
                <a:r>
                  <a:rPr lang="en-US" sz="4300" dirty="0">
                    <a:solidFill>
                      <a:schemeClr val="accent2"/>
                    </a:solidFill>
                  </a:rPr>
                  <a:t>CO</a:t>
                </a:r>
                <a:r>
                  <a:rPr lang="en-US" sz="4300" baseline="-25000" dirty="0">
                    <a:solidFill>
                      <a:schemeClr val="accent2"/>
                    </a:solidFill>
                  </a:rPr>
                  <a:t>2</a:t>
                </a:r>
                <a:r>
                  <a:rPr lang="en-US" sz="4300" dirty="0">
                    <a:solidFill>
                      <a:schemeClr val="accent2"/>
                    </a:solidFill>
                  </a:rPr>
                  <a:t> cost scalar </a:t>
                </a:r>
                <a:r>
                  <a:rPr lang="en-US" sz="4300" i="1" dirty="0">
                    <a:solidFill>
                      <a:schemeClr val="accent2"/>
                    </a:solidFill>
                  </a:rPr>
                  <a:t>S</a:t>
                </a:r>
                <a:r>
                  <a:rPr lang="en-US" sz="4300" i="1" baseline="-25000" dirty="0">
                    <a:solidFill>
                      <a:schemeClr val="accent2"/>
                    </a:solidFill>
                  </a:rPr>
                  <a:t>c</a:t>
                </a:r>
                <a:endParaRPr lang="en-US" sz="4300" i="1" dirty="0">
                  <a:solidFill>
                    <a:schemeClr val="accent2"/>
                  </a:solidFill>
                </a:endParaRPr>
              </a:p>
              <a:p>
                <a:r>
                  <a:rPr lang="en-US" sz="4300" dirty="0"/>
                  <a:t>Modal emissions factor </a:t>
                </a:r>
                <a:r>
                  <a:rPr lang="en-US" sz="4300" i="1" dirty="0" err="1"/>
                  <a:t>e</a:t>
                </a:r>
                <a:r>
                  <a:rPr lang="en-US" sz="4300" i="1" baseline="-25000" dirty="0" err="1"/>
                  <a:t>m</a:t>
                </a:r>
                <a:r>
                  <a:rPr lang="en-US" sz="4300" dirty="0"/>
                  <a:t> </a:t>
                </a:r>
              </a:p>
              <a:p>
                <a:r>
                  <a:rPr lang="en-US" sz="4300" dirty="0">
                    <a:solidFill>
                      <a:schemeClr val="accent2"/>
                    </a:solidFill>
                  </a:rPr>
                  <a:t>CO</a:t>
                </a:r>
                <a:r>
                  <a:rPr lang="en-US" sz="4300" baseline="-25000" dirty="0">
                    <a:solidFill>
                      <a:schemeClr val="accent2"/>
                    </a:solidFill>
                  </a:rPr>
                  <a:t>2</a:t>
                </a:r>
                <a:r>
                  <a:rPr lang="en-US" sz="4300" dirty="0">
                    <a:solidFill>
                      <a:schemeClr val="accent2"/>
                    </a:solidFill>
                  </a:rPr>
                  <a:t> unit cost </a:t>
                </a:r>
                <a:r>
                  <a:rPr lang="en-US" sz="4300" i="1" dirty="0">
                    <a:solidFill>
                      <a:schemeClr val="accent2"/>
                    </a:solidFill>
                  </a:rPr>
                  <a:t>D</a:t>
                </a:r>
              </a:p>
              <a:p>
                <a:r>
                  <a:rPr lang="en-US" sz="4300" dirty="0"/>
                  <a:t>Origin node </a:t>
                </a:r>
                <a:r>
                  <a:rPr lang="en-US" sz="4300" i="1" dirty="0"/>
                  <a:t>u</a:t>
                </a:r>
                <a:r>
                  <a:rPr lang="en-US" sz="4300" dirty="0"/>
                  <a:t>, destination node </a:t>
                </a:r>
                <a:r>
                  <a:rPr lang="en-US" sz="4300" i="1" dirty="0"/>
                  <a:t>v </a:t>
                </a:r>
              </a:p>
              <a:p>
                <a:r>
                  <a:rPr lang="en-US" sz="4300" dirty="0"/>
                  <a:t>Mode </a:t>
                </a:r>
                <a:r>
                  <a:rPr lang="en-US" sz="4300" i="1" dirty="0"/>
                  <a:t>m</a:t>
                </a:r>
                <a:r>
                  <a:rPr lang="en-US" sz="4300" dirty="0"/>
                  <a:t> that creates a continuous path from </a:t>
                </a:r>
                <a:r>
                  <a:rPr lang="en-US" sz="4300" i="1" dirty="0"/>
                  <a:t>u</a:t>
                </a:r>
                <a:r>
                  <a:rPr lang="en-US" sz="4300" dirty="0"/>
                  <a:t> to </a:t>
                </a:r>
                <a:r>
                  <a:rPr lang="en-US" sz="4300" i="1" dirty="0"/>
                  <a:t>v</a:t>
                </a:r>
                <a:r>
                  <a:rPr lang="en-US" sz="4300" dirty="0"/>
                  <a:t> </a:t>
                </a:r>
              </a:p>
              <a:p>
                <a:r>
                  <a:rPr lang="en-US" sz="4300" dirty="0"/>
                  <a:t>Origin facility </a:t>
                </a:r>
                <a:r>
                  <a:rPr lang="en-US" sz="4300" i="1" dirty="0"/>
                  <a:t>x</a:t>
                </a:r>
                <a:r>
                  <a:rPr lang="en-US" sz="4300" dirty="0"/>
                  <a:t>, destination facility </a:t>
                </a:r>
                <a:r>
                  <a:rPr lang="en-US" sz="4300" i="1" dirty="0"/>
                  <a:t>y</a:t>
                </a:r>
              </a:p>
              <a:p>
                <a:r>
                  <a:rPr lang="en-US" sz="4300" dirty="0"/>
                  <a:t>Commodity </a:t>
                </a:r>
                <a:r>
                  <a:rPr lang="en-US" sz="4300" i="1" dirty="0"/>
                  <a:t>a, </a:t>
                </a:r>
                <a:r>
                  <a:rPr lang="en-US" sz="4300" dirty="0"/>
                  <a:t>time period </a:t>
                </a:r>
                <a:r>
                  <a:rPr lang="en-US" sz="4300" i="1" dirty="0"/>
                  <a:t>b</a:t>
                </a:r>
                <a:r>
                  <a:rPr lang="en-US" sz="4300" dirty="0"/>
                  <a:t> </a:t>
                </a:r>
              </a:p>
            </p:txBody>
          </p:sp>
        </mc:Choice>
        <mc:Fallback xmlns="">
          <p:sp>
            <p:nvSpPr>
              <p:cNvPr id="13" name="Content Placeholder 2">
                <a:extLst>
                  <a:ext uri="{FF2B5EF4-FFF2-40B4-BE49-F238E27FC236}">
                    <a16:creationId xmlns:a16="http://schemas.microsoft.com/office/drawing/2014/main" id="{F0FBC28A-9F47-382D-0C99-1619E22743D6}"/>
                  </a:ext>
                </a:extLst>
              </p:cNvPr>
              <p:cNvSpPr txBox="1">
                <a:spLocks noRot="1" noChangeAspect="1" noMove="1" noResize="1" noEditPoints="1" noAdjustHandles="1" noChangeArrowheads="1" noChangeShapeType="1" noTextEdit="1"/>
              </p:cNvSpPr>
              <p:nvPr/>
            </p:nvSpPr>
            <p:spPr>
              <a:xfrm>
                <a:off x="6749510" y="1322173"/>
                <a:ext cx="5044700" cy="4854790"/>
              </a:xfrm>
              <a:prstGeom prst="rect">
                <a:avLst/>
              </a:prstGeom>
              <a:blipFill>
                <a:blip r:embed="rId3"/>
                <a:stretch>
                  <a:fillRect l="-843" t="-627"/>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0467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FB0-E3AC-4A79-9AD2-4C5D35BD303D}"/>
              </a:ext>
            </a:extLst>
          </p:cNvPr>
          <p:cNvSpPr>
            <a:spLocks noGrp="1"/>
          </p:cNvSpPr>
          <p:nvPr>
            <p:ph type="title"/>
          </p:nvPr>
        </p:nvSpPr>
        <p:spPr/>
        <p:txBody>
          <a:bodyPr/>
          <a:lstStyle/>
          <a:p>
            <a:r>
              <a:rPr lang="en-US" sz="3600"/>
              <a:t>New Functionality: Emissions-based optimization (4)</a:t>
            </a:r>
          </a:p>
        </p:txBody>
      </p:sp>
      <p:graphicFrame>
        <p:nvGraphicFramePr>
          <p:cNvPr id="6" name="Table 5">
            <a:extLst>
              <a:ext uri="{FF2B5EF4-FFF2-40B4-BE49-F238E27FC236}">
                <a16:creationId xmlns:a16="http://schemas.microsoft.com/office/drawing/2014/main" id="{B83D496B-2471-9D8B-1AD5-BD6074E4F667}"/>
              </a:ext>
            </a:extLst>
          </p:cNvPr>
          <p:cNvGraphicFramePr>
            <a:graphicFrameLocks noGrp="1"/>
          </p:cNvGraphicFramePr>
          <p:nvPr>
            <p:extLst>
              <p:ext uri="{D42A27DB-BD31-4B8C-83A1-F6EECF244321}">
                <p14:modId xmlns:p14="http://schemas.microsoft.com/office/powerpoint/2010/main" val="618050220"/>
              </p:ext>
            </p:extLst>
          </p:nvPr>
        </p:nvGraphicFramePr>
        <p:xfrm>
          <a:off x="6953645" y="1246348"/>
          <a:ext cx="4827097" cy="3178006"/>
        </p:xfrm>
        <a:graphic>
          <a:graphicData uri="http://schemas.openxmlformats.org/drawingml/2006/table">
            <a:tbl>
              <a:tblPr/>
              <a:tblGrid>
                <a:gridCol w="624683">
                  <a:extLst>
                    <a:ext uri="{9D8B030D-6E8A-4147-A177-3AD203B41FA5}">
                      <a16:colId xmlns:a16="http://schemas.microsoft.com/office/drawing/2014/main" val="3134609429"/>
                    </a:ext>
                  </a:extLst>
                </a:gridCol>
                <a:gridCol w="1817260">
                  <a:extLst>
                    <a:ext uri="{9D8B030D-6E8A-4147-A177-3AD203B41FA5}">
                      <a16:colId xmlns:a16="http://schemas.microsoft.com/office/drawing/2014/main" val="351694020"/>
                    </a:ext>
                  </a:extLst>
                </a:gridCol>
                <a:gridCol w="709867">
                  <a:extLst>
                    <a:ext uri="{9D8B030D-6E8A-4147-A177-3AD203B41FA5}">
                      <a16:colId xmlns:a16="http://schemas.microsoft.com/office/drawing/2014/main" val="2516023931"/>
                    </a:ext>
                  </a:extLst>
                </a:gridCol>
                <a:gridCol w="787144">
                  <a:extLst>
                    <a:ext uri="{9D8B030D-6E8A-4147-A177-3AD203B41FA5}">
                      <a16:colId xmlns:a16="http://schemas.microsoft.com/office/drawing/2014/main" val="2078502640"/>
                    </a:ext>
                  </a:extLst>
                </a:gridCol>
                <a:gridCol w="888143">
                  <a:extLst>
                    <a:ext uri="{9D8B030D-6E8A-4147-A177-3AD203B41FA5}">
                      <a16:colId xmlns:a16="http://schemas.microsoft.com/office/drawing/2014/main" val="1881803750"/>
                    </a:ext>
                  </a:extLst>
                </a:gridCol>
              </a:tblGrid>
              <a:tr h="534365">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Mode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 Link Type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Transport Cost </a:t>
                      </a:r>
                    </a:p>
                    <a:p>
                      <a:pPr algn="l" fontAlgn="b"/>
                      <a:r>
                        <a:rPr lang="en-US" sz="1200" b="0" i="0" u="none" strike="noStrike">
                          <a:solidFill>
                            <a:srgbClr val="000000"/>
                          </a:solidFill>
                          <a:effectLst/>
                          <a:latin typeface="Calibri" panose="020F0502020204030204" pitchFamily="34" charset="0"/>
                          <a:cs typeface="Gill Sans Regular" panose="020B0502020104020203"/>
                        </a:rPr>
                        <a: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Impeded Transport Cost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CO</a:t>
                      </a:r>
                      <a:r>
                        <a:rPr lang="en-US" sz="1200" b="0" i="0" u="none" strike="noStrike" baseline="-25000">
                          <a:solidFill>
                            <a:srgbClr val="000000"/>
                          </a:solidFill>
                          <a:effectLst/>
                          <a:latin typeface="Calibri" panose="020F0502020204030204" pitchFamily="34" charset="0"/>
                          <a:cs typeface="Gill Sans Regular" panose="020B0502020104020203"/>
                        </a:rPr>
                        <a:t>2</a:t>
                      </a:r>
                      <a:r>
                        <a:rPr lang="en-US" sz="1200" b="0" i="0" u="none" strike="noStrike">
                          <a:solidFill>
                            <a:srgbClr val="000000"/>
                          </a:solidFill>
                          <a:effectLst/>
                          <a:latin typeface="Calibri" panose="020F0502020204030204" pitchFamily="34" charset="0"/>
                          <a:cs typeface="Gill Sans Regular" panose="020B0502020104020203"/>
                        </a:rPr>
                        <a:t> Cost</a:t>
                      </a:r>
                    </a:p>
                    <a:p>
                      <a:pPr algn="l" fontAlgn="b"/>
                      <a:r>
                        <a:rPr lang="en-US" sz="1200" b="0" i="0" u="none" strike="noStrike">
                          <a:solidFill>
                            <a:srgbClr val="000000"/>
                          </a:solidFill>
                          <a:effectLst/>
                          <a:latin typeface="Calibri" panose="020F0502020204030204" pitchFamily="34" charset="0"/>
                          <a:cs typeface="Gill Sans Regular" panose="020B0502020104020203"/>
                        </a:rPr>
                        <a: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055462"/>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Road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Interstate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2200.00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2200.00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117.48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260494"/>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Road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Freeways &amp; arterials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2200.00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2420.00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117.48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5246131"/>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Road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Minor arterials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2200.00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2640.00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117.48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6040483"/>
                  </a:ext>
                </a:extLst>
              </a:tr>
              <a:tr h="211730">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Road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Collectors &amp; local roads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2200.00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2860.00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117.48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5161973"/>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Class 1 owned STRACNET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09265"/>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Other STRACNET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517.00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492662"/>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Class 1 owned non-STRACNET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564.00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92838"/>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Class 1 rights non-STRACNET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611.00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344649"/>
                  </a:ext>
                </a:extLst>
              </a:tr>
              <a:tr h="211730">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All other rail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470.00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658.00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98583"/>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Water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High volume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320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320.00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79.80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332830"/>
                  </a:ext>
                </a:extLst>
              </a:tr>
              <a:tr h="201647">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Water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Medium volume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320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416.00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79.80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291497"/>
                  </a:ext>
                </a:extLst>
              </a:tr>
              <a:tr h="211730">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Water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cs typeface="Gill Sans Regular" panose="020B0502020104020203"/>
                        </a:rPr>
                        <a:t>Low volume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320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512.00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cs typeface="Gill Sans Regular" panose="020B0502020104020203"/>
                        </a:rPr>
                        <a:t>79.80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325526"/>
                  </a:ext>
                </a:extLst>
              </a:tr>
            </a:tbl>
          </a:graphicData>
        </a:graphic>
      </p:graphicFrame>
      <p:pic>
        <p:nvPicPr>
          <p:cNvPr id="11" name="Picture 10">
            <a:extLst>
              <a:ext uri="{FF2B5EF4-FFF2-40B4-BE49-F238E27FC236}">
                <a16:creationId xmlns:a16="http://schemas.microsoft.com/office/drawing/2014/main" id="{36CDAF13-2D9E-12B1-33DD-7613B0B96302}"/>
              </a:ext>
            </a:extLst>
          </p:cNvPr>
          <p:cNvPicPr>
            <a:picLocks noChangeAspect="1"/>
          </p:cNvPicPr>
          <p:nvPr/>
        </p:nvPicPr>
        <p:blipFill>
          <a:blip r:embed="rId3"/>
          <a:stretch>
            <a:fillRect/>
          </a:stretch>
        </p:blipFill>
        <p:spPr>
          <a:xfrm>
            <a:off x="109943" y="1007945"/>
            <a:ext cx="4086916" cy="3158071"/>
          </a:xfrm>
          <a:prstGeom prst="rect">
            <a:avLst/>
          </a:prstGeom>
        </p:spPr>
      </p:pic>
      <p:sp>
        <p:nvSpPr>
          <p:cNvPr id="12" name="Content Placeholder 2">
            <a:extLst>
              <a:ext uri="{FF2B5EF4-FFF2-40B4-BE49-F238E27FC236}">
                <a16:creationId xmlns:a16="http://schemas.microsoft.com/office/drawing/2014/main" id="{F715AD95-A718-B592-B60B-42F564A9F9C2}"/>
              </a:ext>
            </a:extLst>
          </p:cNvPr>
          <p:cNvSpPr>
            <a:spLocks noGrp="1"/>
          </p:cNvSpPr>
          <p:nvPr>
            <p:ph idx="1"/>
          </p:nvPr>
        </p:nvSpPr>
        <p:spPr>
          <a:xfrm>
            <a:off x="109943" y="4166016"/>
            <a:ext cx="2350042" cy="1579036"/>
          </a:xfrm>
        </p:spPr>
        <p:txBody>
          <a:bodyPr>
            <a:normAutofit/>
          </a:bodyPr>
          <a:lstStyle/>
          <a:p>
            <a:pPr marL="0" indent="0">
              <a:buNone/>
            </a:pPr>
            <a:r>
              <a:rPr lang="en-US" sz="1600" i="1"/>
              <a:t>Above: QS1 routed with only transport cost</a:t>
            </a:r>
          </a:p>
          <a:p>
            <a:pPr marL="0" indent="0">
              <a:buNone/>
            </a:pPr>
            <a:r>
              <a:rPr lang="en-US" sz="1600" i="1"/>
              <a:t>Right: QS1 routed with only CO</a:t>
            </a:r>
            <a:r>
              <a:rPr lang="en-US" sz="1600" i="1" baseline="-25000"/>
              <a:t>2 </a:t>
            </a:r>
            <a:r>
              <a:rPr lang="en-US" sz="1600" i="1"/>
              <a:t>cost</a:t>
            </a:r>
          </a:p>
        </p:txBody>
      </p:sp>
      <p:sp>
        <p:nvSpPr>
          <p:cNvPr id="16" name="Content Placeholder 2">
            <a:extLst>
              <a:ext uri="{FF2B5EF4-FFF2-40B4-BE49-F238E27FC236}">
                <a16:creationId xmlns:a16="http://schemas.microsoft.com/office/drawing/2014/main" id="{D7507E85-47C1-C4D5-5DEF-C60CF7B894F7}"/>
              </a:ext>
            </a:extLst>
          </p:cNvPr>
          <p:cNvSpPr txBox="1">
            <a:spLocks/>
          </p:cNvSpPr>
          <p:nvPr/>
        </p:nvSpPr>
        <p:spPr>
          <a:xfrm>
            <a:off x="6871583" y="4499444"/>
            <a:ext cx="4520218" cy="113935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800" b="0" i="0" kern="1200">
                <a:solidFill>
                  <a:schemeClr val="tx1"/>
                </a:solidFill>
                <a:latin typeface="Gill Sans Regular" panose="020B0502020104020203" pitchFamily="34" charset="-79"/>
                <a:ea typeface="+mn-ea"/>
                <a:cs typeface="+mn-cs"/>
              </a:defRPr>
            </a:lvl1pPr>
            <a:lvl2pPr marL="685800" indent="-228600" algn="l" defTabSz="914400" rtl="0" eaLnBrk="1" latinLnBrk="0" hangingPunct="1">
              <a:lnSpc>
                <a:spcPct val="100000"/>
              </a:lnSpc>
              <a:spcBef>
                <a:spcPts val="500"/>
              </a:spcBef>
              <a:buClr>
                <a:srgbClr val="00B7B3"/>
              </a:buClr>
              <a:buFont typeface="Wingdings" pitchFamily="2" charset="2"/>
              <a:buChar char="§"/>
              <a:defRPr sz="2400" b="0" i="0" kern="1200">
                <a:solidFill>
                  <a:schemeClr val="tx1"/>
                </a:solidFill>
                <a:latin typeface="Gill Sans Regular" panose="020B0502020104020203" pitchFamily="34" charset="-79"/>
                <a:ea typeface="+mn-ea"/>
                <a:cs typeface="+mn-cs"/>
              </a:defRPr>
            </a:lvl2pPr>
            <a:lvl3pPr marL="1143000" indent="-228600" algn="l" defTabSz="914400" rtl="0" eaLnBrk="1" latinLnBrk="0" hangingPunct="1">
              <a:lnSpc>
                <a:spcPct val="100000"/>
              </a:lnSpc>
              <a:spcBef>
                <a:spcPts val="500"/>
              </a:spcBef>
              <a:buClr>
                <a:srgbClr val="3C9988"/>
              </a:buClr>
              <a:buSzPct val="76000"/>
              <a:buFont typeface="Courier New" panose="02070309020205020404" pitchFamily="49" charset="0"/>
              <a:buChar char="o"/>
              <a:defRPr sz="2000" b="0" i="0" kern="1200">
                <a:solidFill>
                  <a:schemeClr val="tx1"/>
                </a:solidFill>
                <a:latin typeface="Gill Sans Regular" panose="020B0502020104020203" pitchFamily="34" charset="-79"/>
                <a:ea typeface="+mn-ea"/>
                <a:cs typeface="+mn-cs"/>
              </a:defRPr>
            </a:lvl3pPr>
            <a:lvl4pPr marL="1600200" indent="-228600" algn="l" defTabSz="914400" rtl="0" eaLnBrk="1" latinLnBrk="0" hangingPunct="1">
              <a:lnSpc>
                <a:spcPct val="100000"/>
              </a:lnSpc>
              <a:spcBef>
                <a:spcPts val="500"/>
              </a:spcBef>
              <a:buClr>
                <a:schemeClr val="tx2"/>
              </a:buClr>
              <a:buFont typeface="System Font Regular"/>
              <a:buChar char="‣"/>
              <a:defRPr sz="1800" b="0" i="0" kern="1200">
                <a:solidFill>
                  <a:schemeClr val="tx1"/>
                </a:solidFill>
                <a:latin typeface="Gill Sans Regular" panose="020B0502020104020203" pitchFamily="34" charset="-79"/>
                <a:ea typeface="+mn-ea"/>
                <a:cs typeface="+mn-cs"/>
              </a:defRPr>
            </a:lvl4pPr>
            <a:lvl5pPr marL="2057400" indent="-228600" algn="l" defTabSz="914400" rtl="0" eaLnBrk="1" latinLnBrk="0" hangingPunct="1">
              <a:lnSpc>
                <a:spcPct val="100000"/>
              </a:lnSpc>
              <a:spcBef>
                <a:spcPts val="500"/>
              </a:spcBef>
              <a:buClr>
                <a:schemeClr val="accent3"/>
              </a:buClr>
              <a:buSzPct val="74000"/>
              <a:buFont typeface="Arial" panose="020B0604020202020204" pitchFamily="34" charset="0"/>
              <a:buChar char="•"/>
              <a:defRPr sz="1800" b="0" i="0" kern="1200">
                <a:solidFill>
                  <a:schemeClr val="tx1"/>
                </a:solidFill>
                <a:latin typeface="Gill Sans Regular" panose="020B0502020104020203" pitchFamily="34" charset="-79"/>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Comparison of transport, impeded transport, and CO</a:t>
            </a:r>
            <a:r>
              <a:rPr lang="en-US" sz="1600" i="1" baseline="-25000" dirty="0"/>
              <a:t>2</a:t>
            </a:r>
            <a:r>
              <a:rPr lang="en-US" sz="1600" i="1" dirty="0"/>
              <a:t> costs across FTOT modes and link types, assuming 100 miles transporting 100 tons of solid commodity </a:t>
            </a:r>
          </a:p>
          <a:p>
            <a:pPr marL="0" indent="0">
              <a:buFont typeface="Arial" panose="020B0604020202020204" pitchFamily="34" charset="0"/>
              <a:buNone/>
            </a:pPr>
            <a:endParaRPr lang="en-US" sz="1600" i="1" dirty="0"/>
          </a:p>
        </p:txBody>
      </p:sp>
      <p:pic>
        <p:nvPicPr>
          <p:cNvPr id="18" name="Picture 17">
            <a:extLst>
              <a:ext uri="{FF2B5EF4-FFF2-40B4-BE49-F238E27FC236}">
                <a16:creationId xmlns:a16="http://schemas.microsoft.com/office/drawing/2014/main" id="{C24EFE33-9BD2-118B-7357-354D376490B4}"/>
              </a:ext>
            </a:extLst>
          </p:cNvPr>
          <p:cNvPicPr>
            <a:picLocks noChangeAspect="1"/>
          </p:cNvPicPr>
          <p:nvPr/>
        </p:nvPicPr>
        <p:blipFill>
          <a:blip r:embed="rId4"/>
          <a:stretch>
            <a:fillRect/>
          </a:stretch>
        </p:blipFill>
        <p:spPr>
          <a:xfrm>
            <a:off x="2622326" y="2920408"/>
            <a:ext cx="4086916" cy="3158071"/>
          </a:xfrm>
          <a:prstGeom prst="rect">
            <a:avLst/>
          </a:prstGeom>
        </p:spPr>
      </p:pic>
    </p:spTree>
    <p:extLst>
      <p:ext uri="{BB962C8B-B14F-4D97-AF65-F5344CB8AC3E}">
        <p14:creationId xmlns:p14="http://schemas.microsoft.com/office/powerpoint/2010/main" val="232637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B544-9DF3-4070-8E8A-5F684CB5D37D}"/>
              </a:ext>
            </a:extLst>
          </p:cNvPr>
          <p:cNvSpPr>
            <a:spLocks noGrp="1"/>
          </p:cNvSpPr>
          <p:nvPr>
            <p:ph type="title"/>
          </p:nvPr>
        </p:nvSpPr>
        <p:spPr/>
        <p:txBody>
          <a:bodyPr/>
          <a:lstStyle/>
          <a:p>
            <a:r>
              <a:rPr lang="en-US" sz="3600" dirty="0">
                <a:cs typeface="Gill Sans Regular"/>
              </a:rPr>
              <a:t>New Resource: North American Multimodal Network</a:t>
            </a:r>
          </a:p>
        </p:txBody>
      </p:sp>
      <p:sp>
        <p:nvSpPr>
          <p:cNvPr id="4" name="Content Placeholder 2">
            <a:extLst>
              <a:ext uri="{FF2B5EF4-FFF2-40B4-BE49-F238E27FC236}">
                <a16:creationId xmlns:a16="http://schemas.microsoft.com/office/drawing/2014/main" id="{A736999D-07B3-70C2-FB45-BA129D718335}"/>
              </a:ext>
            </a:extLst>
          </p:cNvPr>
          <p:cNvSpPr txBox="1">
            <a:spLocks/>
          </p:cNvSpPr>
          <p:nvPr/>
        </p:nvSpPr>
        <p:spPr>
          <a:xfrm>
            <a:off x="547816" y="1445557"/>
            <a:ext cx="6061628" cy="475026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800" b="0" i="0" kern="1200">
                <a:solidFill>
                  <a:schemeClr val="tx1"/>
                </a:solidFill>
                <a:latin typeface="Gill Sans Regular" panose="020B0502020104020203" pitchFamily="34" charset="-79"/>
                <a:ea typeface="+mn-ea"/>
                <a:cs typeface="+mn-cs"/>
              </a:defRPr>
            </a:lvl1pPr>
            <a:lvl2pPr marL="685800" indent="-228600" algn="l" defTabSz="914400" rtl="0" eaLnBrk="1" latinLnBrk="0" hangingPunct="1">
              <a:lnSpc>
                <a:spcPct val="100000"/>
              </a:lnSpc>
              <a:spcBef>
                <a:spcPts val="500"/>
              </a:spcBef>
              <a:buClr>
                <a:srgbClr val="00B7B3"/>
              </a:buClr>
              <a:buFont typeface="Wingdings" pitchFamily="2" charset="2"/>
              <a:buChar char="§"/>
              <a:defRPr sz="2400" b="0" i="0" kern="1200">
                <a:solidFill>
                  <a:schemeClr val="tx1"/>
                </a:solidFill>
                <a:latin typeface="Gill Sans Regular" panose="020B0502020104020203" pitchFamily="34" charset="-79"/>
                <a:ea typeface="+mn-ea"/>
                <a:cs typeface="+mn-cs"/>
              </a:defRPr>
            </a:lvl2pPr>
            <a:lvl3pPr marL="1143000" indent="-228600" algn="l" defTabSz="914400" rtl="0" eaLnBrk="1" latinLnBrk="0" hangingPunct="1">
              <a:lnSpc>
                <a:spcPct val="100000"/>
              </a:lnSpc>
              <a:spcBef>
                <a:spcPts val="500"/>
              </a:spcBef>
              <a:buClr>
                <a:srgbClr val="3C9988"/>
              </a:buClr>
              <a:buSzPct val="76000"/>
              <a:buFont typeface="Courier New" panose="02070309020205020404" pitchFamily="49" charset="0"/>
              <a:buChar char="o"/>
              <a:defRPr sz="2000" b="0" i="0" kern="1200">
                <a:solidFill>
                  <a:schemeClr val="tx1"/>
                </a:solidFill>
                <a:latin typeface="Gill Sans Regular" panose="020B0502020104020203" pitchFamily="34" charset="-79"/>
                <a:ea typeface="+mn-ea"/>
                <a:cs typeface="+mn-cs"/>
              </a:defRPr>
            </a:lvl3pPr>
            <a:lvl4pPr marL="1600200" indent="-228600" algn="l" defTabSz="914400" rtl="0" eaLnBrk="1" latinLnBrk="0" hangingPunct="1">
              <a:lnSpc>
                <a:spcPct val="100000"/>
              </a:lnSpc>
              <a:spcBef>
                <a:spcPts val="500"/>
              </a:spcBef>
              <a:buClr>
                <a:schemeClr val="tx2"/>
              </a:buClr>
              <a:buFont typeface="System Font Regular"/>
              <a:buChar char="‣"/>
              <a:defRPr sz="1800" b="0" i="0" kern="1200">
                <a:solidFill>
                  <a:schemeClr val="tx1"/>
                </a:solidFill>
                <a:latin typeface="Gill Sans Regular" panose="020B0502020104020203" pitchFamily="34" charset="-79"/>
                <a:ea typeface="+mn-ea"/>
                <a:cs typeface="+mn-cs"/>
              </a:defRPr>
            </a:lvl4pPr>
            <a:lvl5pPr marL="2057400" indent="-228600" algn="l" defTabSz="914400" rtl="0" eaLnBrk="1" latinLnBrk="0" hangingPunct="1">
              <a:lnSpc>
                <a:spcPct val="100000"/>
              </a:lnSpc>
              <a:spcBef>
                <a:spcPts val="500"/>
              </a:spcBef>
              <a:buClr>
                <a:schemeClr val="accent3"/>
              </a:buClr>
              <a:buSzPct val="74000"/>
              <a:buFont typeface="Arial" panose="020B0604020202020204" pitchFamily="34" charset="0"/>
              <a:buChar char="•"/>
              <a:defRPr sz="1800" b="0" i="0" kern="1200">
                <a:solidFill>
                  <a:schemeClr val="tx1"/>
                </a:solidFill>
                <a:latin typeface="Gill Sans Regular" panose="020B0502020104020203" pitchFamily="34" charset="-79"/>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Gill Sans Regular"/>
              </a:rPr>
              <a:t>Draft </a:t>
            </a:r>
            <a:r>
              <a:rPr lang="en-US" sz="2400">
                <a:cs typeface="Gill Sans Regular"/>
              </a:rPr>
              <a:t>North American multimodal network integrates available Canadian, Mexican and Alaska/Hawaii network data</a:t>
            </a:r>
          </a:p>
          <a:p>
            <a:r>
              <a:rPr lang="en-US" sz="2400" dirty="0">
                <a:cs typeface="Gill Sans Regular"/>
              </a:rPr>
              <a:t>Network </a:t>
            </a:r>
            <a:r>
              <a:rPr lang="en-US" sz="2400">
                <a:cs typeface="Gill Sans Regular"/>
              </a:rPr>
              <a:t>includes road, rail, waterway</a:t>
            </a:r>
            <a:r>
              <a:rPr lang="en-US" sz="2400" dirty="0">
                <a:cs typeface="Gill Sans Regular"/>
              </a:rPr>
              <a:t>,</a:t>
            </a:r>
            <a:r>
              <a:rPr lang="en-US" sz="2400">
                <a:cs typeface="Gill Sans Regular"/>
              </a:rPr>
              <a:t> and intermodal facility data for Canada, along with rail and road data for Mexico</a:t>
            </a:r>
          </a:p>
          <a:p>
            <a:r>
              <a:rPr lang="en-US" sz="2400">
                <a:cs typeface="Gill Sans Regular"/>
              </a:rPr>
              <a:t>Facilitates North American scenarios with a scope beyond the continental United States</a:t>
            </a:r>
            <a:r>
              <a:rPr lang="en-US" sz="2400" dirty="0">
                <a:cs typeface="Gill Sans Regular"/>
              </a:rPr>
              <a:t> </a:t>
            </a:r>
            <a:endParaRPr lang="en-US">
              <a:cs typeface="Gill Sans Regular"/>
            </a:endParaRPr>
          </a:p>
          <a:p>
            <a:r>
              <a:rPr lang="en-US" sz="2400">
                <a:cs typeface="Gill Sans Regular"/>
              </a:rPr>
              <a:t>Available upon request from the FTOT Team</a:t>
            </a:r>
          </a:p>
          <a:p>
            <a:r>
              <a:rPr lang="en-US" sz="2400">
                <a:cs typeface="Gill Sans Regular"/>
              </a:rPr>
              <a:t>More details are available in Appendix B of the Technical Documentation</a:t>
            </a:r>
          </a:p>
          <a:p>
            <a:r>
              <a:rPr lang="en-US" sz="2400">
                <a:cs typeface="Gill Sans Regular"/>
              </a:rPr>
              <a:t>Continental United States scenarios should continue to use the default FTOT network (better road data</a:t>
            </a:r>
            <a:r>
              <a:rPr lang="en-US" sz="2400" dirty="0">
                <a:cs typeface="Gill Sans Regular"/>
              </a:rPr>
              <a:t>, smaller file size</a:t>
            </a:r>
            <a:r>
              <a:rPr lang="en-US" sz="2400">
                <a:cs typeface="Gill Sans Regular"/>
              </a:rPr>
              <a:t>)</a:t>
            </a:r>
          </a:p>
        </p:txBody>
      </p:sp>
      <p:pic>
        <p:nvPicPr>
          <p:cNvPr id="3" name="Picture 2">
            <a:extLst>
              <a:ext uri="{FF2B5EF4-FFF2-40B4-BE49-F238E27FC236}">
                <a16:creationId xmlns:a16="http://schemas.microsoft.com/office/drawing/2014/main" id="{A838AF3E-A7B7-153E-F28B-AFD31EBD9733}"/>
              </a:ext>
            </a:extLst>
          </p:cNvPr>
          <p:cNvPicPr>
            <a:picLocks noChangeAspect="1"/>
          </p:cNvPicPr>
          <p:nvPr/>
        </p:nvPicPr>
        <p:blipFill>
          <a:blip r:embed="rId3"/>
          <a:stretch>
            <a:fillRect/>
          </a:stretch>
        </p:blipFill>
        <p:spPr>
          <a:xfrm>
            <a:off x="6520544" y="1806382"/>
            <a:ext cx="5392055" cy="4025378"/>
          </a:xfrm>
          <a:prstGeom prst="rect">
            <a:avLst/>
          </a:prstGeom>
        </p:spPr>
      </p:pic>
    </p:spTree>
    <p:extLst>
      <p:ext uri="{BB962C8B-B14F-4D97-AF65-F5344CB8AC3E}">
        <p14:creationId xmlns:p14="http://schemas.microsoft.com/office/powerpoint/2010/main" val="3306980466"/>
      </p:ext>
    </p:extLst>
  </p:cSld>
  <p:clrMapOvr>
    <a:masterClrMapping/>
  </p:clrMapOvr>
</p:sld>
</file>

<file path=ppt/theme/theme1.xml><?xml version="1.0" encoding="utf-8"?>
<a:theme xmlns:a="http://schemas.openxmlformats.org/drawingml/2006/main" name="VolpeDefault">
  <a:themeElements>
    <a:clrScheme name="0d1a40">
      <a:dk1>
        <a:srgbClr val="000000"/>
      </a:dk1>
      <a:lt1>
        <a:srgbClr val="FFFFFF"/>
      </a:lt1>
      <a:dk2>
        <a:srgbClr val="081A42"/>
      </a:dk2>
      <a:lt2>
        <a:srgbClr val="E7E6E6"/>
      </a:lt2>
      <a:accent1>
        <a:srgbClr val="00A9A3"/>
      </a:accent1>
      <a:accent2>
        <a:srgbClr val="0071D1"/>
      </a:accent2>
      <a:accent3>
        <a:srgbClr val="86CA9F"/>
      </a:accent3>
      <a:accent4>
        <a:srgbClr val="0D1A40"/>
      </a:accent4>
      <a:accent5>
        <a:srgbClr val="BCDA87"/>
      </a:accent5>
      <a:accent6>
        <a:srgbClr val="F36E23"/>
      </a:accent6>
      <a:hlink>
        <a:srgbClr val="001C47"/>
      </a:hlink>
      <a:folHlink>
        <a:srgbClr val="87CBA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000" dirty="0" err="1" smtClean="0">
            <a:cs typeface="Gill Sans Regular" panose="020B0502020104020203"/>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cs typeface="Gill Sans Regular" panose="020B0502020104020203"/>
          </a:defRPr>
        </a:defPPr>
      </a:lstStyle>
    </a:txDef>
  </a:objectDefaults>
  <a:extraClrSchemeLst/>
  <a:extLst>
    <a:ext uri="{05A4C25C-085E-4340-85A3-A5531E510DB2}">
      <thm15:themeFamily xmlns:thm15="http://schemas.microsoft.com/office/thememl/2012/main" name="VolpeDefault" id="{9185302A-BB3D-4751-9712-C1E46D727D7F}" vid="{A0D810C5-6422-4FAC-ADEB-7BD9998564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F2CA46B9D1344B5EAC6319198805A" ma:contentTypeVersion="14" ma:contentTypeDescription="Create a new document." ma:contentTypeScope="" ma:versionID="b4da23957c5de3c29c7478db9514373e">
  <xsd:schema xmlns:xsd="http://www.w3.org/2001/XMLSchema" xmlns:xs="http://www.w3.org/2001/XMLSchema" xmlns:p="http://schemas.microsoft.com/office/2006/metadata/properties" xmlns:ns2="7b4cb528-c6de-4962-ba6a-8c4f497baf23" xmlns:ns3="99e02294-3e65-436c-9823-d77a7b509d92" targetNamespace="http://schemas.microsoft.com/office/2006/metadata/properties" ma:root="true" ma:fieldsID="79e4b903df13dc2e646a2d32f17623e8" ns2:_="" ns3:_="">
    <xsd:import namespace="7b4cb528-c6de-4962-ba6a-8c4f497baf23"/>
    <xsd:import namespace="99e02294-3e65-436c-9823-d77a7b509d9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4cb528-c6de-4962-ba6a-8c4f497b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a446fb-c4e7-47d1-9e02-aae3431be311"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e02294-3e65-436c-9823-d77a7b509d9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c67cb04-9f33-40fb-aae7-209dc6a2783b}" ma:internalName="TaxCatchAll" ma:showField="CatchAllData" ma:web="99e02294-3e65-436c-9823-d77a7b509d9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9e02294-3e65-436c-9823-d77a7b509d92" xsi:nil="true"/>
    <lcf76f155ced4ddcb4097134ff3c332f xmlns="7b4cb528-c6de-4962-ba6a-8c4f497baf2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F2DEEBC-8B13-46DE-B70E-6C7CA58D46B2}">
  <ds:schemaRefs>
    <ds:schemaRef ds:uri="7b4cb528-c6de-4962-ba6a-8c4f497baf23"/>
    <ds:schemaRef ds:uri="99e02294-3e65-436c-9823-d77a7b509d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8AF9C6A-AAA0-4472-A03A-8B73506A5F87}">
  <ds:schemaRefs>
    <ds:schemaRef ds:uri="http://schemas.microsoft.com/sharepoint/v3/contenttype/forms"/>
  </ds:schemaRefs>
</ds:datastoreItem>
</file>

<file path=customXml/itemProps3.xml><?xml version="1.0" encoding="utf-8"?>
<ds:datastoreItem xmlns:ds="http://schemas.openxmlformats.org/officeDocument/2006/customXml" ds:itemID="{B69B96E7-9083-49DE-8D9B-A8B1E52FFD63}">
  <ds:schemaRefs>
    <ds:schemaRef ds:uri="7b4cb528-c6de-4962-ba6a-8c4f497baf23"/>
    <ds:schemaRef ds:uri="99e02294-3e65-436c-9823-d77a7b509d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Default Theme</Template>
  <TotalTime>74</TotalTime>
  <Words>1605</Words>
  <Application>Microsoft Office PowerPoint</Application>
  <PresentationFormat>Widescreen</PresentationFormat>
  <Paragraphs>178</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Cambria Math</vt:lpstr>
      <vt:lpstr>Courier New</vt:lpstr>
      <vt:lpstr>Gill Sans MT</vt:lpstr>
      <vt:lpstr>Gill Sans Regular</vt:lpstr>
      <vt:lpstr>System Font Regular</vt:lpstr>
      <vt:lpstr>Wingdings</vt:lpstr>
      <vt:lpstr>VolpeDefault</vt:lpstr>
      <vt:lpstr>FTOT 2023.3 Users Group Meeting</vt:lpstr>
      <vt:lpstr>FTOT Landing Page</vt:lpstr>
      <vt:lpstr>Agenda</vt:lpstr>
      <vt:lpstr>User Support: XLSX template and conversion tool</vt:lpstr>
      <vt:lpstr>New Functionality: Emissions-based optimization</vt:lpstr>
      <vt:lpstr>New Functionality: Emissions-based optimization (2)</vt:lpstr>
      <vt:lpstr>New Functionality: Emissions-based optimization (3)</vt:lpstr>
      <vt:lpstr>New Functionality: Emissions-based optimization (4)</vt:lpstr>
      <vt:lpstr>New Resource: North American Multimodal Network</vt:lpstr>
      <vt:lpstr>Other Updates</vt:lpstr>
      <vt:lpstr>Other Updates</vt:lpstr>
      <vt:lpstr>Demo: XLSX template and conversion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FTOT 2022.1  Users Group Meeting</dc:title>
  <dc:creator>Mockett, Mark (Volpe)</dc:creator>
  <cp:lastModifiedBy>Zhang, Kevin (VOLPE)</cp:lastModifiedBy>
  <cp:revision>2</cp:revision>
  <dcterms:created xsi:type="dcterms:W3CDTF">2022-04-26T19:22:17Z</dcterms:created>
  <dcterms:modified xsi:type="dcterms:W3CDTF">2023-11-02T19:13:24Z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0x010100403F2CA46B9D1344B5EAC6319198805A</vt:lpwstr>
  </property>
  <property fmtid="{D5CDD505-2E9C-101B-9397-08002B2CF9AE}" pid="3" name="MediaServiceImageTags">
    <vt:lpwstr/>
  </property>
</Properties>
</file>