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34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5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802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882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020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010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43D55F-46AB-4791-9172-4FA8DD3A6A9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9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8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C235CF-BDA2-4E7E-8BBD-350479985E7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9/13/2016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‹N°›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32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7572" y="71438"/>
            <a:ext cx="7824978" cy="4041648"/>
          </a:xfrm>
        </p:spPr>
        <p:txBody>
          <a:bodyPr>
            <a:noAutofit/>
          </a:bodyPr>
          <a:lstStyle/>
          <a:p>
            <a:pPr algn="l"/>
            <a:r>
              <a:rPr lang="fr-CA" sz="3600" b="1" dirty="0" smtClean="0"/>
              <a:t/>
            </a:r>
            <a:br>
              <a:rPr lang="fr-CA" sz="3600" b="1" dirty="0" smtClean="0"/>
            </a:br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Les bases de la communication et </a:t>
            </a:r>
            <a:r>
              <a:rPr lang="fr-CA" sz="3600" dirty="0" smtClean="0"/>
              <a:t/>
            </a:r>
            <a:br>
              <a:rPr lang="fr-CA" sz="3600" dirty="0" smtClean="0"/>
            </a:br>
            <a:r>
              <a:rPr lang="fr-CA" sz="3600" dirty="0" smtClean="0"/>
              <a:t>l’écoute en contexte de communication interpersonnelle et professionnelle</a:t>
            </a:r>
            <a:endParaRPr lang="fr-CA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8416" y="5451314"/>
            <a:ext cx="8144134" cy="1117687"/>
          </a:xfrm>
        </p:spPr>
        <p:txBody>
          <a:bodyPr/>
          <a:lstStyle/>
          <a:p>
            <a:r>
              <a:rPr lang="fr-CA" dirty="0" smtClean="0"/>
              <a:t>TF1 – Automne 2016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9663112" y="3243263"/>
            <a:ext cx="25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6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Cours 4</a:t>
            </a:r>
            <a:endParaRPr lang="fr-CA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éléments de base de la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3805" y="2888415"/>
            <a:ext cx="9613861" cy="359931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CA" sz="4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Toute perturbation qui nuit à la bonne émission ou la bonne réception du message</a:t>
            </a:r>
          </a:p>
          <a:p>
            <a:pPr marL="0" indent="0">
              <a:buNone/>
            </a:pPr>
            <a:endParaRPr lang="fr-CA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Bruits </a:t>
            </a:r>
            <a:r>
              <a:rPr lang="fr-CA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internes </a:t>
            </a:r>
          </a:p>
          <a:p>
            <a:endParaRPr lang="fr-CA" sz="3600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Bruits </a:t>
            </a:r>
            <a:r>
              <a:rPr lang="fr-CA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externes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0320" y="2163246"/>
            <a:ext cx="617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Le bruit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éléments de base de la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76024" y="2917444"/>
            <a:ext cx="9613861" cy="653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Parfois peu, parfois très influent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0320" y="2163246"/>
            <a:ext cx="617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Le contexte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0320" y="3874914"/>
            <a:ext cx="617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La rétroaction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18206" y="4653793"/>
            <a:ext cx="10303289" cy="653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CA" sz="2800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Messages renvoyés par le récepteur en réponse au message reçu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46936" y="5306864"/>
            <a:ext cx="7445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prstClr val="black">
                    <a:lumMod val="95000"/>
                    <a:lumOff val="5000"/>
                  </a:prstClr>
                </a:solidFill>
              </a:rPr>
              <a:t>Permet à l’émetteur d’ajuster son message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CA" sz="20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prstClr val="black">
                    <a:lumMod val="95000"/>
                    <a:lumOff val="5000"/>
                  </a:prstClr>
                </a:solidFill>
              </a:rPr>
              <a:t>Peut être verbale ou non verbale</a:t>
            </a:r>
            <a:endParaRPr lang="fr-CA" sz="2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6779" y="5263158"/>
            <a:ext cx="9613859" cy="453051"/>
          </a:xfrm>
        </p:spPr>
        <p:txBody>
          <a:bodyPr/>
          <a:lstStyle/>
          <a:p>
            <a:r>
              <a:rPr lang="fr-CA" dirty="0" smtClean="0"/>
              <a:t>Modèle transactionnel de communication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22975" r="9571" b="14118"/>
          <a:stretch/>
        </p:blipFill>
        <p:spPr>
          <a:xfrm>
            <a:off x="1557337" y="0"/>
            <a:ext cx="8880531" cy="45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principes de base de la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8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Elle est </a:t>
            </a:r>
            <a:r>
              <a:rPr lang="fr-CA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inévitable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Elle </a:t>
            </a: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est </a:t>
            </a:r>
            <a:r>
              <a:rPr lang="fr-CA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unique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Elle est </a:t>
            </a:r>
            <a:r>
              <a:rPr lang="fr-CA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irréversible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Elle peut être </a:t>
            </a:r>
            <a:r>
              <a:rPr lang="fr-CA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involontaire</a:t>
            </a:r>
          </a:p>
          <a:p>
            <a:pPr>
              <a:lnSpc>
                <a:spcPct val="150000"/>
              </a:lnSpc>
            </a:pPr>
            <a:r>
              <a:rPr lang="fr-CA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Toujours souhaitable?</a:t>
            </a:r>
            <a:endParaRPr lang="fr-CA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43" y="2202416"/>
            <a:ext cx="5421086" cy="37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L’écoute en contexte de communication interpersonnelle et </a:t>
            </a:r>
            <a:r>
              <a:rPr lang="fr-CA" dirty="0" smtClean="0"/>
              <a:t>professionnelle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8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Qu’est-ce que l’écoute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7064" y="2598130"/>
            <a:ext cx="9613861" cy="1335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28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Processus </a:t>
            </a:r>
            <a:r>
              <a:rPr lang="fr-CA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volontaire</a:t>
            </a:r>
            <a:r>
              <a:rPr lang="fr-CA" sz="28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 lequel on sélectionne, on organise et on interprète des stimuli auditifs</a:t>
            </a:r>
            <a:endParaRPr lang="fr-CA" sz="28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43314" y="4426857"/>
            <a:ext cx="8157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CA" sz="4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Écouter = Entendre ?</a:t>
            </a:r>
            <a:endParaRPr lang="fr-CA" sz="4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caractéristiques d’un récepteur efficace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Être actif et conscient</a:t>
            </a:r>
          </a:p>
          <a:p>
            <a:pPr>
              <a:lnSpc>
                <a:spcPct val="20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Une transmission juste du message</a:t>
            </a:r>
          </a:p>
          <a:p>
            <a:pPr>
              <a:lnSpc>
                <a:spcPct val="20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Une collaboration avec l’émetteur</a:t>
            </a:r>
            <a:endParaRPr lang="fr-CA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0321" y="4849662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321" y="3594250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321" y="2336873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types de mauvaise écoute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8838"/>
            <a:ext cx="3964250" cy="75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 fausse écoute: </a:t>
            </a:r>
            <a:endParaRPr lang="fr-CA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80321" y="3594250"/>
            <a:ext cx="3964250" cy="754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La mise en vedette: 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0321" y="4851627"/>
            <a:ext cx="3964250" cy="75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La fabulation: 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68685" y="2380489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Faire semblant; oreille distraite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68684" y="3594250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Le monopole de la conversation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68683" y="4851627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Inventer pour compenser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0321" y="5932941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0321" y="4829818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321" y="3572441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0321" y="2336873"/>
            <a:ext cx="3659450" cy="50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types de mauvaise écoute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2" y="2336873"/>
            <a:ext cx="3964250" cy="75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Écoute sélective: </a:t>
            </a:r>
            <a:endParaRPr lang="fr-CA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80321" y="3594250"/>
            <a:ext cx="3964250" cy="75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Écoute fuyante: 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0321" y="4851627"/>
            <a:ext cx="3964250" cy="75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Écoute défensive: 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68685" y="2380489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Seulement ce qui est pertinent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68684" y="3594250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Éviter ce qui est déplaisant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68683" y="4851627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Se sentir constamment attaqué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80321" y="5932941"/>
            <a:ext cx="3964250" cy="75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Écoute piégée: 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68683" y="5932941"/>
            <a:ext cx="712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Attendre l’erreur pour dénigrer</a:t>
            </a:r>
            <a:endParaRPr lang="fr-CA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798" y="2174641"/>
            <a:ext cx="10813143" cy="45865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raisons d’une mauvaise écoute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3055778"/>
            <a:ext cx="5256022" cy="711127"/>
          </a:xfrm>
        </p:spPr>
        <p:txBody>
          <a:bodyPr/>
          <a:lstStyle/>
          <a:p>
            <a:r>
              <a:rPr lang="fr-C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 quantité d’information reçue</a:t>
            </a:r>
            <a:endParaRPr lang="fr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0321" y="4249714"/>
            <a:ext cx="5256022" cy="7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La rapidité de la pensée</a:t>
            </a:r>
            <a:endParaRPr lang="fr-CA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0321" y="5443650"/>
            <a:ext cx="5256022" cy="7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Les réactions émotives</a:t>
            </a:r>
            <a:endParaRPr lang="fr-CA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97600" y="3088492"/>
            <a:ext cx="5256022" cy="7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Les jugements hâtifs</a:t>
            </a:r>
            <a:endParaRPr lang="fr-CA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197600" y="4327838"/>
            <a:ext cx="5256022" cy="7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Les préoccupations personnelles</a:t>
            </a:r>
            <a:endParaRPr lang="fr-CA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197600" y="5567184"/>
            <a:ext cx="5256022" cy="7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Le manque d’habiletés</a:t>
            </a:r>
            <a:endParaRPr lang="fr-CA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b="1" dirty="0" smtClean="0"/>
              <a:t>Plan du cours</a:t>
            </a:r>
            <a:endParaRPr lang="fr-CA" sz="6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000125" y="2443163"/>
            <a:ext cx="9815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 defTabSz="457200">
              <a:buFont typeface="+mj-lt"/>
              <a:buAutoNum type="arabicPeriod"/>
            </a:pPr>
            <a:r>
              <a:rPr lang="fr-CA" sz="3600" b="1" dirty="0">
                <a:solidFill>
                  <a:prstClr val="black"/>
                </a:solidFill>
              </a:rPr>
              <a:t>Les mécanisme de base de la communication</a:t>
            </a:r>
          </a:p>
          <a:p>
            <a:pPr marL="342900" indent="-342900" algn="ctr" defTabSz="457200">
              <a:buFont typeface="+mj-lt"/>
              <a:buAutoNum type="arabicPeriod"/>
            </a:pPr>
            <a:endParaRPr lang="fr-CA" sz="3600" b="1" dirty="0">
              <a:solidFill>
                <a:prstClr val="black"/>
              </a:solidFill>
            </a:endParaRPr>
          </a:p>
          <a:p>
            <a:pPr marL="342900" indent="-342900" algn="ctr" defTabSz="457200">
              <a:buFont typeface="+mj-lt"/>
              <a:buAutoNum type="arabicPeriod"/>
            </a:pPr>
            <a:r>
              <a:rPr lang="fr-CA" sz="3600" b="1" dirty="0">
                <a:solidFill>
                  <a:prstClr val="black"/>
                </a:solidFill>
              </a:rPr>
              <a:t>L’écoute</a:t>
            </a:r>
          </a:p>
          <a:p>
            <a:pPr marL="342900" indent="-342900" algn="ctr" defTabSz="457200">
              <a:buFont typeface="+mj-lt"/>
              <a:buAutoNum type="arabicPeriod"/>
            </a:pPr>
            <a:endParaRPr lang="fr-CA" sz="3600" b="1" dirty="0">
              <a:solidFill>
                <a:prstClr val="black"/>
              </a:solidFill>
            </a:endParaRPr>
          </a:p>
          <a:p>
            <a:pPr marL="342900" indent="-342900" algn="ctr" defTabSz="457200">
              <a:buFont typeface="+mj-lt"/>
              <a:buAutoNum type="arabicPeriod"/>
            </a:pPr>
            <a:r>
              <a:rPr lang="fr-CA" sz="3600" b="1" dirty="0">
                <a:solidFill>
                  <a:prstClr val="black"/>
                </a:solidFill>
              </a:rPr>
              <a:t>Atelier (portfolio)</a:t>
            </a:r>
            <a:endParaRPr lang="fr-CA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b="1" dirty="0" smtClean="0"/>
              <a:t>La rétroaction</a:t>
            </a:r>
            <a:endParaRPr lang="fr-CA" sz="4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8664" y="2336873"/>
            <a:ext cx="9613861" cy="580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Traduction de </a:t>
            </a:r>
            <a:r>
              <a:rPr lang="fr-CA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feedback  = «action en retour»</a:t>
            </a:r>
            <a:endParaRPr lang="fr-CA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1465943" y="3468914"/>
            <a:ext cx="2090057" cy="5805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34971" y="3343701"/>
            <a:ext cx="625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Tous les messages verbaux et non verbaux que le récepteur émet</a:t>
            </a:r>
            <a:endParaRPr lang="fr-CA" sz="24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0" y="4891315"/>
            <a:ext cx="54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2400" b="1" u="sng" dirty="0">
                <a:solidFill>
                  <a:prstClr val="black">
                    <a:lumMod val="95000"/>
                    <a:lumOff val="5000"/>
                  </a:prstClr>
                </a:solidFill>
              </a:rPr>
              <a:t>Différents types de rétroaction</a:t>
            </a:r>
            <a:endParaRPr lang="fr-CA" sz="24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51543" y="5646057"/>
            <a:ext cx="1133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CA" sz="2400" b="1" dirty="0">
                <a:solidFill>
                  <a:prstClr val="white"/>
                </a:solidFill>
              </a:rPr>
              <a:t>L’évitement – Le jugement – La rétroaction formative – L’interprétation –     La solution – L’investigation – Le soutien</a:t>
            </a:r>
            <a:endParaRPr lang="fr-CA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b="1" dirty="0" smtClean="0"/>
              <a:t>La rétroaction</a:t>
            </a:r>
            <a:endParaRPr lang="fr-CA" sz="44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2336798"/>
          <a:ext cx="9613900" cy="42461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65248"/>
                <a:gridCol w="6448652"/>
              </a:tblGrid>
              <a:tr h="638631">
                <a:tc gridSpan="2">
                  <a:txBody>
                    <a:bodyPr/>
                    <a:lstStyle/>
                    <a:p>
                      <a:pPr algn="ctr"/>
                      <a:r>
                        <a:rPr lang="fr-CA" sz="28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Types de rétroaction</a:t>
                      </a:r>
                      <a:endParaRPr lang="fr-CA" sz="28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L’évitement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Ne pas reconnaitre</a:t>
                      </a:r>
                      <a:r>
                        <a:rPr lang="fr-CA" baseline="0" dirty="0" smtClean="0"/>
                        <a:t> le message exprimé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baseline="0" dirty="0" smtClean="0"/>
                        <a:t>Silence inapproprié, comportements ou paroles de distraction ou d’humour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Le jugement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Exprimer</a:t>
                      </a:r>
                      <a:r>
                        <a:rPr lang="fr-CA" baseline="0" dirty="0" smtClean="0"/>
                        <a:t> une opinion ou un commentaire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baseline="0" dirty="0" smtClean="0"/>
                        <a:t>Peut être positif ou négatif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La rétroaction formative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Remarque</a:t>
                      </a:r>
                      <a:r>
                        <a:rPr lang="fr-CA" baseline="0" dirty="0" smtClean="0"/>
                        <a:t> aidante donnée au moment opportun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baseline="0" dirty="0" smtClean="0"/>
                        <a:t>Vise le maintien ou l’amélioration d’un comportement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L‘interprétation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Proposer un sens ou une explication du message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3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b="1" dirty="0" smtClean="0"/>
              <a:t>La rétroaction</a:t>
            </a:r>
            <a:endParaRPr lang="fr-CA" sz="44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681038" y="2336798"/>
          <a:ext cx="9613900" cy="333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65248"/>
                <a:gridCol w="6448652"/>
              </a:tblGrid>
              <a:tr h="638631">
                <a:tc gridSpan="2">
                  <a:txBody>
                    <a:bodyPr/>
                    <a:lstStyle/>
                    <a:p>
                      <a:pPr algn="ctr"/>
                      <a:r>
                        <a:rPr lang="fr-CA" sz="28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Types de rétroaction</a:t>
                      </a:r>
                      <a:endParaRPr lang="fr-CA" sz="28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La solution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Donner un conseil ou</a:t>
                      </a:r>
                      <a:r>
                        <a:rPr lang="fr-CA" baseline="0" dirty="0" smtClean="0"/>
                        <a:t> imposer une solution sans que la personne le demande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L’investigation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Interroger l’interlocuteur pour obtenir un supplément d’information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97718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Le soutien</a:t>
                      </a:r>
                      <a:endParaRPr lang="fr-CA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A" dirty="0" smtClean="0"/>
                        <a:t>Rassurer ou encourager l’émetteur</a:t>
                      </a:r>
                      <a:endParaRPr lang="fr-CA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348343" y="2249714"/>
            <a:ext cx="11030857" cy="4122057"/>
          </a:xfrm>
          <a:prstGeom prst="round2Diag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CA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Améliorer ses habiletés d’écoute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A" sz="3200" dirty="0" smtClean="0"/>
              <a:t>Prendre conscience de nos types d’écoute</a:t>
            </a:r>
          </a:p>
          <a:p>
            <a:pPr>
              <a:lnSpc>
                <a:spcPct val="150000"/>
              </a:lnSpc>
            </a:pPr>
            <a:r>
              <a:rPr lang="fr-CA" sz="3200" dirty="0" smtClean="0"/>
              <a:t>Parler moins</a:t>
            </a:r>
          </a:p>
          <a:p>
            <a:pPr>
              <a:lnSpc>
                <a:spcPct val="150000"/>
              </a:lnSpc>
            </a:pPr>
            <a:r>
              <a:rPr lang="fr-CA" sz="3200" dirty="0" smtClean="0"/>
              <a:t>Accorder une attention réelle à l’interlocuteur</a:t>
            </a:r>
          </a:p>
          <a:p>
            <a:pPr>
              <a:lnSpc>
                <a:spcPct val="150000"/>
              </a:lnSpc>
            </a:pPr>
            <a:r>
              <a:rPr lang="fr-CA" sz="3200" dirty="0" smtClean="0"/>
              <a:t>S’abstenir de porter un jugement</a:t>
            </a:r>
          </a:p>
          <a:p>
            <a:pPr>
              <a:lnSpc>
                <a:spcPct val="150000"/>
              </a:lnSpc>
            </a:pPr>
            <a:r>
              <a:rPr lang="fr-CA" sz="3200" dirty="0" smtClean="0"/>
              <a:t>Gérer ses émotions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1336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mécanismes de base de la communication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52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Qu’est-ce que la communication?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3606573"/>
            <a:ext cx="9613861" cy="2721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Partage délibéré ou involontaire d’un message ayant une signification</a:t>
            </a:r>
            <a:endParaRPr lang="fr-CA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321" y="2200275"/>
            <a:ext cx="630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6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«</a:t>
            </a:r>
            <a:r>
              <a:rPr lang="fr-CA" sz="3600" i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Communicare</a:t>
            </a:r>
            <a:r>
              <a:rPr lang="fr-CA" sz="3600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»    =   Partage</a:t>
            </a:r>
            <a:endParaRPr lang="fr-CA" sz="3600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Types de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8321" y="2249786"/>
            <a:ext cx="9613861" cy="4608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Intrapersonnelle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Impersonnelle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Interpersonnelle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Petit groupe (3-30)</a:t>
            </a:r>
          </a:p>
          <a:p>
            <a:pPr>
              <a:lnSpc>
                <a:spcPct val="150000"/>
              </a:lnSpc>
            </a:pPr>
            <a:r>
              <a:rPr lang="fr-CA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 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24" y="2582217"/>
            <a:ext cx="5928921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24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éléments de base de la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291" y="3454472"/>
            <a:ext cx="9613861" cy="3599316"/>
          </a:xfrm>
        </p:spPr>
        <p:txBody>
          <a:bodyPr>
            <a:normAutofit/>
          </a:bodyPr>
          <a:lstStyle/>
          <a:p>
            <a:r>
              <a:rPr lang="fr-CA" sz="44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Émetteur:</a:t>
            </a:r>
            <a:r>
              <a:rPr lang="fr-CA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Qui formule, </a:t>
            </a:r>
            <a:r>
              <a:rPr lang="fr-CA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encode</a:t>
            </a:r>
            <a:r>
              <a:rPr lang="fr-CA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et 				  transmet le message</a:t>
            </a:r>
            <a:endParaRPr lang="fr-CA" sz="4400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fr-CA" sz="4400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CA" sz="44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Récepteur:</a:t>
            </a:r>
            <a:r>
              <a:rPr lang="fr-CA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Qui reçoit, </a:t>
            </a:r>
            <a:r>
              <a:rPr lang="fr-CA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décode</a:t>
            </a:r>
            <a:r>
              <a:rPr lang="fr-CA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et 				   interprète le message </a:t>
            </a:r>
            <a:endParaRPr lang="fr-CA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320" y="2163246"/>
            <a:ext cx="617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Les personnes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éléments de base de la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291" y="3077101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4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Information transmise lors d’une communication </a:t>
            </a:r>
          </a:p>
          <a:p>
            <a:pPr marL="0" indent="0">
              <a:buNone/>
            </a:pPr>
            <a:endParaRPr lang="fr-CA" sz="4400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CA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Verbal ou non verbal</a:t>
            </a:r>
          </a:p>
          <a:p>
            <a:r>
              <a:rPr lang="fr-CA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Volontaire ou involontaire</a:t>
            </a:r>
            <a:endParaRPr lang="fr-CA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320" y="2163246"/>
            <a:ext cx="617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Le message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éléments de base de la communication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291" y="3077101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4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Média qui sert à acheminer le message</a:t>
            </a:r>
          </a:p>
          <a:p>
            <a:pPr marL="0" indent="0">
              <a:buNone/>
            </a:pPr>
            <a:endParaRPr lang="fr-CA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Peut être </a:t>
            </a:r>
            <a:r>
              <a:rPr lang="fr-CA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synchrone</a:t>
            </a:r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ou </a:t>
            </a:r>
            <a:r>
              <a:rPr lang="fr-CA" sz="36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asynchrone</a:t>
            </a:r>
          </a:p>
          <a:p>
            <a:endParaRPr lang="fr-CA" sz="3600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Richesse informationnelle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0320" y="2163246"/>
            <a:ext cx="617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Le canal</a:t>
            </a:r>
            <a:endParaRPr lang="fr-CA" sz="3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Richesse informationnelle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4238246"/>
            <a:ext cx="9613861" cy="3599316"/>
          </a:xfrm>
        </p:spPr>
        <p:txBody>
          <a:bodyPr>
            <a:normAutofit/>
          </a:bodyPr>
          <a:lstStyle/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Génèrent plusieurs messages en même temps</a:t>
            </a:r>
          </a:p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Favorisent la rétroaction</a:t>
            </a:r>
          </a:p>
          <a:p>
            <a:r>
              <a:rPr lang="fr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Permet la personnalisation du message</a:t>
            </a:r>
            <a:endParaRPr lang="fr-CA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0321" y="3252309"/>
            <a:ext cx="757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CA" sz="3200" b="1" u="sng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outils les plus riches: </a:t>
            </a:r>
            <a:endParaRPr lang="fr-CA" sz="3200" b="1" u="sng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4206" y="2307835"/>
            <a:ext cx="99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CA" sz="2400" b="1" i="1" dirty="0">
                <a:solidFill>
                  <a:prstClr val="black">
                    <a:lumMod val="95000"/>
                    <a:lumOff val="5000"/>
                  </a:prstClr>
                </a:solidFill>
              </a:rPr>
              <a:t>Quantité d’informations qu’un canal peut transmettre au cours d’une communication</a:t>
            </a:r>
            <a:endParaRPr lang="fr-CA" sz="2400" b="1" i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548</Words>
  <Application>Microsoft Office PowerPoint</Application>
  <PresentationFormat>Grand écran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  Les bases de la communication et  l’écoute en contexte de communication interpersonnelle et professionnelle</vt:lpstr>
      <vt:lpstr>Plan du cours</vt:lpstr>
      <vt:lpstr>Les mécanismes de base de la communication</vt:lpstr>
      <vt:lpstr>Qu’est-ce que la communication?</vt:lpstr>
      <vt:lpstr>Types de communication</vt:lpstr>
      <vt:lpstr>Les éléments de base de la communication</vt:lpstr>
      <vt:lpstr>Les éléments de base de la communication</vt:lpstr>
      <vt:lpstr>Les éléments de base de la communication</vt:lpstr>
      <vt:lpstr>Richesse informationnelle</vt:lpstr>
      <vt:lpstr>Les éléments de base de la communication</vt:lpstr>
      <vt:lpstr>Les éléments de base de la communication</vt:lpstr>
      <vt:lpstr>Modèle transactionnel de communication</vt:lpstr>
      <vt:lpstr>Les principes de base de la communication</vt:lpstr>
      <vt:lpstr>L’écoute en contexte de communication interpersonnelle et professionnelle</vt:lpstr>
      <vt:lpstr>Qu’est-ce que l’écoute</vt:lpstr>
      <vt:lpstr>Les caractéristiques d’un récepteur efficace</vt:lpstr>
      <vt:lpstr>Les types de mauvaise écoute</vt:lpstr>
      <vt:lpstr>Les types de mauvaise écoute</vt:lpstr>
      <vt:lpstr>Les raisons d’une mauvaise écoute</vt:lpstr>
      <vt:lpstr>La rétroaction</vt:lpstr>
      <vt:lpstr>La rétroaction</vt:lpstr>
      <vt:lpstr>La rétroaction</vt:lpstr>
      <vt:lpstr>Améliorer ses habiletés d’écoute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Les bases de la communication et  l’écoute en contexte de communication interpersonnelle et professionnelle</dc:title>
  <dc:creator>Guillaume Labelle</dc:creator>
  <cp:lastModifiedBy>Guillaume Labelle</cp:lastModifiedBy>
  <cp:revision>2</cp:revision>
  <dcterms:created xsi:type="dcterms:W3CDTF">2016-09-14T00:44:27Z</dcterms:created>
  <dcterms:modified xsi:type="dcterms:W3CDTF">2016-09-14T00:46:53Z</dcterms:modified>
</cp:coreProperties>
</file>