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7" r:id="rId17"/>
    <p:sldId id="278" r:id="rId18"/>
    <p:sldId id="281" r:id="rId19"/>
    <p:sldId id="279" r:id="rId20"/>
    <p:sldId id="280" r:id="rId21"/>
    <p:sldId id="283" r:id="rId22"/>
    <p:sldId id="286" r:id="rId23"/>
    <p:sldId id="282" r:id="rId24"/>
    <p:sldId id="285" r:id="rId25"/>
    <p:sldId id="291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2800" autoAdjust="0"/>
  </p:normalViewPr>
  <p:slideViewPr>
    <p:cSldViewPr snapToGrid="0">
      <p:cViewPr varScale="1">
        <p:scale>
          <a:sx n="84" d="100"/>
          <a:sy n="84" d="100"/>
        </p:scale>
        <p:origin x="-159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89FB-1F01-4CE9-9251-9E8AAF000BBD}" type="datetimeFigureOut">
              <a:rPr lang="fr-CA" smtClean="0"/>
              <a:t>2016-08-31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11F1E-ED76-44D8-856D-AF23405210B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745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observation</a:t>
            </a:r>
            <a:r>
              <a:rPr lang="en-CA" baseline="0" dirty="0" smtClean="0"/>
              <a:t> </a:t>
            </a:r>
            <a:r>
              <a:rPr lang="en-CA" baseline="0" dirty="0" err="1" smtClean="0"/>
              <a:t>naturelle</a:t>
            </a:r>
            <a:r>
              <a:rPr lang="en-CA" baseline="0" dirty="0" smtClean="0"/>
              <a:t>. (</a:t>
            </a:r>
            <a:r>
              <a:rPr lang="en-CA" baseline="0" dirty="0" err="1" smtClean="0"/>
              <a:t>aller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</a:t>
            </a:r>
            <a:r>
              <a:rPr lang="en-CA" baseline="0" dirty="0" smtClean="0"/>
              <a:t> le terrain)</a:t>
            </a:r>
          </a:p>
          <a:p>
            <a:endParaRPr lang="en-CA" dirty="0" smtClean="0"/>
          </a:p>
          <a:p>
            <a:r>
              <a:rPr lang="en-CA" dirty="0" smtClean="0"/>
              <a:t>Jane </a:t>
            </a:r>
            <a:r>
              <a:rPr lang="en-CA" dirty="0" err="1" smtClean="0"/>
              <a:t>Goodall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remarqué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chimapzés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faisaient</a:t>
            </a:r>
            <a:r>
              <a:rPr lang="en-CA" baseline="0" dirty="0" smtClean="0"/>
              <a:t> des </a:t>
            </a:r>
            <a:r>
              <a:rPr lang="en-CA" baseline="0" dirty="0" err="1" smtClean="0"/>
              <a:t>outils</a:t>
            </a:r>
            <a:r>
              <a:rPr lang="en-CA" baseline="0" dirty="0" smtClean="0"/>
              <a:t> pour </a:t>
            </a:r>
            <a:r>
              <a:rPr lang="en-CA" baseline="0" dirty="0" err="1" smtClean="0"/>
              <a:t>ramasser</a:t>
            </a:r>
            <a:r>
              <a:rPr lang="en-CA" baseline="0" dirty="0" smtClean="0"/>
              <a:t> les termites.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430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95C08-666C-4026-BD4B-D465FF2DD3EF}" type="slidenum">
              <a:rPr lang="fr-CA"/>
              <a:pPr/>
              <a:t>15</a:t>
            </a:fld>
            <a:endParaRPr lang="fr-CA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Phénomène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petit </a:t>
            </a:r>
            <a:r>
              <a:rPr lang="en-US" baseline="0" dirty="0" err="1" smtClean="0"/>
              <a:t>groupe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individu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400" dirty="0" err="1" smtClean="0"/>
              <a:t>Phineas</a:t>
            </a:r>
            <a:r>
              <a:rPr lang="fr-CA" sz="2400" dirty="0" smtClean="0"/>
              <a:t> Gage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travaillait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une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compagnie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chemin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fer</a:t>
            </a:r>
            <a:r>
              <a:rPr lang="en-US" sz="1200" baseline="0" dirty="0" smtClean="0"/>
              <a:t>. Sa job </a:t>
            </a:r>
            <a:r>
              <a:rPr lang="en-US" sz="1200" baseline="0" dirty="0" err="1" smtClean="0"/>
              <a:t>était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de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pousser</a:t>
            </a:r>
            <a:r>
              <a:rPr lang="en-US" sz="1200" baseline="0" dirty="0" smtClean="0"/>
              <a:t> la </a:t>
            </a:r>
            <a:r>
              <a:rPr lang="en-US" sz="1200" baseline="0" dirty="0" err="1" smtClean="0"/>
              <a:t>poudre</a:t>
            </a:r>
            <a:r>
              <a:rPr lang="en-US" sz="1200" baseline="0" dirty="0" smtClean="0"/>
              <a:t> explosive </a:t>
            </a:r>
            <a:r>
              <a:rPr lang="en-US" sz="1200" baseline="0" dirty="0" err="1" smtClean="0"/>
              <a:t>dans</a:t>
            </a:r>
            <a:r>
              <a:rPr lang="en-US" sz="1200" baseline="0" dirty="0" smtClean="0"/>
              <a:t> les </a:t>
            </a:r>
            <a:r>
              <a:rPr lang="en-US" sz="1200" baseline="0" dirty="0" err="1" smtClean="0"/>
              <a:t>trous</a:t>
            </a:r>
            <a:r>
              <a:rPr lang="en-US" sz="1200" baseline="0" dirty="0" smtClean="0"/>
              <a:t> pour dynamite. Un jour </a:t>
            </a:r>
            <a:r>
              <a:rPr lang="en-US" sz="1200" baseline="0" dirty="0" err="1" smtClean="0"/>
              <a:t>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barre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lui</a:t>
            </a:r>
            <a:r>
              <a:rPr lang="en-US" sz="1200" baseline="0" dirty="0" smtClean="0"/>
              <a:t> a passé au travers du </a:t>
            </a:r>
            <a:r>
              <a:rPr lang="en-US" sz="1200" baseline="0" dirty="0" err="1" smtClean="0"/>
              <a:t>crâne</a:t>
            </a:r>
            <a:r>
              <a:rPr lang="en-US" sz="1200" baseline="0" dirty="0" smtClean="0"/>
              <a:t> au </a:t>
            </a:r>
            <a:r>
              <a:rPr lang="en-US" sz="1200" baseline="0" dirty="0" err="1" smtClean="0"/>
              <a:t>niveau</a:t>
            </a:r>
            <a:r>
              <a:rPr lang="en-US" sz="1200" baseline="0" dirty="0" smtClean="0"/>
              <a:t> de l’oeil. Il </a:t>
            </a:r>
            <a:r>
              <a:rPr lang="en-US" sz="1200" baseline="0" dirty="0" err="1" smtClean="0"/>
              <a:t>n’est</a:t>
            </a:r>
            <a:r>
              <a:rPr lang="en-US" sz="1200" baseline="0" dirty="0" smtClean="0"/>
              <a:t> pas mort, </a:t>
            </a:r>
            <a:r>
              <a:rPr lang="en-US" sz="1200" baseline="0" dirty="0" err="1" smtClean="0"/>
              <a:t>n’a</a:t>
            </a:r>
            <a:r>
              <a:rPr lang="en-US" sz="1200" baseline="0" dirty="0" smtClean="0"/>
              <a:t> pas </a:t>
            </a:r>
            <a:r>
              <a:rPr lang="en-US" sz="1200" baseline="0" dirty="0" err="1" smtClean="0"/>
              <a:t>perdu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connaissance</a:t>
            </a:r>
            <a:r>
              <a:rPr lang="en-US" sz="1200" baseline="0" dirty="0" smtClean="0"/>
              <a:t>.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Il </a:t>
            </a:r>
            <a:r>
              <a:rPr lang="en-US" sz="1200" baseline="0" dirty="0" err="1" smtClean="0"/>
              <a:t>est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retourné</a:t>
            </a:r>
            <a:r>
              <a:rPr lang="en-US" sz="1200" baseline="0" dirty="0" smtClean="0"/>
              <a:t> au travail </a:t>
            </a:r>
            <a:r>
              <a:rPr lang="en-US" sz="1200" baseline="0" dirty="0" err="1" smtClean="0"/>
              <a:t>mais</a:t>
            </a:r>
            <a:r>
              <a:rPr lang="en-US" sz="1200" baseline="0" dirty="0" smtClean="0"/>
              <a:t> son </a:t>
            </a:r>
            <a:r>
              <a:rPr lang="en-US" sz="1200" baseline="0" dirty="0" err="1" smtClean="0"/>
              <a:t>comportement</a:t>
            </a:r>
            <a:r>
              <a:rPr lang="en-US" sz="1200" baseline="0" dirty="0" smtClean="0"/>
              <a:t> a </a:t>
            </a:r>
            <a:r>
              <a:rPr lang="en-US" sz="1200" baseline="0" dirty="0" err="1" smtClean="0"/>
              <a:t>changé</a:t>
            </a:r>
            <a:r>
              <a:rPr lang="en-US" sz="1200" baseline="0" dirty="0" smtClean="0"/>
              <a:t>.</a:t>
            </a: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75284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Quand</a:t>
            </a:r>
            <a:r>
              <a:rPr lang="en-CA" dirty="0" smtClean="0"/>
              <a:t> on ne </a:t>
            </a:r>
            <a:r>
              <a:rPr lang="en-CA" dirty="0" err="1" smtClean="0"/>
              <a:t>peut</a:t>
            </a:r>
            <a:r>
              <a:rPr lang="en-CA" dirty="0" smtClean="0"/>
              <a:t> pas</a:t>
            </a:r>
            <a:r>
              <a:rPr lang="en-CA" baseline="0" dirty="0" smtClean="0"/>
              <a:t> faire un </a:t>
            </a:r>
            <a:r>
              <a:rPr lang="en-CA" baseline="0" dirty="0" err="1" smtClean="0"/>
              <a:t>étude</a:t>
            </a:r>
            <a:r>
              <a:rPr lang="en-CA" baseline="0" dirty="0" smtClean="0"/>
              <a:t> de </a:t>
            </a:r>
            <a:r>
              <a:rPr lang="en-CA" baseline="0" dirty="0" err="1" smtClean="0"/>
              <a:t>cas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sur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l’échantillon</a:t>
            </a:r>
            <a:r>
              <a:rPr lang="en-CA" baseline="0" dirty="0" smtClean="0"/>
              <a:t>, on fait des questionnaires, </a:t>
            </a:r>
            <a:r>
              <a:rPr lang="en-CA" baseline="0" dirty="0" err="1" smtClean="0"/>
              <a:t>sondages</a:t>
            </a:r>
            <a:r>
              <a:rPr lang="en-CA" baseline="0" dirty="0" smtClean="0"/>
              <a:t>, etc.</a:t>
            </a:r>
          </a:p>
          <a:p>
            <a:r>
              <a:rPr lang="en-CA" baseline="0" dirty="0" smtClean="0"/>
              <a:t>	On </a:t>
            </a:r>
            <a:r>
              <a:rPr lang="en-CA" baseline="0" dirty="0" err="1" smtClean="0"/>
              <a:t>peut</a:t>
            </a:r>
            <a:r>
              <a:rPr lang="en-CA" baseline="0" dirty="0" smtClean="0"/>
              <a:t> le combiner avec </a:t>
            </a:r>
            <a:r>
              <a:rPr lang="en-CA" baseline="0" dirty="0" err="1" smtClean="0"/>
              <a:t>d’autres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méthodes</a:t>
            </a:r>
            <a:r>
              <a:rPr lang="en-CA" baseline="0" dirty="0" smtClean="0"/>
              <a:t>, par </a:t>
            </a:r>
            <a:r>
              <a:rPr lang="en-CA" baseline="0" dirty="0" err="1" smtClean="0"/>
              <a:t>exemple</a:t>
            </a:r>
            <a:r>
              <a:rPr lang="en-CA" baseline="0" dirty="0" smtClean="0"/>
              <a:t> pour les </a:t>
            </a:r>
            <a:r>
              <a:rPr lang="en-CA" baseline="0" dirty="0" err="1" smtClean="0"/>
              <a:t>sportifs</a:t>
            </a:r>
            <a:r>
              <a:rPr lang="en-CA" baseline="0" dirty="0" smtClean="0"/>
              <a:t>, on </a:t>
            </a:r>
            <a:r>
              <a:rPr lang="en-CA" baseline="0" dirty="0" err="1" smtClean="0"/>
              <a:t>peut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ajouter</a:t>
            </a:r>
            <a:r>
              <a:rPr lang="en-CA" baseline="0" dirty="0" smtClean="0"/>
              <a:t> des questionnaires a </a:t>
            </a:r>
            <a:r>
              <a:rPr lang="en-CA" baseline="0" dirty="0" err="1" smtClean="0"/>
              <a:t>l’étude</a:t>
            </a:r>
            <a:r>
              <a:rPr lang="en-CA" baseline="0" dirty="0" smtClean="0"/>
              <a:t>.</a:t>
            </a:r>
          </a:p>
          <a:p>
            <a:endParaRPr lang="en-CA" baseline="0" dirty="0" smtClean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209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3D7D7-8306-401C-9518-FC8CD5AAE09C}" type="slidenum">
              <a:rPr lang="fr-CA"/>
              <a:pPr/>
              <a:t>17</a:t>
            </a:fld>
            <a:endParaRPr lang="fr-CA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=</a:t>
            </a:r>
            <a:r>
              <a:rPr lang="en-US" baseline="0" dirty="0" smtClean="0"/>
              <a:t> Il y a relation entre les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Causalité</a:t>
            </a:r>
            <a:r>
              <a:rPr lang="en-CA" dirty="0" smtClean="0"/>
              <a:t>: Le liens</a:t>
            </a:r>
            <a:r>
              <a:rPr lang="en-CA" baseline="0" dirty="0" smtClean="0"/>
              <a:t> entre les variables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direct (un cause </a:t>
            </a:r>
            <a:r>
              <a:rPr lang="en-CA" baseline="0" dirty="0" err="1" smtClean="0"/>
              <a:t>l’autre</a:t>
            </a:r>
            <a:r>
              <a:rPr lang="en-CA" baseline="0" dirty="0" smtClean="0"/>
              <a:t>)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584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BB257-7319-4DF9-9364-F549F978FD89}" type="slidenum">
              <a:rPr lang="fr-CA"/>
              <a:pPr/>
              <a:t>19</a:t>
            </a:fld>
            <a:endParaRPr lang="fr-CA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contrôlant</a:t>
            </a:r>
            <a:r>
              <a:rPr lang="en-US" baseline="0" dirty="0" smtClean="0"/>
              <a:t> les variables,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possible de </a:t>
            </a:r>
            <a:r>
              <a:rPr lang="en-US" baseline="0" dirty="0" err="1" smtClean="0"/>
              <a:t>vraiment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lien de </a:t>
            </a:r>
            <a:r>
              <a:rPr lang="en-US" baseline="0" dirty="0" err="1" smtClean="0"/>
              <a:t>causalité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Ex: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le lien entre la </a:t>
            </a:r>
            <a:r>
              <a:rPr lang="en-US" baseline="0" dirty="0" err="1" smtClean="0"/>
              <a:t>consommation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tabac</a:t>
            </a:r>
            <a:r>
              <a:rPr lang="en-US" baseline="0" dirty="0" smtClean="0"/>
              <a:t> et la </a:t>
            </a:r>
            <a:r>
              <a:rPr lang="en-US" baseline="0" dirty="0" err="1" smtClean="0"/>
              <a:t>conduite</a:t>
            </a:r>
            <a:r>
              <a:rPr lang="en-US" baseline="0" dirty="0" smtClean="0"/>
              <a:t> automobile.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Hypothèse</a:t>
            </a:r>
            <a:r>
              <a:rPr lang="en-US" baseline="0" dirty="0" smtClean="0"/>
              <a:t>: On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consommation</a:t>
            </a:r>
            <a:r>
              <a:rPr lang="en-US" baseline="0" dirty="0" smtClean="0"/>
              <a:t> de nicotine </a:t>
            </a:r>
            <a:r>
              <a:rPr lang="en-US" baseline="0" dirty="0" err="1" smtClean="0"/>
              <a:t>augmente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un accident.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3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0701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 le </a:t>
            </a:r>
            <a:r>
              <a:rPr lang="en-CA" dirty="0" err="1" smtClean="0"/>
              <a:t>sujet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un </a:t>
            </a:r>
            <a:r>
              <a:rPr lang="en-CA" baseline="0" dirty="0" err="1" smtClean="0"/>
              <a:t>fumeur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va-t’il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ressentir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effets</a:t>
            </a:r>
            <a:r>
              <a:rPr lang="en-CA" baseline="0" dirty="0" smtClean="0"/>
              <a:t> du </a:t>
            </a:r>
            <a:r>
              <a:rPr lang="en-CA" baseline="0" dirty="0" err="1" smtClean="0"/>
              <a:t>manque</a:t>
            </a:r>
            <a:r>
              <a:rPr lang="en-CA" baseline="0" dirty="0" smtClean="0"/>
              <a:t> de nicotine?</a:t>
            </a:r>
          </a:p>
          <a:p>
            <a:r>
              <a:rPr lang="en-CA" baseline="0" dirty="0" smtClean="0"/>
              <a:t>Si </a:t>
            </a:r>
            <a:r>
              <a:rPr lang="en-CA" baseline="0" dirty="0" err="1" smtClean="0"/>
              <a:t>c’est</a:t>
            </a:r>
            <a:r>
              <a:rPr lang="en-CA" baseline="0" dirty="0" smtClean="0"/>
              <a:t> des non-</a:t>
            </a:r>
            <a:r>
              <a:rPr lang="en-CA" baseline="0" dirty="0" err="1" smtClean="0"/>
              <a:t>fumeurs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est-ce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le </a:t>
            </a:r>
            <a:r>
              <a:rPr lang="en-CA" baseline="0" dirty="0" err="1" smtClean="0"/>
              <a:t>problème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viens</a:t>
            </a:r>
            <a:r>
              <a:rPr lang="en-CA" baseline="0" dirty="0" smtClean="0"/>
              <a:t> du fait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c’est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leurs</a:t>
            </a:r>
            <a:r>
              <a:rPr lang="en-CA" baseline="0" dirty="0" smtClean="0"/>
              <a:t> </a:t>
            </a:r>
            <a:r>
              <a:rPr lang="en-CA" baseline="0" smtClean="0"/>
              <a:t>première cigarette?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err="1" smtClean="0"/>
              <a:t>Divisé</a:t>
            </a:r>
            <a:r>
              <a:rPr lang="en-CA" baseline="0" dirty="0" smtClean="0"/>
              <a:t> en sous </a:t>
            </a:r>
            <a:r>
              <a:rPr lang="en-CA" baseline="0" dirty="0" err="1" smtClean="0"/>
              <a:t>groupe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chaque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catégorie</a:t>
            </a:r>
            <a:r>
              <a:rPr lang="en-CA" baseline="0" dirty="0" smtClean="0"/>
              <a:t>?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0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49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Décrire</a:t>
            </a:r>
            <a:r>
              <a:rPr lang="en-CA" dirty="0" smtClean="0"/>
              <a:t>: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Qu’est-ce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qui </a:t>
            </a:r>
            <a:r>
              <a:rPr lang="en-CA" baseline="0" dirty="0" err="1" smtClean="0"/>
              <a:t>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passe</a:t>
            </a:r>
            <a:r>
              <a:rPr lang="en-CA" baseline="0" dirty="0" smtClean="0"/>
              <a:t>.</a:t>
            </a:r>
          </a:p>
          <a:p>
            <a:endParaRPr lang="en-CA" baseline="0" dirty="0" smtClean="0"/>
          </a:p>
          <a:p>
            <a:r>
              <a:rPr lang="en-CA" baseline="0" dirty="0" err="1" smtClean="0"/>
              <a:t>Expliquer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Pourquoi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</a:t>
            </a:r>
            <a:r>
              <a:rPr lang="en-CA" baseline="0" dirty="0" smtClean="0"/>
              <a:t> arrive.</a:t>
            </a:r>
          </a:p>
          <a:p>
            <a:endParaRPr lang="en-CA" baseline="0" dirty="0" smtClean="0"/>
          </a:p>
          <a:p>
            <a:r>
              <a:rPr lang="en-CA" baseline="0" dirty="0" err="1" smtClean="0"/>
              <a:t>Prédire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recréer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résultats</a:t>
            </a:r>
            <a:r>
              <a:rPr lang="en-CA" baseline="0" dirty="0" smtClean="0"/>
              <a:t> (</a:t>
            </a:r>
            <a:r>
              <a:rPr lang="en-CA" baseline="0" dirty="0" err="1" smtClean="0"/>
              <a:t>trouver</a:t>
            </a:r>
            <a:r>
              <a:rPr lang="en-CA" baseline="0" dirty="0" smtClean="0"/>
              <a:t> les triggers).</a:t>
            </a:r>
          </a:p>
          <a:p>
            <a:endParaRPr lang="en-CA" baseline="0" dirty="0" smtClean="0"/>
          </a:p>
          <a:p>
            <a:r>
              <a:rPr lang="en-CA" baseline="0" dirty="0" smtClean="0"/>
              <a:t>Influencer: Changer le </a:t>
            </a:r>
            <a:r>
              <a:rPr lang="en-CA" baseline="0" dirty="0" err="1" smtClean="0"/>
              <a:t>comportement</a:t>
            </a:r>
            <a:r>
              <a:rPr lang="en-CA" baseline="0" dirty="0" smtClean="0"/>
              <a:t>.</a:t>
            </a:r>
          </a:p>
          <a:p>
            <a:endParaRPr lang="en-CA" baseline="0" dirty="0" smtClean="0"/>
          </a:p>
          <a:p>
            <a:r>
              <a:rPr lang="en-CA" baseline="0" dirty="0" err="1" smtClean="0"/>
              <a:t>Exemple</a:t>
            </a:r>
            <a:r>
              <a:rPr lang="en-CA" baseline="0" dirty="0" smtClean="0"/>
              <a:t>: </a:t>
            </a:r>
            <a:r>
              <a:rPr lang="en-CA" baseline="0" dirty="0" err="1" smtClean="0"/>
              <a:t>Créer</a:t>
            </a:r>
            <a:r>
              <a:rPr lang="en-CA" baseline="0" dirty="0" smtClean="0"/>
              <a:t> un </a:t>
            </a:r>
            <a:r>
              <a:rPr lang="en-CA" baseline="0" dirty="0" err="1" smtClean="0"/>
              <a:t>jeu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vidéo</a:t>
            </a:r>
            <a:r>
              <a:rPr lang="en-CA" baseline="0" dirty="0" smtClean="0"/>
              <a:t> qui </a:t>
            </a:r>
            <a:r>
              <a:rPr lang="en-CA" baseline="0" dirty="0" err="1" smtClean="0"/>
              <a:t>altererait</a:t>
            </a:r>
            <a:r>
              <a:rPr lang="en-CA" baseline="0" dirty="0" smtClean="0"/>
              <a:t> un certain </a:t>
            </a:r>
            <a:r>
              <a:rPr lang="en-CA" baseline="0" dirty="0" err="1" smtClean="0"/>
              <a:t>comportement</a:t>
            </a:r>
            <a:r>
              <a:rPr lang="en-CA" baseline="0" dirty="0" smtClean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633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Ex: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sportifs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personnels</a:t>
            </a:r>
            <a:r>
              <a:rPr lang="en-CA" baseline="0" dirty="0" smtClean="0"/>
              <a:t> et </a:t>
            </a:r>
            <a:r>
              <a:rPr lang="en-CA" baseline="0" dirty="0" err="1" smtClean="0"/>
              <a:t>l’argent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leurs</a:t>
            </a:r>
            <a:r>
              <a:rPr lang="en-CA" baseline="0" dirty="0" smtClean="0"/>
              <a:t> performances.</a:t>
            </a:r>
          </a:p>
          <a:p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70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a) </a:t>
            </a:r>
            <a:r>
              <a:rPr lang="en-CA" baseline="0" dirty="0" err="1" smtClean="0"/>
              <a:t>Est-ce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sportifs</a:t>
            </a:r>
            <a:r>
              <a:rPr lang="en-CA" baseline="0" dirty="0" smtClean="0"/>
              <a:t> qui </a:t>
            </a:r>
            <a:r>
              <a:rPr lang="en-CA" baseline="0" dirty="0" err="1" smtClean="0"/>
              <a:t>gagnent</a:t>
            </a:r>
            <a:r>
              <a:rPr lang="en-CA" baseline="0" dirty="0" smtClean="0"/>
              <a:t> plus </a:t>
            </a:r>
            <a:r>
              <a:rPr lang="en-CA" baseline="0" dirty="0" err="1" smtClean="0"/>
              <a:t>d’argent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vivent</a:t>
            </a:r>
            <a:r>
              <a:rPr lang="en-CA" baseline="0" dirty="0" smtClean="0"/>
              <a:t> plus de stress.</a:t>
            </a:r>
          </a:p>
          <a:p>
            <a:endParaRPr lang="en-CA" dirty="0" smtClean="0"/>
          </a:p>
          <a:p>
            <a:r>
              <a:rPr lang="en-CA" dirty="0" smtClean="0"/>
              <a:t>b)</a:t>
            </a:r>
            <a:r>
              <a:rPr lang="en-CA" baseline="0" dirty="0" smtClean="0"/>
              <a:t> </a:t>
            </a:r>
            <a:r>
              <a:rPr lang="en-CA" baseline="0" dirty="0" err="1" smtClean="0"/>
              <a:t>Fouiller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toutes</a:t>
            </a:r>
            <a:r>
              <a:rPr lang="en-CA" baseline="0" dirty="0" smtClean="0"/>
              <a:t> les sources pour les </a:t>
            </a:r>
            <a:r>
              <a:rPr lang="en-CA" baseline="0" dirty="0" err="1" smtClean="0"/>
              <a:t>résultats</a:t>
            </a:r>
            <a:r>
              <a:rPr lang="en-CA" baseline="0" dirty="0" smtClean="0"/>
              <a:t>/</a:t>
            </a:r>
            <a:r>
              <a:rPr lang="en-CA" baseline="0" dirty="0" err="1" smtClean="0"/>
              <a:t>validité</a:t>
            </a:r>
            <a:r>
              <a:rPr lang="en-CA" baseline="0" dirty="0" smtClean="0"/>
              <a:t> et la </a:t>
            </a:r>
            <a:r>
              <a:rPr lang="en-CA" baseline="0" dirty="0" err="1" smtClean="0"/>
              <a:t>définition</a:t>
            </a:r>
            <a:r>
              <a:rPr lang="en-CA" baseline="0" dirty="0" smtClean="0"/>
              <a:t> des mots (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le </a:t>
            </a:r>
            <a:r>
              <a:rPr lang="en-CA" baseline="0" dirty="0" err="1" smtClean="0"/>
              <a:t>cas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échéant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qu’est-ce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le stress?).</a:t>
            </a:r>
          </a:p>
          <a:p>
            <a:endParaRPr lang="en-CA" dirty="0" smtClean="0"/>
          </a:p>
          <a:p>
            <a:r>
              <a:rPr lang="en-CA" dirty="0" smtClean="0"/>
              <a:t>c) </a:t>
            </a:r>
            <a:r>
              <a:rPr lang="en-CA" baseline="0" dirty="0" smtClean="0"/>
              <a:t>Les </a:t>
            </a:r>
            <a:r>
              <a:rPr lang="en-CA" baseline="0" dirty="0" err="1" smtClean="0"/>
              <a:t>sportifs</a:t>
            </a:r>
            <a:r>
              <a:rPr lang="en-CA" baseline="0" dirty="0" smtClean="0"/>
              <a:t> qui </a:t>
            </a:r>
            <a:r>
              <a:rPr lang="en-CA" baseline="0" dirty="0" err="1" smtClean="0"/>
              <a:t>gagnent</a:t>
            </a:r>
            <a:r>
              <a:rPr lang="en-CA" baseline="0" dirty="0" smtClean="0"/>
              <a:t> plus </a:t>
            </a:r>
            <a:r>
              <a:rPr lang="en-CA" baseline="0" dirty="0" err="1" smtClean="0"/>
              <a:t>d’argent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vivent</a:t>
            </a:r>
            <a:r>
              <a:rPr lang="en-CA" baseline="0" dirty="0" smtClean="0"/>
              <a:t> plus de stress.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952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CA" dirty="0" err="1" smtClean="0"/>
              <a:t>Ou</a:t>
            </a:r>
            <a:r>
              <a:rPr lang="en-CA" dirty="0" smtClean="0"/>
              <a:t> on </a:t>
            </a:r>
            <a:r>
              <a:rPr lang="en-CA" dirty="0" err="1" smtClean="0"/>
              <a:t>va</a:t>
            </a:r>
            <a:r>
              <a:rPr lang="en-CA" dirty="0" smtClean="0"/>
              <a:t> </a:t>
            </a:r>
            <a:r>
              <a:rPr lang="en-CA" dirty="0" err="1" smtClean="0"/>
              <a:t>chercher</a:t>
            </a:r>
            <a:r>
              <a:rPr lang="en-CA" dirty="0" smtClean="0"/>
              <a:t> les </a:t>
            </a:r>
            <a:r>
              <a:rPr lang="en-CA" dirty="0" err="1" smtClean="0"/>
              <a:t>données</a:t>
            </a:r>
            <a:r>
              <a:rPr lang="en-CA" dirty="0" smtClean="0"/>
              <a:t>.</a:t>
            </a:r>
          </a:p>
          <a:p>
            <a:pPr marL="228600" indent="-228600">
              <a:buAutoNum type="alphaLcParenR"/>
            </a:pPr>
            <a:endParaRPr lang="en-CA" dirty="0" smtClean="0"/>
          </a:p>
          <a:p>
            <a:pPr marL="228600" indent="-228600">
              <a:buAutoNum type="alphaLcParenR"/>
            </a:pPr>
            <a:r>
              <a:rPr lang="en-CA" dirty="0" err="1" smtClean="0"/>
              <a:t>Qu’est-ce</a:t>
            </a:r>
            <a:r>
              <a:rPr lang="en-CA" dirty="0" smtClean="0"/>
              <a:t> </a:t>
            </a:r>
            <a:r>
              <a:rPr lang="en-CA" dirty="0" err="1" smtClean="0"/>
              <a:t>qu’on</a:t>
            </a:r>
            <a:r>
              <a:rPr lang="en-CA" dirty="0" smtClean="0"/>
              <a:t> </a:t>
            </a:r>
            <a:r>
              <a:rPr lang="en-CA" dirty="0" err="1" smtClean="0"/>
              <a:t>va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besoin</a:t>
            </a:r>
            <a:r>
              <a:rPr lang="en-CA" dirty="0" smtClean="0"/>
              <a:t>.</a:t>
            </a:r>
          </a:p>
          <a:p>
            <a:pPr marL="228600" indent="-228600">
              <a:buAutoNum type="alphaLcParenR"/>
            </a:pPr>
            <a:endParaRPr lang="en-CA" dirty="0" smtClean="0"/>
          </a:p>
          <a:p>
            <a:pPr marL="228600" indent="-228600">
              <a:buAutoNum type="alphaLcParenR"/>
            </a:pPr>
            <a:r>
              <a:rPr lang="en-CA" dirty="0" smtClean="0"/>
              <a:t>(</a:t>
            </a:r>
            <a:r>
              <a:rPr lang="en-CA" dirty="0" err="1" smtClean="0"/>
              <a:t>devrait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être</a:t>
            </a:r>
            <a:r>
              <a:rPr lang="en-CA" baseline="0" dirty="0" smtClean="0"/>
              <a:t> en premier) </a:t>
            </a:r>
            <a:r>
              <a:rPr lang="en-CA" baseline="0" dirty="0" err="1" smtClean="0"/>
              <a:t>choisir</a:t>
            </a:r>
            <a:r>
              <a:rPr lang="en-CA" baseline="0" dirty="0" smtClean="0"/>
              <a:t> comment </a:t>
            </a:r>
            <a:r>
              <a:rPr lang="en-CA" baseline="0" dirty="0" err="1" smtClean="0"/>
              <a:t>arriver</a:t>
            </a:r>
            <a:r>
              <a:rPr lang="en-CA" baseline="0" dirty="0" smtClean="0"/>
              <a:t> a </a:t>
            </a:r>
            <a:r>
              <a:rPr lang="en-CA" baseline="0" dirty="0" err="1" smtClean="0"/>
              <a:t>notre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objectif</a:t>
            </a:r>
            <a:r>
              <a:rPr lang="en-CA" baseline="0" dirty="0" smtClean="0"/>
              <a:t>.</a:t>
            </a:r>
          </a:p>
          <a:p>
            <a:pPr marL="0" indent="0">
              <a:buNone/>
            </a:pPr>
            <a:r>
              <a:rPr lang="en-CA" baseline="0" dirty="0" smtClean="0"/>
              <a:t>	ex: 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le </a:t>
            </a:r>
            <a:r>
              <a:rPr lang="en-CA" baseline="0" dirty="0" err="1" smtClean="0"/>
              <a:t>cas</a:t>
            </a:r>
            <a:r>
              <a:rPr lang="en-CA" baseline="0" dirty="0" smtClean="0"/>
              <a:t> des </a:t>
            </a:r>
            <a:r>
              <a:rPr lang="en-CA" baseline="0" dirty="0" err="1" smtClean="0"/>
              <a:t>sportifs</a:t>
            </a:r>
            <a:r>
              <a:rPr lang="en-CA" baseline="0" dirty="0" smtClean="0"/>
              <a:t>, comparer les rapports de performances </a:t>
            </a:r>
            <a:r>
              <a:rPr lang="en-CA" baseline="0" dirty="0" err="1" smtClean="0"/>
              <a:t>avant</a:t>
            </a:r>
            <a:r>
              <a:rPr lang="en-CA" baseline="0" dirty="0" smtClean="0"/>
              <a:t> et après </a:t>
            </a:r>
            <a:r>
              <a:rPr lang="en-CA" baseline="0" dirty="0" err="1" smtClean="0"/>
              <a:t>leurs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changements</a:t>
            </a:r>
            <a:r>
              <a:rPr lang="en-CA" baseline="0" dirty="0" smtClean="0"/>
              <a:t> de </a:t>
            </a:r>
            <a:r>
              <a:rPr lang="en-CA" baseline="0" dirty="0" err="1" smtClean="0"/>
              <a:t>salaires</a:t>
            </a:r>
            <a:r>
              <a:rPr lang="en-CA" baseline="0" dirty="0" smtClean="0"/>
              <a:t>.</a:t>
            </a:r>
          </a:p>
          <a:p>
            <a:pPr marL="0" indent="0">
              <a:buNone/>
            </a:pPr>
            <a:r>
              <a:rPr lang="en-CA" baseline="0" dirty="0" smtClean="0"/>
              <a:t>	     </a:t>
            </a:r>
            <a:r>
              <a:rPr lang="en-CA" baseline="0" dirty="0" err="1" smtClean="0"/>
              <a:t>Trouver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salaires</a:t>
            </a:r>
            <a:r>
              <a:rPr lang="en-CA" baseline="0" dirty="0" smtClean="0"/>
              <a:t> des </a:t>
            </a:r>
            <a:r>
              <a:rPr lang="en-CA" baseline="0" dirty="0" err="1" smtClean="0"/>
              <a:t>joueurs</a:t>
            </a:r>
            <a:r>
              <a:rPr lang="en-CA" baseline="0" dirty="0" smtClean="0"/>
              <a:t>.</a:t>
            </a:r>
          </a:p>
          <a:p>
            <a:pPr marL="0" indent="0">
              <a:buNone/>
            </a:pPr>
            <a:r>
              <a:rPr lang="en-CA" baseline="0" dirty="0" smtClean="0"/>
              <a:t>	     Faire des tests de </a:t>
            </a:r>
            <a:r>
              <a:rPr lang="en-CA" baseline="0" dirty="0" err="1" smtClean="0"/>
              <a:t>salive</a:t>
            </a:r>
            <a:r>
              <a:rPr lang="en-CA" baseline="0" dirty="0" smtClean="0"/>
              <a:t> pour </a:t>
            </a:r>
            <a:r>
              <a:rPr lang="en-CA" baseline="0" dirty="0" err="1" smtClean="0"/>
              <a:t>mesurer</a:t>
            </a:r>
            <a:r>
              <a:rPr lang="en-CA" baseline="0" dirty="0" smtClean="0"/>
              <a:t> le stress. (Cortisol).</a:t>
            </a:r>
          </a:p>
          <a:p>
            <a:pPr marL="0" indent="0">
              <a:buNone/>
            </a:pPr>
            <a:endParaRPr lang="en-CA" baseline="0" dirty="0" smtClean="0"/>
          </a:p>
          <a:p>
            <a:pPr marL="0" indent="0">
              <a:buNone/>
            </a:pPr>
            <a:r>
              <a:rPr lang="en-CA" baseline="0" dirty="0" smtClean="0"/>
              <a:t>d) Faire les tests.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611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877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Ex: </a:t>
            </a:r>
            <a:r>
              <a:rPr lang="en-CA" dirty="0" err="1" smtClean="0"/>
              <a:t>l’hypothèse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vraie</a:t>
            </a:r>
            <a:endParaRPr lang="en-CA" baseline="0" dirty="0" smtClean="0"/>
          </a:p>
          <a:p>
            <a:endParaRPr lang="en-CA" baseline="0" dirty="0" smtClean="0"/>
          </a:p>
          <a:p>
            <a:pPr marL="228600" indent="-228600">
              <a:buAutoNum type="alphaLcParenR"/>
            </a:pPr>
            <a:r>
              <a:rPr lang="en-CA" baseline="0" dirty="0" err="1" smtClean="0"/>
              <a:t>Expliquer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pourquoi</a:t>
            </a:r>
            <a:r>
              <a:rPr lang="en-CA" baseline="0" dirty="0" smtClean="0"/>
              <a:t> </a:t>
            </a:r>
            <a:r>
              <a:rPr lang="en-CA" baseline="0" dirty="0" err="1" smtClean="0"/>
              <a:t>l’hypothèse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vraie</a:t>
            </a:r>
            <a:r>
              <a:rPr lang="en-CA" baseline="0" dirty="0" smtClean="0"/>
              <a:t> et/</a:t>
            </a:r>
            <a:r>
              <a:rPr lang="en-CA" baseline="0" dirty="0" err="1" smtClean="0"/>
              <a:t>ou</a:t>
            </a:r>
            <a:r>
              <a:rPr lang="en-CA" baseline="0" dirty="0" smtClean="0"/>
              <a:t> </a:t>
            </a:r>
            <a:r>
              <a:rPr lang="en-CA" baseline="0" dirty="0" err="1" smtClean="0"/>
              <a:t>trouver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facteurs</a:t>
            </a:r>
            <a:r>
              <a:rPr lang="en-CA" baseline="0" dirty="0" smtClean="0"/>
              <a:t> qui cause </a:t>
            </a:r>
            <a:r>
              <a:rPr lang="en-CA" baseline="0" dirty="0" err="1" smtClean="0"/>
              <a:t>cet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effets</a:t>
            </a:r>
            <a:r>
              <a:rPr lang="en-CA" baseline="0" dirty="0" smtClean="0"/>
              <a:t> (</a:t>
            </a:r>
            <a:r>
              <a:rPr lang="en-CA" baseline="0" dirty="0" err="1" smtClean="0"/>
              <a:t>est-ce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qu’il</a:t>
            </a:r>
            <a:r>
              <a:rPr lang="en-CA" baseline="0" dirty="0" smtClean="0"/>
              <a:t> y a des </a:t>
            </a:r>
            <a:r>
              <a:rPr lang="en-CA" baseline="0" dirty="0" err="1" smtClean="0"/>
              <a:t>facteurs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externes</a:t>
            </a:r>
            <a:r>
              <a:rPr lang="en-CA" baseline="0" dirty="0" smtClean="0"/>
              <a:t>?)</a:t>
            </a:r>
          </a:p>
          <a:p>
            <a:pPr marL="228600" indent="-228600">
              <a:buAutoNum type="alphaLcParenR"/>
            </a:pPr>
            <a:endParaRPr lang="en-CA" baseline="0" dirty="0" smtClean="0"/>
          </a:p>
          <a:p>
            <a:pPr marL="228600" indent="-228600">
              <a:buAutoNum type="alphaLcParenR"/>
            </a:pPr>
            <a:r>
              <a:rPr lang="en-CA" baseline="0" dirty="0" err="1" smtClean="0"/>
              <a:t>Expliquer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conséquences</a:t>
            </a:r>
            <a:r>
              <a:rPr lang="en-CA" baseline="0" dirty="0" smtClean="0"/>
              <a:t> de </a:t>
            </a:r>
            <a:r>
              <a:rPr lang="en-CA" baseline="0" dirty="0" err="1" smtClean="0"/>
              <a:t>cette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études</a:t>
            </a:r>
            <a:endParaRPr lang="en-CA" baseline="0" dirty="0" smtClean="0"/>
          </a:p>
          <a:p>
            <a:pPr marL="457200" lvl="1" indent="0">
              <a:buNone/>
            </a:pPr>
            <a:r>
              <a:rPr lang="en-CA" baseline="0" dirty="0" smtClean="0"/>
              <a:t>Ex: </a:t>
            </a:r>
            <a:r>
              <a:rPr lang="en-CA" baseline="0" dirty="0" err="1" smtClean="0"/>
              <a:t>S’il</a:t>
            </a:r>
            <a:r>
              <a:rPr lang="en-CA" baseline="0" dirty="0" smtClean="0"/>
              <a:t> on plus de stress a cause de </a:t>
            </a:r>
            <a:r>
              <a:rPr lang="en-CA" baseline="0" dirty="0" err="1" smtClean="0"/>
              <a:t>l’argent</a:t>
            </a:r>
            <a:r>
              <a:rPr lang="en-CA" baseline="0" dirty="0" smtClean="0"/>
              <a:t>, on </a:t>
            </a:r>
            <a:r>
              <a:rPr lang="en-CA" baseline="0" dirty="0" err="1" smtClean="0"/>
              <a:t>pourrait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moins</a:t>
            </a:r>
            <a:r>
              <a:rPr lang="en-CA" baseline="0" dirty="0" smtClean="0"/>
              <a:t> les payer/former </a:t>
            </a:r>
            <a:r>
              <a:rPr lang="en-CA" baseline="0" dirty="0" err="1" smtClean="0"/>
              <a:t>une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équipe</a:t>
            </a:r>
            <a:r>
              <a:rPr lang="en-CA" baseline="0" dirty="0" smtClean="0"/>
              <a:t> de </a:t>
            </a:r>
            <a:r>
              <a:rPr lang="en-CA" baseline="0" dirty="0" err="1" smtClean="0"/>
              <a:t>petits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salaires</a:t>
            </a:r>
            <a:r>
              <a:rPr lang="en-CA" baseline="0" dirty="0" smtClean="0"/>
              <a:t>.</a:t>
            </a:r>
          </a:p>
          <a:p>
            <a:pPr marL="457200" lvl="1" indent="0">
              <a:buNone/>
            </a:pPr>
            <a:endParaRPr lang="en-CA" baseline="0" dirty="0" smtClean="0"/>
          </a:p>
          <a:p>
            <a:pPr marL="457200" lvl="1" indent="0">
              <a:buNone/>
            </a:pPr>
            <a:r>
              <a:rPr lang="en-CA" baseline="0" dirty="0" smtClean="0"/>
              <a:t>      </a:t>
            </a:r>
            <a:r>
              <a:rPr lang="en-CA" baseline="0" dirty="0" err="1" smtClean="0"/>
              <a:t>Admettre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erreurs</a:t>
            </a:r>
            <a:r>
              <a:rPr lang="en-CA" baseline="0" dirty="0" smtClean="0"/>
              <a:t> pour aider </a:t>
            </a:r>
            <a:r>
              <a:rPr lang="en-CA" baseline="0" dirty="0" err="1" smtClean="0"/>
              <a:t>ceux</a:t>
            </a:r>
            <a:r>
              <a:rPr lang="en-CA" baseline="0" dirty="0" smtClean="0"/>
              <a:t> qui font la </a:t>
            </a:r>
            <a:r>
              <a:rPr lang="en-CA" baseline="0" dirty="0" err="1" smtClean="0"/>
              <a:t>prochaine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recherche</a:t>
            </a:r>
            <a:r>
              <a:rPr lang="en-CA" baseline="0" dirty="0" smtClean="0"/>
              <a:t>.</a:t>
            </a:r>
          </a:p>
          <a:p>
            <a:pPr marL="457200" lvl="1" indent="0">
              <a:buNone/>
            </a:pPr>
            <a:r>
              <a:rPr lang="en-CA" baseline="0" dirty="0" smtClean="0"/>
              <a:t>      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756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Pas </a:t>
            </a:r>
            <a:r>
              <a:rPr lang="en-CA" dirty="0" err="1" smtClean="0"/>
              <a:t>parce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c’est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une</a:t>
            </a:r>
            <a:r>
              <a:rPr lang="en-CA" baseline="0" dirty="0" smtClean="0"/>
              <a:t> revue </a:t>
            </a:r>
            <a:r>
              <a:rPr lang="en-CA" baseline="0" dirty="0" err="1" smtClean="0"/>
              <a:t>scientifique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c’est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vrai</a:t>
            </a:r>
            <a:r>
              <a:rPr lang="en-CA" baseline="0" dirty="0" smtClean="0"/>
              <a:t>….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1F1E-ED76-44D8-856D-AF23405210B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8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1687" y="1593869"/>
            <a:ext cx="9144000" cy="1920875"/>
          </a:xfrm>
        </p:spPr>
        <p:txBody>
          <a:bodyPr/>
          <a:lstStyle/>
          <a:p>
            <a:pPr marL="484632">
              <a:defRPr/>
            </a:pPr>
            <a:r>
              <a:rPr lang="fr-CA" sz="8000" b="1" dirty="0" smtClean="0">
                <a:solidFill>
                  <a:schemeClr val="tx1"/>
                </a:solidFill>
              </a:rPr>
              <a:t>Communication et interrelations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9139" y="3514744"/>
            <a:ext cx="8129097" cy="18642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b="1" dirty="0" smtClean="0">
                <a:solidFill>
                  <a:schemeClr val="tx1"/>
                </a:solidFill>
              </a:rPr>
              <a:t>350-TF1-HY</a:t>
            </a:r>
          </a:p>
          <a:p>
            <a:pPr>
              <a:defRPr/>
            </a:pPr>
            <a:endParaRPr lang="fr-CA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fr-CA" sz="2400" b="1" i="1" dirty="0" smtClean="0">
                <a:solidFill>
                  <a:schemeClr val="tx1"/>
                </a:solidFill>
              </a:rPr>
              <a:t>COURS 2 – Science et psychologie</a:t>
            </a:r>
          </a:p>
          <a:p>
            <a:pPr>
              <a:defRPr/>
            </a:pPr>
            <a:endParaRPr lang="fr-CA" dirty="0" smtClean="0">
              <a:solidFill>
                <a:schemeClr val="tx1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31201" y="5564658"/>
            <a:ext cx="36297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sz="2400" b="1" dirty="0" smtClean="0"/>
              <a:t> Guillaume Labelle</a:t>
            </a:r>
          </a:p>
          <a:p>
            <a:pPr>
              <a:defRPr/>
            </a:pPr>
            <a:r>
              <a:rPr lang="fr-CA" sz="2400" b="1" dirty="0" smtClean="0"/>
              <a:t> Automne 2016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51247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84" y="1335595"/>
            <a:ext cx="10058400" cy="40507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fr-CA" dirty="0" smtClean="0"/>
          </a:p>
          <a:p>
            <a:pPr marL="514350" indent="-514350">
              <a:buNone/>
            </a:pPr>
            <a:r>
              <a:rPr lang="fr-CA" sz="2800" b="1" u="sng" dirty="0"/>
              <a:t>4. L’interprétation des </a:t>
            </a:r>
            <a:r>
              <a:rPr lang="fr-CA" sz="2800" b="1" u="sng" dirty="0" smtClean="0"/>
              <a:t>résultats</a:t>
            </a:r>
          </a:p>
          <a:p>
            <a:pPr marL="514350" indent="-514350">
              <a:buNone/>
            </a:pPr>
            <a:endParaRPr lang="fr-CA" sz="2800" b="1" u="sng" dirty="0"/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400" dirty="0" smtClean="0"/>
              <a:t>Expliquer les résultats en fonction de l’hypothèse ou de l’objectif</a:t>
            </a:r>
          </a:p>
          <a:p>
            <a:pPr marL="761238" lvl="1" indent="-514350">
              <a:buFont typeface="+mj-lt"/>
              <a:buAutoNum type="alphaLcParenR"/>
            </a:pPr>
            <a:endParaRPr lang="fr-CA" sz="24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400" dirty="0" smtClean="0"/>
              <a:t>Dégager les conséquences des résultats</a:t>
            </a:r>
          </a:p>
          <a:p>
            <a:pPr marL="998982" lvl="2" indent="-514350"/>
            <a:r>
              <a:rPr lang="fr-CA" sz="2000" dirty="0" smtClean="0"/>
              <a:t>Sur le plan théorique</a:t>
            </a:r>
          </a:p>
          <a:p>
            <a:pPr marL="998982" lvl="2" indent="-514350"/>
            <a:r>
              <a:rPr lang="fr-CA" sz="2000" dirty="0" smtClean="0"/>
              <a:t>Pour de futures études</a:t>
            </a:r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None/>
            </a:pP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10659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84" y="1492758"/>
            <a:ext cx="10058400" cy="40507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fr-CA" dirty="0" smtClean="0"/>
          </a:p>
          <a:p>
            <a:pPr marL="514350" indent="-514350">
              <a:buNone/>
            </a:pPr>
            <a:r>
              <a:rPr lang="fr-CA" sz="2800" b="1" u="sng" dirty="0"/>
              <a:t>5. La communication des </a:t>
            </a:r>
            <a:r>
              <a:rPr lang="fr-CA" sz="2800" b="1" u="sng" dirty="0" smtClean="0"/>
              <a:t>résultats</a:t>
            </a:r>
          </a:p>
          <a:p>
            <a:pPr marL="514350" indent="-514350">
              <a:buNone/>
            </a:pPr>
            <a:endParaRPr lang="fr-CA" sz="2800" b="1" u="sng" dirty="0"/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None/>
            </a:pPr>
            <a:r>
              <a:rPr lang="fr-CA" sz="3200" dirty="0" smtClean="0"/>
              <a:t>Faire profiter la communauté scientifique des résultats en les diffusant: articles, conférences…</a:t>
            </a:r>
          </a:p>
          <a:p>
            <a:pPr marL="761238" lvl="1" indent="-514350">
              <a:buNone/>
            </a:pP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1817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65774" y="653796"/>
            <a:ext cx="9281160" cy="3520440"/>
          </a:xfrm>
        </p:spPr>
        <p:txBody>
          <a:bodyPr/>
          <a:lstStyle/>
          <a:p>
            <a:r>
              <a:rPr lang="fr-CA" sz="4400" dirty="0" smtClean="0"/>
              <a:t>Concentrons-nous sur une étape:</a:t>
            </a:r>
            <a:r>
              <a:rPr lang="fr-CA" sz="5400" dirty="0" smtClean="0"/>
              <a:t/>
            </a:r>
            <a:br>
              <a:rPr lang="fr-CA" sz="5400" dirty="0" smtClean="0"/>
            </a:br>
            <a:r>
              <a:rPr lang="fr-CA" sz="5400" dirty="0" smtClean="0"/>
              <a:t/>
            </a:r>
            <a:br>
              <a:rPr lang="fr-CA" sz="5400" dirty="0" smtClean="0"/>
            </a:br>
            <a:r>
              <a:rPr lang="fr-CA" dirty="0" smtClean="0"/>
              <a:t>la collecte de données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4338" y="5420104"/>
            <a:ext cx="11987213" cy="1066800"/>
          </a:xfrm>
        </p:spPr>
        <p:txBody>
          <a:bodyPr>
            <a:noAutofit/>
          </a:bodyPr>
          <a:lstStyle/>
          <a:p>
            <a:r>
              <a:rPr lang="fr-CA" sz="4800" b="1" dirty="0" smtClean="0">
                <a:solidFill>
                  <a:srgbClr val="AB2400"/>
                </a:solidFill>
              </a:rPr>
              <a:t>Quelles sont les différents méthodes?</a:t>
            </a:r>
            <a:endParaRPr lang="fr-CA" sz="4800" b="1" dirty="0">
              <a:solidFill>
                <a:srgbClr val="AB2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 smtClean="0"/>
              <a:t>La collecte de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335" y="1603629"/>
            <a:ext cx="10058400" cy="4050792"/>
          </a:xfrm>
        </p:spPr>
        <p:txBody>
          <a:bodyPr>
            <a:noAutofit/>
          </a:bodyPr>
          <a:lstStyle/>
          <a:p>
            <a:pPr>
              <a:buNone/>
            </a:pPr>
            <a:endParaRPr lang="fr-CA" sz="2800" dirty="0" smtClean="0"/>
          </a:p>
          <a:p>
            <a:pPr>
              <a:buNone/>
            </a:pPr>
            <a:r>
              <a:rPr lang="fr-CA" sz="2800" u="sng" dirty="0" smtClean="0"/>
              <a:t>Méthodes descriptives</a:t>
            </a:r>
            <a:endParaRPr lang="fr-CA" sz="2800" dirty="0" smtClean="0"/>
          </a:p>
          <a:p>
            <a:pPr marL="998982" lvl="2" indent="-514350">
              <a:buFont typeface="+mj-lt"/>
              <a:buAutoNum type="arabicPeriod"/>
            </a:pPr>
            <a:r>
              <a:rPr lang="fr-CA" sz="2000" dirty="0" smtClean="0"/>
              <a:t>L’observation naturelle</a:t>
            </a:r>
          </a:p>
          <a:p>
            <a:pPr marL="998982" lvl="2" indent="-514350">
              <a:buFont typeface="+mj-lt"/>
              <a:buAutoNum type="arabicPeriod"/>
            </a:pPr>
            <a:r>
              <a:rPr lang="fr-CA" sz="2000" dirty="0" smtClean="0"/>
              <a:t>L’étude de cas</a:t>
            </a:r>
          </a:p>
          <a:p>
            <a:pPr marL="998982" lvl="2" indent="-514350">
              <a:buFont typeface="+mj-lt"/>
              <a:buAutoNum type="arabicPeriod"/>
            </a:pPr>
            <a:r>
              <a:rPr lang="fr-CA" sz="2000" dirty="0" smtClean="0"/>
              <a:t>L’enquête</a:t>
            </a:r>
          </a:p>
          <a:p>
            <a:pPr marL="998982" lvl="2" indent="-514350">
              <a:buFont typeface="+mj-lt"/>
              <a:buAutoNum type="arabicPeriod"/>
            </a:pPr>
            <a:endParaRPr lang="fr-CA" sz="2800" dirty="0" smtClean="0"/>
          </a:p>
          <a:p>
            <a:pPr marL="514350" indent="-514350">
              <a:buNone/>
            </a:pPr>
            <a:r>
              <a:rPr lang="fr-CA" sz="2800" u="sng" dirty="0" smtClean="0"/>
              <a:t>Méthode prédictive</a:t>
            </a:r>
          </a:p>
          <a:p>
            <a:pPr marL="998982" lvl="2" indent="-514350">
              <a:buFont typeface="+mj-lt"/>
              <a:buAutoNum type="arabicPeriod"/>
            </a:pPr>
            <a:r>
              <a:rPr lang="fr-CA" sz="2000" dirty="0" smtClean="0"/>
              <a:t>L’étude corrélationnelle</a:t>
            </a:r>
          </a:p>
          <a:p>
            <a:pPr marL="998982" lvl="2" indent="-514350">
              <a:buFont typeface="+mj-lt"/>
              <a:buAutoNum type="arabicPeriod"/>
            </a:pPr>
            <a:endParaRPr lang="fr-CA" sz="2000" dirty="0" smtClean="0"/>
          </a:p>
          <a:p>
            <a:pPr marL="514350" indent="-514350">
              <a:buNone/>
            </a:pPr>
            <a:r>
              <a:rPr lang="fr-CA" sz="2800" u="sng" dirty="0" smtClean="0"/>
              <a:t>Méthode explicative</a:t>
            </a:r>
          </a:p>
          <a:p>
            <a:pPr marL="998982" lvl="2" indent="-514350">
              <a:buFont typeface="+mj-lt"/>
              <a:buAutoNum type="arabicPeriod"/>
            </a:pPr>
            <a:r>
              <a:rPr lang="fr-CA" sz="2000" dirty="0" smtClean="0"/>
              <a:t>L’étude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17360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</a:t>
            </a:r>
            <a:r>
              <a:rPr lang="fr-CA" dirty="0"/>
              <a:t>descriptives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fr-CA" sz="2800" dirty="0"/>
              <a:t>1</a:t>
            </a:r>
            <a:r>
              <a:rPr lang="fr-CA" sz="2800" dirty="0" smtClean="0"/>
              <a:t>) </a:t>
            </a:r>
            <a:r>
              <a:rPr lang="fr-CA" sz="2800" b="1" dirty="0">
                <a:solidFill>
                  <a:srgbClr val="AB2400"/>
                </a:solidFill>
              </a:rPr>
              <a:t>Observation </a:t>
            </a:r>
            <a:r>
              <a:rPr lang="fr-CA" sz="2800" dirty="0" smtClean="0"/>
              <a:t>:</a:t>
            </a:r>
            <a:endParaRPr lang="fr-CA" sz="2800" dirty="0"/>
          </a:p>
          <a:p>
            <a:pPr lvl="1"/>
            <a:endParaRPr lang="fr-CA" sz="2400" dirty="0" smtClean="0"/>
          </a:p>
          <a:p>
            <a:pPr lvl="1"/>
            <a:r>
              <a:rPr lang="fr-CA" sz="2400" dirty="0" smtClean="0"/>
              <a:t>Permet </a:t>
            </a:r>
            <a:r>
              <a:rPr lang="fr-CA" sz="2400" dirty="0"/>
              <a:t>la description du comportement au fur et à mesure qu’il se produit dans son milieu naturel</a:t>
            </a:r>
          </a:p>
          <a:p>
            <a:pPr lvl="1"/>
            <a:endParaRPr lang="fr-CA" sz="2400" dirty="0" smtClean="0"/>
          </a:p>
          <a:p>
            <a:pPr lvl="1"/>
            <a:r>
              <a:rPr lang="fr-CA" sz="2400" dirty="0" smtClean="0"/>
              <a:t>Souvent </a:t>
            </a:r>
            <a:r>
              <a:rPr lang="fr-CA" sz="2400" dirty="0"/>
              <a:t>utile pour étudier un sujet nouveau. </a:t>
            </a:r>
            <a:endParaRPr lang="fr-CA" sz="2400" dirty="0" smtClean="0"/>
          </a:p>
          <a:p>
            <a:pPr lvl="1"/>
            <a:endParaRPr lang="fr-CA" sz="2400" dirty="0"/>
          </a:p>
          <a:p>
            <a:pPr lvl="1"/>
            <a:endParaRPr lang="fr-CA" sz="2400" dirty="0" smtClean="0"/>
          </a:p>
          <a:p>
            <a:pPr lvl="1">
              <a:buNone/>
            </a:pPr>
            <a:r>
              <a:rPr lang="fr-CA" sz="2400" dirty="0" smtClean="0"/>
              <a:t>Ex</a:t>
            </a:r>
            <a:r>
              <a:rPr lang="fr-CA" sz="2400" dirty="0"/>
              <a:t>: </a:t>
            </a:r>
            <a:r>
              <a:rPr lang="fr-CA" sz="2400" dirty="0" smtClean="0"/>
              <a:t>Grille d’observation</a:t>
            </a:r>
          </a:p>
          <a:p>
            <a:pPr lvl="1">
              <a:buNone/>
            </a:pPr>
            <a:r>
              <a:rPr lang="fr-CA" sz="2400" dirty="0"/>
              <a:t>Ex: Jane </a:t>
            </a:r>
            <a:r>
              <a:rPr lang="fr-CA" sz="2400" dirty="0" smtClean="0"/>
              <a:t>Goodall</a:t>
            </a:r>
            <a:endParaRPr lang="fr-CA" sz="2400" dirty="0"/>
          </a:p>
          <a:p>
            <a:pPr lvl="1">
              <a:buNone/>
            </a:pPr>
            <a:endParaRPr lang="fr-CA" sz="2400" dirty="0"/>
          </a:p>
          <a:p>
            <a:pPr>
              <a:buFont typeface="Wingdings" pitchFamily="2" charset="2"/>
              <a:buNone/>
            </a:pP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341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Méthodes descriptives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69848" y="1649921"/>
            <a:ext cx="10058400" cy="40507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fr-CA" sz="3200" dirty="0" smtClean="0"/>
          </a:p>
          <a:p>
            <a:pPr>
              <a:buFont typeface="Wingdings" pitchFamily="2" charset="2"/>
              <a:buNone/>
            </a:pPr>
            <a:r>
              <a:rPr lang="fr-CA" sz="3200" dirty="0" smtClean="0"/>
              <a:t>2) </a:t>
            </a:r>
            <a:r>
              <a:rPr lang="fr-CA" sz="3200" b="1" dirty="0" smtClean="0">
                <a:solidFill>
                  <a:srgbClr val="AB2400"/>
                </a:solidFill>
              </a:rPr>
              <a:t>Étude </a:t>
            </a:r>
            <a:r>
              <a:rPr lang="fr-CA" sz="3200" b="1" dirty="0">
                <a:solidFill>
                  <a:srgbClr val="AB2400"/>
                </a:solidFill>
              </a:rPr>
              <a:t>de cas</a:t>
            </a:r>
            <a:r>
              <a:rPr lang="fr-CA" sz="3200" b="1" dirty="0" smtClean="0">
                <a:solidFill>
                  <a:srgbClr val="AB24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endParaRPr lang="fr-CA" sz="3200" dirty="0"/>
          </a:p>
          <a:p>
            <a:pPr lvl="1"/>
            <a:r>
              <a:rPr lang="fr-CA" sz="2800" dirty="0"/>
              <a:t>Permet l’étude de problèmes ou d’évènements rares</a:t>
            </a:r>
          </a:p>
          <a:p>
            <a:pPr lvl="1"/>
            <a:r>
              <a:rPr lang="fr-CA" sz="2800" dirty="0"/>
              <a:t>Étude approfondie</a:t>
            </a:r>
          </a:p>
          <a:p>
            <a:pPr lvl="1"/>
            <a:r>
              <a:rPr lang="fr-CA" sz="2800" dirty="0"/>
              <a:t>Peu généralisable (échantillon trop petit), pas de cause à effet</a:t>
            </a:r>
          </a:p>
          <a:p>
            <a:pPr lvl="2">
              <a:buNone/>
            </a:pPr>
            <a:endParaRPr lang="fr-CA" sz="2400" dirty="0" smtClean="0">
              <a:hlinkClick r:id="rId3" action="ppaction://hlinksldjump"/>
            </a:endParaRPr>
          </a:p>
          <a:p>
            <a:pPr lvl="2">
              <a:buNone/>
            </a:pPr>
            <a:r>
              <a:rPr lang="fr-CA" sz="2400" dirty="0" smtClean="0"/>
              <a:t>Ex: </a:t>
            </a:r>
            <a:r>
              <a:rPr lang="fr-CA" sz="2400" dirty="0" err="1" smtClean="0"/>
              <a:t>Phineas</a:t>
            </a:r>
            <a:r>
              <a:rPr lang="fr-CA" sz="2400" dirty="0" smtClean="0"/>
              <a:t> </a:t>
            </a:r>
            <a:r>
              <a:rPr lang="fr-CA" sz="2400" dirty="0" smtClean="0"/>
              <a:t>Gage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974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</a:t>
            </a:r>
            <a:r>
              <a:rPr lang="fr-CA" dirty="0"/>
              <a:t>descriptives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fr-CA" sz="3200" dirty="0"/>
              <a:t>3) </a:t>
            </a:r>
            <a:r>
              <a:rPr lang="fr-CA" sz="3200" dirty="0">
                <a:solidFill>
                  <a:srgbClr val="AB2400"/>
                </a:solidFill>
              </a:rPr>
              <a:t>Enquête</a:t>
            </a:r>
          </a:p>
          <a:p>
            <a:pPr lvl="1"/>
            <a:endParaRPr lang="fr-CA" sz="2800" dirty="0" smtClean="0"/>
          </a:p>
          <a:p>
            <a:pPr lvl="1"/>
            <a:r>
              <a:rPr lang="fr-CA" sz="2800" dirty="0" smtClean="0"/>
              <a:t>Via </a:t>
            </a:r>
            <a:r>
              <a:rPr lang="fr-CA" sz="2800" dirty="0"/>
              <a:t>questionnaire, sondage</a:t>
            </a:r>
          </a:p>
          <a:p>
            <a:pPr lvl="1"/>
            <a:endParaRPr lang="fr-CA" sz="2800" dirty="0" smtClean="0"/>
          </a:p>
          <a:p>
            <a:pPr lvl="1"/>
            <a:r>
              <a:rPr lang="fr-CA" sz="2800" dirty="0" smtClean="0"/>
              <a:t>Récolter </a:t>
            </a:r>
            <a:r>
              <a:rPr lang="fr-CA" sz="2800" dirty="0"/>
              <a:t>des données sur des comportements difficilement observables ou processus mentaux</a:t>
            </a:r>
            <a:r>
              <a:rPr lang="fr-CA" sz="2800" dirty="0" smtClean="0"/>
              <a:t>.</a:t>
            </a:r>
          </a:p>
          <a:p>
            <a:pPr lvl="1"/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8256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27415"/>
            <a:ext cx="10058400" cy="1609344"/>
          </a:xfrm>
        </p:spPr>
        <p:txBody>
          <a:bodyPr/>
          <a:lstStyle/>
          <a:p>
            <a:r>
              <a:rPr lang="fr-CA" dirty="0"/>
              <a:t>Méthode  prédictive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54663" y="1371589"/>
            <a:ext cx="5403262" cy="4050792"/>
          </a:xfrm>
        </p:spPr>
        <p:txBody>
          <a:bodyPr>
            <a:normAutofit lnSpcReduction="10000"/>
          </a:bodyPr>
          <a:lstStyle/>
          <a:p>
            <a:endParaRPr lang="fr-CA" sz="3200" dirty="0" smtClean="0"/>
          </a:p>
          <a:p>
            <a:r>
              <a:rPr lang="fr-CA" sz="3200" b="1" dirty="0" smtClean="0">
                <a:solidFill>
                  <a:srgbClr val="AB2400"/>
                </a:solidFill>
              </a:rPr>
              <a:t>Méthode corrélationnelle</a:t>
            </a:r>
          </a:p>
          <a:p>
            <a:endParaRPr lang="fr-CA" sz="3200" b="1" dirty="0">
              <a:solidFill>
                <a:srgbClr val="AB2400"/>
              </a:solidFill>
            </a:endParaRPr>
          </a:p>
          <a:p>
            <a:pPr lvl="1"/>
            <a:endParaRPr lang="fr-CA" sz="2800" dirty="0" smtClean="0"/>
          </a:p>
          <a:p>
            <a:pPr lvl="1"/>
            <a:r>
              <a:rPr lang="fr-CA" sz="2800" dirty="0" smtClean="0"/>
              <a:t>Identifier </a:t>
            </a:r>
            <a:r>
              <a:rPr lang="fr-CA" sz="2800" dirty="0"/>
              <a:t>des relations entre des variables</a:t>
            </a:r>
          </a:p>
          <a:p>
            <a:pPr lvl="1"/>
            <a:endParaRPr lang="fr-CA" sz="2800" dirty="0" smtClean="0"/>
          </a:p>
          <a:p>
            <a:pPr lvl="1"/>
            <a:r>
              <a:rPr lang="fr-CA" sz="2800" dirty="0" smtClean="0"/>
              <a:t>Grand </a:t>
            </a:r>
            <a:r>
              <a:rPr lang="fr-CA" sz="2800" dirty="0"/>
              <a:t>nombre de données</a:t>
            </a:r>
          </a:p>
          <a:p>
            <a:pPr lvl="1"/>
            <a:endParaRPr lang="fr-CA"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554475"/>
            <a:ext cx="5876544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58868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Corrélation VS Cause à effet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788" y="1674345"/>
            <a:ext cx="2407353" cy="5869454"/>
          </a:xfrm>
        </p:spPr>
        <p:txBody>
          <a:bodyPr/>
          <a:lstStyle/>
          <a:p>
            <a:r>
              <a:rPr lang="fr-CA" sz="2400" b="1" u="sng" dirty="0">
                <a:solidFill>
                  <a:srgbClr val="AB2400"/>
                </a:solidFill>
              </a:rPr>
              <a:t>Corrélation</a:t>
            </a:r>
          </a:p>
          <a:p>
            <a:pPr marL="0" indent="0">
              <a:buNone/>
            </a:pPr>
            <a:r>
              <a:rPr lang="fr-CA" sz="2400" dirty="0"/>
              <a:t>il existe un lien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sz="2400" b="1" u="sng" dirty="0">
                <a:solidFill>
                  <a:srgbClr val="AB2400"/>
                </a:solidFill>
              </a:rPr>
              <a:t>Cause à effet</a:t>
            </a:r>
          </a:p>
          <a:p>
            <a:pPr marL="0" indent="0">
              <a:buNone/>
            </a:pPr>
            <a:r>
              <a:rPr lang="fr-CA" sz="2400" dirty="0"/>
              <a:t>il existe un lien de </a:t>
            </a:r>
            <a:r>
              <a:rPr lang="fr-CA" sz="2400" u="sng" dirty="0"/>
              <a:t>causalité</a:t>
            </a:r>
          </a:p>
        </p:txBody>
      </p:sp>
      <p:pic>
        <p:nvPicPr>
          <p:cNvPr id="4" name="Picture 2" descr="http://i.imgur.com/ZV9Gcw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03" y="980728"/>
            <a:ext cx="674146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CA" dirty="0"/>
              <a:t>Méthode explicative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9848" y="1443038"/>
            <a:ext cx="10058400" cy="5143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800" u="sng" dirty="0">
                <a:solidFill>
                  <a:srgbClr val="AB2400"/>
                </a:solidFill>
              </a:rPr>
              <a:t>L’expérimentation/ méthode </a:t>
            </a:r>
            <a:r>
              <a:rPr lang="fr-CA" sz="2800" u="sng" dirty="0" smtClean="0">
                <a:solidFill>
                  <a:srgbClr val="AB2400"/>
                </a:solidFill>
              </a:rPr>
              <a:t>expérimentale</a:t>
            </a:r>
          </a:p>
          <a:p>
            <a:pPr marL="0" indent="0">
              <a:lnSpc>
                <a:spcPct val="90000"/>
              </a:lnSpc>
              <a:buNone/>
            </a:pPr>
            <a:endParaRPr lang="fr-CA" sz="2800" u="sng" dirty="0">
              <a:solidFill>
                <a:srgbClr val="AB2400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CA" sz="2400" dirty="0"/>
              <a:t>Elle permet au chercheur </a:t>
            </a:r>
            <a:r>
              <a:rPr lang="fr-CA" sz="2400" u="sng" dirty="0"/>
              <a:t>de contr</a:t>
            </a:r>
            <a:r>
              <a:rPr lang="fr-CA" altLang="ja-JP" sz="2400" u="sng" dirty="0"/>
              <a:t>ôler</a:t>
            </a:r>
            <a:r>
              <a:rPr lang="fr-CA" altLang="ja-JP" sz="2400" dirty="0"/>
              <a:t> et de provoquer la </a:t>
            </a:r>
            <a:r>
              <a:rPr lang="fr-CA" altLang="ja-JP" sz="2400" dirty="0" smtClean="0"/>
              <a:t>situation</a:t>
            </a:r>
          </a:p>
          <a:p>
            <a:pPr lvl="1">
              <a:lnSpc>
                <a:spcPct val="90000"/>
              </a:lnSpc>
            </a:pPr>
            <a:endParaRPr lang="fr-CA" altLang="ja-JP" sz="2400" dirty="0"/>
          </a:p>
          <a:p>
            <a:pPr lvl="2">
              <a:lnSpc>
                <a:spcPct val="90000"/>
              </a:lnSpc>
            </a:pPr>
            <a:r>
              <a:rPr lang="fr-CA" altLang="ja-JP" sz="2000" dirty="0" smtClean="0"/>
              <a:t>Permet </a:t>
            </a:r>
            <a:r>
              <a:rPr lang="fr-CA" altLang="ja-JP" sz="2000" dirty="0"/>
              <a:t>de dégager les relations de causes à effet </a:t>
            </a:r>
          </a:p>
          <a:p>
            <a:pPr lvl="2">
              <a:lnSpc>
                <a:spcPct val="90000"/>
              </a:lnSpc>
            </a:pPr>
            <a:r>
              <a:rPr lang="fr-CA" altLang="ja-JP" sz="2000" dirty="0" smtClean="0"/>
              <a:t>Groupe témoin (ou  contrôle) </a:t>
            </a:r>
            <a:r>
              <a:rPr lang="fr-CA" altLang="ja-JP" sz="2000" dirty="0"/>
              <a:t>et expérimentaux </a:t>
            </a:r>
          </a:p>
          <a:p>
            <a:pPr lvl="2">
              <a:lnSpc>
                <a:spcPct val="90000"/>
              </a:lnSpc>
            </a:pPr>
            <a:r>
              <a:rPr lang="fr-CA" altLang="ja-JP" sz="2000" dirty="0"/>
              <a:t>Répartition aléatoire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fr-CA" altLang="ja-JP" sz="2000" dirty="0"/>
          </a:p>
          <a:p>
            <a:pPr lvl="1">
              <a:lnSpc>
                <a:spcPct val="90000"/>
              </a:lnSpc>
            </a:pPr>
            <a:r>
              <a:rPr lang="fr-CA" sz="2400" dirty="0"/>
              <a:t>C’est la seule méthode nous permettant d’expliquer le comportement</a:t>
            </a:r>
          </a:p>
          <a:p>
            <a:pPr lvl="1">
              <a:lnSpc>
                <a:spcPct val="90000"/>
              </a:lnSpc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7399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5490" y="-795233"/>
            <a:ext cx="9281160" cy="3520440"/>
          </a:xfrm>
        </p:spPr>
        <p:txBody>
          <a:bodyPr/>
          <a:lstStyle/>
          <a:p>
            <a:r>
              <a:rPr lang="fr-CA" dirty="0" smtClean="0"/>
              <a:t>Plan de la séance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72251" y="1922895"/>
            <a:ext cx="9052560" cy="300306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3600" dirty="0" smtClean="0"/>
              <a:t>Retour sur le dernier cours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3600" dirty="0" smtClean="0"/>
              <a:t>Les buts de la psychologie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3600" dirty="0" smtClean="0"/>
              <a:t>La démarche scientifique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3600" dirty="0" smtClean="0"/>
              <a:t>Éthique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3600" dirty="0" smtClean="0"/>
              <a:t>Activité</a:t>
            </a:r>
          </a:p>
          <a:p>
            <a:pPr marL="457200" indent="-457200">
              <a:buFont typeface="+mj-lt"/>
              <a:buAutoNum type="arabicPeriod"/>
            </a:pP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152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Avant d’aller trop vite...</a:t>
            </a:r>
            <a:endParaRPr lang="fr-CA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71650" y="2414588"/>
            <a:ext cx="3471863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smtClean="0"/>
              <a:t>Variable indépendante</a:t>
            </a:r>
            <a:endParaRPr lang="fr-CA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596063" y="2414588"/>
            <a:ext cx="3471863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smtClean="0"/>
              <a:t>Variable </a:t>
            </a:r>
          </a:p>
          <a:p>
            <a:pPr algn="ctr"/>
            <a:r>
              <a:rPr lang="fr-CA" sz="2400" dirty="0" smtClean="0"/>
              <a:t>dépendante</a:t>
            </a:r>
            <a:endParaRPr lang="fr-CA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0262" y="4643438"/>
            <a:ext cx="2814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Élément qui est contrôlé ou modifié par l’expérimentateur</a:t>
            </a:r>
            <a:endParaRPr lang="fr-CA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6843713" y="4643438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Élément qui est mesuré; elle peut subir l’influence de la variable indépendante</a:t>
            </a:r>
            <a:endParaRPr lang="fr-CA" sz="2000" dirty="0"/>
          </a:p>
        </p:txBody>
      </p:sp>
      <p:sp>
        <p:nvSpPr>
          <p:cNvPr id="10" name="Flèche vers le bas 9"/>
          <p:cNvSpPr/>
          <p:nvPr/>
        </p:nvSpPr>
        <p:spPr>
          <a:xfrm>
            <a:off x="3057525" y="3700463"/>
            <a:ext cx="642938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 vers le bas 10"/>
          <p:cNvSpPr/>
          <p:nvPr/>
        </p:nvSpPr>
        <p:spPr>
          <a:xfrm>
            <a:off x="8010525" y="3700463"/>
            <a:ext cx="642938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4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92137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/>
              <a:t>Avant d’aller trop vite...</a:t>
            </a:r>
            <a:endParaRPr lang="fr-CA" dirty="0"/>
          </a:p>
        </p:txBody>
      </p:sp>
      <p:sp>
        <p:nvSpPr>
          <p:cNvPr id="6" name="Ellipse 5"/>
          <p:cNvSpPr/>
          <p:nvPr/>
        </p:nvSpPr>
        <p:spPr>
          <a:xfrm>
            <a:off x="1943100" y="1872926"/>
            <a:ext cx="2428876" cy="151447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Groupe expérimental</a:t>
            </a:r>
            <a:endParaRPr lang="fr-CA" b="1" dirty="0"/>
          </a:p>
        </p:txBody>
      </p:sp>
      <p:sp>
        <p:nvSpPr>
          <p:cNvPr id="7" name="Ellipse 6"/>
          <p:cNvSpPr/>
          <p:nvPr/>
        </p:nvSpPr>
        <p:spPr>
          <a:xfrm>
            <a:off x="1943100" y="4278480"/>
            <a:ext cx="2428876" cy="151447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dirty="0" smtClean="0"/>
              <a:t>Groupe contrôle</a:t>
            </a:r>
            <a:endParaRPr lang="fr-CA" sz="2000" b="1" dirty="0"/>
          </a:p>
        </p:txBody>
      </p:sp>
      <p:sp>
        <p:nvSpPr>
          <p:cNvPr id="8" name="Flèche droite 7"/>
          <p:cNvSpPr/>
          <p:nvPr/>
        </p:nvSpPr>
        <p:spPr>
          <a:xfrm>
            <a:off x="4371976" y="2385912"/>
            <a:ext cx="1171574" cy="48850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4371976" y="4791467"/>
            <a:ext cx="1171574" cy="48850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6121337" y="2122331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Groupe dans lequel la variable est manipulée par le chercheur (groupe d’intérêt)</a:t>
            </a:r>
            <a:endParaRPr lang="fr-CA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121336" y="4527886"/>
            <a:ext cx="526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Groupe de référence où les sujets ne sont pas soumis à la variable indépendante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778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092137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smtClean="0"/>
              <a:t>Dans la recherche médicale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855536" y="3138417"/>
            <a:ext cx="105316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C’est au groupe expérimental qu’on va administrer le médicament sous étude</a:t>
            </a:r>
            <a:r>
              <a:rPr lang="fr-F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groupe contrôle va recevoir un placebo</a:t>
            </a:r>
            <a:r>
              <a:rPr lang="fr-F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concept de condition contrôlée sera alors respecté: on administre aux deux groupes quelque chose.</a:t>
            </a:r>
          </a:p>
          <a:p>
            <a:endParaRPr lang="fr-CA" sz="2800" dirty="0"/>
          </a:p>
        </p:txBody>
      </p:sp>
      <p:sp>
        <p:nvSpPr>
          <p:cNvPr id="6" name="Ellipse 5"/>
          <p:cNvSpPr/>
          <p:nvPr/>
        </p:nvSpPr>
        <p:spPr>
          <a:xfrm>
            <a:off x="2486025" y="1290446"/>
            <a:ext cx="2428876" cy="151447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Groupe expérimental</a:t>
            </a:r>
            <a:endParaRPr lang="fr-CA" b="1" dirty="0"/>
          </a:p>
        </p:txBody>
      </p:sp>
      <p:sp>
        <p:nvSpPr>
          <p:cNvPr id="7" name="Ellipse 6"/>
          <p:cNvSpPr/>
          <p:nvPr/>
        </p:nvSpPr>
        <p:spPr>
          <a:xfrm>
            <a:off x="6657975" y="1257299"/>
            <a:ext cx="2428876" cy="151447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 dirty="0" smtClean="0"/>
              <a:t>Groupe contrôle</a:t>
            </a:r>
            <a:endParaRPr lang="fr-CA" sz="2000" b="1" dirty="0"/>
          </a:p>
        </p:txBody>
      </p:sp>
    </p:spTree>
    <p:extLst>
      <p:ext uri="{BB962C8B-B14F-4D97-AF65-F5344CB8AC3E}">
        <p14:creationId xmlns:p14="http://schemas.microsoft.com/office/powerpoint/2010/main" val="3937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28688"/>
          </a:xfrm>
        </p:spPr>
        <p:txBody>
          <a:bodyPr>
            <a:normAutofit/>
          </a:bodyPr>
          <a:lstStyle/>
          <a:p>
            <a:r>
              <a:rPr lang="fr-CA" sz="4000" dirty="0" smtClean="0"/>
              <a:t>La nicotine nuit-elle à la conduite automobile?</a:t>
            </a:r>
            <a:endParaRPr lang="fr-CA" sz="4000" dirty="0"/>
          </a:p>
        </p:txBody>
      </p:sp>
      <p:sp>
        <p:nvSpPr>
          <p:cNvPr id="4" name="Rectangle avec flèche vers le bas 3"/>
          <p:cNvSpPr/>
          <p:nvPr/>
        </p:nvSpPr>
        <p:spPr>
          <a:xfrm>
            <a:off x="4748879" y="928688"/>
            <a:ext cx="2700338" cy="5572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Hypothèse</a:t>
            </a:r>
            <a:endParaRPr lang="fr-CA" dirty="0"/>
          </a:p>
        </p:txBody>
      </p:sp>
      <p:sp>
        <p:nvSpPr>
          <p:cNvPr id="5" name="Rectangle avec flèche vers le bas 4"/>
          <p:cNvSpPr/>
          <p:nvPr/>
        </p:nvSpPr>
        <p:spPr>
          <a:xfrm>
            <a:off x="4748879" y="2414588"/>
            <a:ext cx="2700338" cy="5572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Variable indépendante</a:t>
            </a:r>
            <a:endParaRPr lang="fr-CA" dirty="0"/>
          </a:p>
        </p:txBody>
      </p:sp>
      <p:sp>
        <p:nvSpPr>
          <p:cNvPr id="6" name="Rectangle avec flèche vers le bas 5"/>
          <p:cNvSpPr/>
          <p:nvPr/>
        </p:nvSpPr>
        <p:spPr>
          <a:xfrm>
            <a:off x="4748879" y="3900488"/>
            <a:ext cx="2700338" cy="5572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Variable dépendante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655635" y="1488044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L’usage de la nicotine réduit les habiletés intervenant dans la conduite automobile.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748879" y="3228975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Usage de la nicotine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4748878" y="4759881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Collisions</a:t>
            </a:r>
            <a:endParaRPr lang="fr-CA" b="1" dirty="0"/>
          </a:p>
        </p:txBody>
      </p:sp>
      <p:sp>
        <p:nvSpPr>
          <p:cNvPr id="10" name="Organigramme : Alternative 9"/>
          <p:cNvSpPr/>
          <p:nvPr/>
        </p:nvSpPr>
        <p:spPr>
          <a:xfrm>
            <a:off x="1243013" y="2557463"/>
            <a:ext cx="2143125" cy="671512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Sujets du groupe expérimental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" name="Organigramme : Alternative 10"/>
          <p:cNvSpPr/>
          <p:nvPr/>
        </p:nvSpPr>
        <p:spPr>
          <a:xfrm>
            <a:off x="8811958" y="2543176"/>
            <a:ext cx="2143125" cy="671512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Sujets du groupe contrôle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1550" y="3610451"/>
            <a:ext cx="2686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Fument une vraie cigarette. </a:t>
            </a:r>
          </a:p>
          <a:p>
            <a:pPr algn="ctr"/>
            <a:endParaRPr lang="fr-CA" dirty="0" smtClean="0"/>
          </a:p>
          <a:p>
            <a:pPr algn="ctr"/>
            <a:r>
              <a:rPr lang="fr-CA" dirty="0" smtClean="0"/>
              <a:t>Utilisation du simulateur de conduite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0494" y="3598307"/>
            <a:ext cx="2686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Fument une fausse cigarette (placebo). </a:t>
            </a:r>
          </a:p>
          <a:p>
            <a:pPr algn="ctr"/>
            <a:endParaRPr lang="fr-CA" dirty="0" smtClean="0"/>
          </a:p>
          <a:p>
            <a:pPr algn="ctr"/>
            <a:r>
              <a:rPr lang="fr-CA" dirty="0" smtClean="0"/>
              <a:t>Utilisation du simulateur de conduite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4155947" y="585448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/>
              <a:t>La différence entre les 2 groupes est-elle significative?</a:t>
            </a:r>
            <a:endParaRPr lang="fr-CA" b="1" dirty="0"/>
          </a:p>
        </p:txBody>
      </p:sp>
      <p:sp>
        <p:nvSpPr>
          <p:cNvPr id="20" name="Flèche vers le bas 19"/>
          <p:cNvSpPr/>
          <p:nvPr/>
        </p:nvSpPr>
        <p:spPr>
          <a:xfrm>
            <a:off x="6008178" y="5166805"/>
            <a:ext cx="181738" cy="6324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1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FR" dirty="0"/>
              <a:t>Relation </a:t>
            </a:r>
            <a:r>
              <a:rPr lang="fr-FR" u="sng" dirty="0"/>
              <a:t>de cause à effet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80720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Si, à la suite de l’expérimentation, la variable indépendante a eu un effet sur la variable dépendante, alors on peut affirmer que c’est la variable indépendante qui a causé la variation observée sur la variable dépendante.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729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5548" y="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Code d’éthique</a:t>
            </a:r>
          </a:p>
        </p:txBody>
      </p:sp>
      <p:graphicFrame>
        <p:nvGraphicFramePr>
          <p:cNvPr id="43042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45626"/>
              </p:ext>
            </p:extLst>
          </p:nvPr>
        </p:nvGraphicFramePr>
        <p:xfrm>
          <a:off x="955548" y="1457326"/>
          <a:ext cx="9789859" cy="508576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3342429"/>
                <a:gridCol w="6447430"/>
              </a:tblGrid>
              <a:tr h="179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Consentement libre et éclairé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La participation est volontaire.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Les sujets sont bien informés de la nature et des conséquences de la recherche.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 ne soumet pas les sujets à des pressions indues pour les forcer à participer.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Char char="•"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Tromperie?</a:t>
                      </a:r>
                      <a:endParaRPr kumimoji="0" lang="fr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Confidentialité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Les participants à la recherche ont droit à l'anonymat.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endParaRPr kumimoji="0" lang="fr-CA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Les participants s'attendent à ce que les résultats qui leur sont communiqués demeurent confidentiels. </a:t>
                      </a:r>
                      <a:endParaRPr kumimoji="0" lang="fr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Protection contre les conséquences négatives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 Les sujets étudiés s'attendent à être protégés contre la détresse psychologique, contre une perte de l'estime de soi, contre l'anxiété, etc.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 Les sujets étudiés s'attendent à être protégés contre les dangers possibles et les blessures physiques. </a:t>
                      </a:r>
                      <a:endParaRPr kumimoji="0" lang="fr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ＭＳ Ｐゴシック" pitchFamily="-16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2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985838" y="1836801"/>
            <a:ext cx="8815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construction de la problématique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collecte de données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L’analyse de données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L’interprétation des résultats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communication des résultats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2631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2537460"/>
            <a:ext cx="10058400" cy="1609344"/>
          </a:xfrm>
        </p:spPr>
        <p:txBody>
          <a:bodyPr/>
          <a:lstStyle/>
          <a:p>
            <a:r>
              <a:rPr lang="fr-CA" u="sng" dirty="0" smtClean="0"/>
              <a:t>Retour sur le dernier cours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36981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332" y="263406"/>
            <a:ext cx="10058400" cy="1609344"/>
          </a:xfrm>
        </p:spPr>
        <p:txBody>
          <a:bodyPr/>
          <a:lstStyle/>
          <a:p>
            <a:r>
              <a:rPr lang="fr-CA" u="sng" dirty="0" smtClean="0"/>
              <a:t>Les buts de la psychologie</a:t>
            </a:r>
            <a:endParaRPr lang="fr-CA" u="sng" dirty="0"/>
          </a:p>
        </p:txBody>
      </p:sp>
      <p:sp>
        <p:nvSpPr>
          <p:cNvPr id="4" name="TextBox 2"/>
          <p:cNvSpPr txBox="1">
            <a:spLocks noGrp="1"/>
          </p:cNvSpPr>
          <p:nvPr>
            <p:ph idx="1"/>
          </p:nvPr>
        </p:nvSpPr>
        <p:spPr>
          <a:xfrm>
            <a:off x="1040634" y="1872750"/>
            <a:ext cx="230018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buFont typeface="Arial" pitchFamily="34" charset="0"/>
              <a:buChar char="•"/>
            </a:pPr>
            <a:r>
              <a:rPr lang="fr-CA" sz="3200" dirty="0" smtClean="0"/>
              <a:t>Décrire</a:t>
            </a:r>
          </a:p>
          <a:p>
            <a:pPr algn="ctr">
              <a:buFont typeface="Arial" pitchFamily="34" charset="0"/>
              <a:buChar char="•"/>
            </a:pPr>
            <a:endParaRPr lang="fr-CA" sz="3200" dirty="0" smtClean="0"/>
          </a:p>
          <a:p>
            <a:pPr algn="ctr">
              <a:buFont typeface="Arial" pitchFamily="34" charset="0"/>
              <a:buChar char="•"/>
            </a:pPr>
            <a:r>
              <a:rPr lang="fr-CA" sz="3200" dirty="0" smtClean="0"/>
              <a:t>Expliquer</a:t>
            </a:r>
          </a:p>
          <a:p>
            <a:pPr algn="ctr">
              <a:buFont typeface="Arial" pitchFamily="34" charset="0"/>
              <a:buChar char="•"/>
            </a:pPr>
            <a:endParaRPr lang="fr-CA" sz="3200" dirty="0" smtClean="0"/>
          </a:p>
          <a:p>
            <a:pPr algn="ctr">
              <a:buFont typeface="Arial" pitchFamily="34" charset="0"/>
              <a:buChar char="•"/>
            </a:pPr>
            <a:r>
              <a:rPr lang="fr-CA" sz="3200" dirty="0" smtClean="0"/>
              <a:t>Prédire</a:t>
            </a:r>
          </a:p>
          <a:p>
            <a:pPr algn="ctr">
              <a:buFont typeface="Arial" pitchFamily="34" charset="0"/>
              <a:buChar char="•"/>
            </a:pPr>
            <a:endParaRPr lang="fr-CA" sz="3200" dirty="0" smtClean="0"/>
          </a:p>
          <a:p>
            <a:pPr algn="ctr">
              <a:buFont typeface="Arial" pitchFamily="34" charset="0"/>
              <a:buChar char="•"/>
            </a:pPr>
            <a:r>
              <a:rPr lang="fr-CA" sz="3200" dirty="0" smtClean="0"/>
              <a:t>Influencer</a:t>
            </a:r>
            <a:endParaRPr lang="fr-CA" sz="3200" dirty="0" smtClean="0"/>
          </a:p>
          <a:p>
            <a:pPr algn="ctr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834811" y="2246871"/>
            <a:ext cx="162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>
                <a:solidFill>
                  <a:schemeClr val="accent2"/>
                </a:solidFill>
              </a:rPr>
              <a:t>Le «quoi»</a:t>
            </a:r>
            <a:endParaRPr lang="fr-CA" sz="2000" b="1" dirty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28917" y="3407699"/>
            <a:ext cx="208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>
                <a:solidFill>
                  <a:schemeClr val="accent2"/>
                </a:solidFill>
              </a:rPr>
              <a:t>Le «pourquoi»</a:t>
            </a:r>
            <a:endParaRPr lang="fr-CA" sz="2000" b="1" dirty="0">
              <a:solidFill>
                <a:schemeClr val="accent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07575" y="4663457"/>
            <a:ext cx="192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chemeClr val="accent2"/>
                </a:solidFill>
              </a:rPr>
              <a:t>Le «quand» et le «comment»</a:t>
            </a:r>
            <a:endParaRPr lang="fr-CA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93574" y="1923705"/>
            <a:ext cx="738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Décrire le comportement ou le processus mental le plus précisément possible</a:t>
            </a:r>
            <a:endParaRPr lang="fr-CA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893574" y="3161478"/>
            <a:ext cx="675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Proposer des causes aux comportements ou processus mentaux.</a:t>
            </a:r>
            <a:endParaRPr lang="fr-CA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93574" y="4399251"/>
            <a:ext cx="675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Préciser les conditions dans lesquelles le comportement ou le processus mental est susceptible de se reproduire. </a:t>
            </a:r>
            <a:endParaRPr lang="fr-CA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93574" y="5637024"/>
            <a:ext cx="67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Intervenir pour essayer de modifier le comportement. 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8246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7200" dirty="0" smtClean="0"/>
              <a:t>La science de la psychologie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13825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985838" y="1836801"/>
            <a:ext cx="8815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construction de la problématique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collecte de données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L’analyse de données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L’interprétation des résultats</a:t>
            </a:r>
          </a:p>
          <a:p>
            <a:pPr marL="342900" indent="-3429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CA" sz="3600" dirty="0" smtClean="0"/>
              <a:t>La communication des résultats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3757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84" y="1392745"/>
            <a:ext cx="10058400" cy="405079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fr-CA" dirty="0" smtClean="0"/>
          </a:p>
          <a:p>
            <a:pPr marL="514350" indent="-514350">
              <a:buAutoNum type="arabicPeriod"/>
            </a:pPr>
            <a:r>
              <a:rPr lang="fr-CA" sz="2800" b="1" u="sng" dirty="0" smtClean="0"/>
              <a:t>La </a:t>
            </a:r>
            <a:r>
              <a:rPr lang="fr-CA" sz="2800" b="1" u="sng" dirty="0"/>
              <a:t>construction de la </a:t>
            </a:r>
            <a:r>
              <a:rPr lang="fr-CA" sz="2800" b="1" u="sng" dirty="0" smtClean="0"/>
              <a:t>problématique</a:t>
            </a:r>
          </a:p>
          <a:p>
            <a:pPr marL="0" indent="0">
              <a:buNone/>
            </a:pPr>
            <a:endParaRPr lang="fr-CA" sz="2800" b="1" u="sng" dirty="0"/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800" dirty="0" smtClean="0"/>
              <a:t>Formuler la question à l’origine de la recherche</a:t>
            </a:r>
          </a:p>
          <a:p>
            <a:pPr marL="761238" lvl="1" indent="-514350">
              <a:buFont typeface="+mj-lt"/>
              <a:buAutoNum type="alphaLcParenR"/>
            </a:pPr>
            <a:endParaRPr lang="fr-CA" sz="28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800" dirty="0" smtClean="0"/>
              <a:t>Procéder à la recension critique des documents sur la question</a:t>
            </a:r>
          </a:p>
          <a:p>
            <a:pPr marL="761238" lvl="1" indent="-514350">
              <a:buFont typeface="+mj-lt"/>
              <a:buAutoNum type="alphaLcParenR"/>
            </a:pPr>
            <a:endParaRPr lang="fr-CA" sz="28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800" dirty="0" smtClean="0"/>
              <a:t>Formuler une hypothèse </a:t>
            </a:r>
            <a:r>
              <a:rPr lang="fr-CA" sz="2800" dirty="0" smtClean="0"/>
              <a:t>et/ou </a:t>
            </a:r>
            <a:r>
              <a:rPr lang="fr-CA" sz="2800" dirty="0" smtClean="0"/>
              <a:t>énoncer un objectif</a:t>
            </a:r>
          </a:p>
          <a:p>
            <a:pPr marL="761238" lvl="1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98384" y="227457"/>
            <a:ext cx="1056017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A" u="sng" smtClean="0"/>
              <a:t>Les étapes de la démarche scientifique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3225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84" y="1335595"/>
            <a:ext cx="10058400" cy="405079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fr-CA" dirty="0" smtClean="0"/>
          </a:p>
          <a:p>
            <a:pPr marL="514350" indent="-514350">
              <a:buNone/>
            </a:pPr>
            <a:r>
              <a:rPr lang="fr-CA" sz="2800" b="1" u="sng" dirty="0"/>
              <a:t>2. La collecte de </a:t>
            </a:r>
            <a:r>
              <a:rPr lang="fr-CA" sz="2800" b="1" u="sng" dirty="0" smtClean="0"/>
              <a:t>données</a:t>
            </a:r>
          </a:p>
          <a:p>
            <a:pPr marL="514350" indent="-514350">
              <a:buNone/>
            </a:pPr>
            <a:endParaRPr lang="fr-CA" sz="2800" b="1" u="sng" dirty="0"/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600" dirty="0" smtClean="0"/>
              <a:t>Préciser la source des données</a:t>
            </a:r>
          </a:p>
          <a:p>
            <a:pPr marL="761238" lvl="1" indent="-514350">
              <a:buFont typeface="+mj-lt"/>
              <a:buAutoNum type="alphaLcParenR"/>
            </a:pPr>
            <a:endParaRPr lang="fr-CA" sz="26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600" dirty="0" smtClean="0"/>
              <a:t>Préparer le matériel nécessaire</a:t>
            </a:r>
          </a:p>
          <a:p>
            <a:pPr marL="761238" lvl="1" indent="-514350">
              <a:buFont typeface="+mj-lt"/>
              <a:buAutoNum type="alphaLcParenR"/>
            </a:pPr>
            <a:endParaRPr lang="fr-CA" sz="26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600" dirty="0" smtClean="0"/>
              <a:t>Décider de la </a:t>
            </a:r>
            <a:r>
              <a:rPr lang="fr-CA" sz="2600" b="1" u="sng" dirty="0" smtClean="0"/>
              <a:t>méthode à utiliser</a:t>
            </a:r>
            <a:r>
              <a:rPr lang="fr-CA" sz="2600" b="1" dirty="0" smtClean="0"/>
              <a:t> </a:t>
            </a:r>
            <a:r>
              <a:rPr lang="fr-CA" sz="2600" dirty="0" smtClean="0"/>
              <a:t>et préciser la façon de procéder</a:t>
            </a:r>
          </a:p>
          <a:p>
            <a:pPr marL="761238" lvl="1" indent="-514350">
              <a:buFont typeface="+mj-lt"/>
              <a:buAutoNum type="alphaLcParenR"/>
            </a:pPr>
            <a:endParaRPr lang="fr-CA" sz="26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600" dirty="0" smtClean="0"/>
              <a:t>Mettre en application</a:t>
            </a:r>
          </a:p>
          <a:p>
            <a:pPr marL="761238" lvl="1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25554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384" y="1264158"/>
            <a:ext cx="10058400" cy="40507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fr-CA" dirty="0" smtClean="0"/>
          </a:p>
          <a:p>
            <a:pPr marL="514350" indent="-514350">
              <a:buNone/>
            </a:pPr>
            <a:r>
              <a:rPr lang="fr-CA" sz="2800" b="1" u="sng" dirty="0"/>
              <a:t>3. L’analyse de </a:t>
            </a:r>
            <a:r>
              <a:rPr lang="fr-CA" sz="2800" b="1" u="sng" dirty="0" smtClean="0"/>
              <a:t>données</a:t>
            </a:r>
          </a:p>
          <a:p>
            <a:pPr marL="514350" indent="-514350">
              <a:buNone/>
            </a:pPr>
            <a:endParaRPr lang="fr-CA" sz="2800" b="1" u="sng" dirty="0"/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800" dirty="0" smtClean="0"/>
              <a:t>Rassembler et organiser les données</a:t>
            </a:r>
          </a:p>
          <a:p>
            <a:pPr marL="761238" lvl="1" indent="-514350">
              <a:buFont typeface="+mj-lt"/>
              <a:buAutoNum type="alphaLcParenR"/>
            </a:pPr>
            <a:endParaRPr lang="fr-CA" sz="2800" dirty="0" smtClean="0"/>
          </a:p>
          <a:p>
            <a:pPr marL="761238" lvl="1" indent="-514350">
              <a:buFont typeface="+mj-lt"/>
              <a:buAutoNum type="alphaLcParenR"/>
            </a:pPr>
            <a:r>
              <a:rPr lang="fr-CA" sz="2800" dirty="0" smtClean="0"/>
              <a:t>Effectuer les analyses, calculs et ou tests statistiques appropriés</a:t>
            </a:r>
          </a:p>
          <a:p>
            <a:pPr marL="761238" lvl="1" indent="-514350">
              <a:buFont typeface="+mj-lt"/>
              <a:buAutoNum type="alphaLcParenR"/>
            </a:pPr>
            <a:endParaRPr lang="fr-CA" dirty="0" smtClean="0"/>
          </a:p>
          <a:p>
            <a:pPr marL="761238" lvl="1" indent="-514350">
              <a:buNone/>
            </a:pP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98384" y="227457"/>
            <a:ext cx="10560177" cy="1609344"/>
          </a:xfrm>
        </p:spPr>
        <p:txBody>
          <a:bodyPr/>
          <a:lstStyle/>
          <a:p>
            <a:r>
              <a:rPr lang="fr-CA" u="sng" dirty="0" smtClean="0"/>
              <a:t>Les étapes de la démarche scientifique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4948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4019</TotalTime>
  <Words>1323</Words>
  <Application>Microsoft Office PowerPoint</Application>
  <PresentationFormat>Custom</PresentationFormat>
  <Paragraphs>273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Type de bois</vt:lpstr>
      <vt:lpstr>Communication et interrelations</vt:lpstr>
      <vt:lpstr>Plan de la séance</vt:lpstr>
      <vt:lpstr>Retour sur le dernier cours</vt:lpstr>
      <vt:lpstr>Les buts de la psychologie</vt:lpstr>
      <vt:lpstr>La science de la psychologie</vt:lpstr>
      <vt:lpstr>Les étapes de la démarche scientifique</vt:lpstr>
      <vt:lpstr>PowerPoint Presentation</vt:lpstr>
      <vt:lpstr>Les étapes de la démarche scientifique</vt:lpstr>
      <vt:lpstr>Les étapes de la démarche scientifique</vt:lpstr>
      <vt:lpstr>Les étapes de la démarche scientifique</vt:lpstr>
      <vt:lpstr>Les étapes de la démarche scientifique</vt:lpstr>
      <vt:lpstr>Concentrons-nous sur une étape:  la collecte de données</vt:lpstr>
      <vt:lpstr>La collecte de données</vt:lpstr>
      <vt:lpstr>méthodes descriptives</vt:lpstr>
      <vt:lpstr>Méthodes descriptives</vt:lpstr>
      <vt:lpstr>méthodes descriptives</vt:lpstr>
      <vt:lpstr>Méthode  prédictive</vt:lpstr>
      <vt:lpstr>Corrélation VS Cause à effet</vt:lpstr>
      <vt:lpstr>Méthode explicative</vt:lpstr>
      <vt:lpstr>Avant d’aller trop vite...</vt:lpstr>
      <vt:lpstr>PowerPoint Presentation</vt:lpstr>
      <vt:lpstr>PowerPoint Presentation</vt:lpstr>
      <vt:lpstr>La nicotine nuit-elle à la conduite automobile?</vt:lpstr>
      <vt:lpstr>Relation de cause à effet</vt:lpstr>
      <vt:lpstr>Code d’éthique</vt:lpstr>
      <vt:lpstr>Les étapes de la démarche scientifique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et interrelations</dc:title>
  <dc:creator>Guillaume Labelle</dc:creator>
  <cp:lastModifiedBy>Utilisateur</cp:lastModifiedBy>
  <cp:revision>58</cp:revision>
  <dcterms:created xsi:type="dcterms:W3CDTF">2016-08-23T23:07:47Z</dcterms:created>
  <dcterms:modified xsi:type="dcterms:W3CDTF">2016-08-31T15:30:18Z</dcterms:modified>
</cp:coreProperties>
</file>