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0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6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8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7" r:id="rId23"/>
    <p:sldId id="292" r:id="rId24"/>
    <p:sldId id="293" r:id="rId25"/>
    <p:sldId id="296" r:id="rId26"/>
    <p:sldId id="297" r:id="rId27"/>
    <p:sldId id="301" r:id="rId28"/>
    <p:sldId id="303" r:id="rId29"/>
    <p:sldId id="306" r:id="rId30"/>
    <p:sldId id="308" r:id="rId31"/>
    <p:sldId id="311" r:id="rId32"/>
    <p:sldId id="312" r:id="rId33"/>
    <p:sldId id="313" r:id="rId34"/>
    <p:sldId id="316" r:id="rId35"/>
    <p:sldId id="317" r:id="rId36"/>
    <p:sldId id="319" r:id="rId37"/>
    <p:sldId id="354" r:id="rId38"/>
    <p:sldId id="320" r:id="rId39"/>
    <p:sldId id="321" r:id="rId40"/>
    <p:sldId id="323" r:id="rId41"/>
    <p:sldId id="324" r:id="rId42"/>
    <p:sldId id="355" r:id="rId43"/>
    <p:sldId id="326" r:id="rId44"/>
    <p:sldId id="351" r:id="rId45"/>
    <p:sldId id="328" r:id="rId46"/>
    <p:sldId id="348" r:id="rId47"/>
    <p:sldId id="349" r:id="rId48"/>
    <p:sldId id="350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" lastIdx="68" clrIdx="0">
    <p:extLst>
      <p:ext uri="{19B8F6BF-5375-455C-9EA6-DF929625EA0E}">
        <p15:presenceInfo xmlns:p15="http://schemas.microsoft.com/office/powerpoint/2012/main" userId="K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CDF2FF"/>
    <a:srgbClr val="FFD03B"/>
    <a:srgbClr val="FFEBAB"/>
    <a:srgbClr val="FFD653"/>
    <a:srgbClr val="FB816D"/>
    <a:srgbClr val="F8DDD4"/>
    <a:srgbClr val="D12A09"/>
    <a:srgbClr val="BED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09:55:31.05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12:00.426" idx="13">
    <p:pos x="10" y="10"/>
    <p:text>Exemple: on s'attarde sur le jaune en premier pour les pubs.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13:28.509" idx="14">
    <p:pos x="10" y="146"/>
    <p:text>Quelqu'un qui parle plsu fort</p:text>
    <p:extLst>
      <p:ext uri="{C676402C-5697-4E1C-873F-D02D1690AC5C}">
        <p15:threadingInfo xmlns:p15="http://schemas.microsoft.com/office/powerpoint/2012/main" timeZoneBias="240">
          <p15:parentCm authorId="1" idx="13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13:33.507" idx="15">
    <p:pos x="10" y="10"/>
    <p:text>Contraste : Exemple noir et blanc et on ajoute une couleur très flashy pour le voir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14:28.777" idx="16">
    <p:pos x="10" y="10"/>
    <p:text>exemple tjs les mêmes phrases (genre slogan) bigmac à répitition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18:03.514" idx="17">
    <p:pos x="10" y="146"/>
    <p:text>Rééter le numéro en anglais</p:text>
    <p:extLst>
      <p:ext uri="{C676402C-5697-4E1C-873F-D02D1690AC5C}">
        <p15:threadingInfo xmlns:p15="http://schemas.microsoft.com/office/powerpoint/2012/main" timeZoneBias="240">
          <p15:parentCm authorId="1" idx="16"/>
        </p15:threadingInfo>
      </p:ext>
    </p:extLst>
  </p:cm>
  <p:cm authorId="1" dt="2016-09-07T10:18:40.942" idx="18">
    <p:pos x="10" y="282"/>
    <p:text>des tonnes de copies</p:text>
    <p:extLst>
      <p:ext uri="{C676402C-5697-4E1C-873F-D02D1690AC5C}">
        <p15:threadingInfo xmlns:p15="http://schemas.microsoft.com/office/powerpoint/2012/main" timeZoneBias="240">
          <p15:parentCm authorId="1" idx="16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0:26.308" idx="19">
    <p:pos x="2477" y="2425"/>
    <p:text>Le tout est plus grand que la somme des partis : Tous les élements forment qqchose de + gros que ce l'est en réalité.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21:20.970" idx="20">
    <p:pos x="2477" y="2561"/>
    <p:text>Quand on voit un auto : on voit pas les pièces de l'auto ( qqchose de global)</p:text>
    <p:extLst>
      <p:ext uri="{C676402C-5697-4E1C-873F-D02D1690AC5C}">
        <p15:threadingInfo xmlns:p15="http://schemas.microsoft.com/office/powerpoint/2012/main" timeZoneBias="240">
          <p15:parentCm authorId="1" idx="19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1:50.851" idx="21">
    <p:pos x="10" y="10"/>
    <p:text>En prmeier on voit le vase, le reste c'est le fond.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22:42.176" idx="22">
    <p:pos x="10" y="146"/>
    <p:text>Après on voit les visages et le blanc comme fond</p:text>
    <p:extLst>
      <p:ext uri="{C676402C-5697-4E1C-873F-D02D1690AC5C}">
        <p15:threadingInfo xmlns:p15="http://schemas.microsoft.com/office/powerpoint/2012/main" timeZoneBias="240">
          <p15:parentCm authorId="1" idx="21"/>
        </p15:threadingInfo>
      </p:ext>
    </p:extLst>
  </p:cm>
  <p:cm authorId="1" dt="2016-09-07T10:22:52.286" idx="23">
    <p:pos x="10" y="282"/>
    <p:text>On voit un ou l'autre en alternance</p:text>
    <p:extLst>
      <p:ext uri="{C676402C-5697-4E1C-873F-D02D1690AC5C}">
        <p15:threadingInfo xmlns:p15="http://schemas.microsoft.com/office/powerpoint/2012/main" timeZoneBias="240">
          <p15:parentCm authorId="1" idx="21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3:14.579" idx="24">
    <p:pos x="10" y="10"/>
    <p:text>Le cube n'est pas complet mais notre cerveau le complète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3:46.010" idx="25">
    <p:pos x="10" y="10"/>
    <p:text>On regroupe ce qui est plus proche. à gauche on voit 36 points dans un cube. Dans l'autre à droite on voit trois colonnes de points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6:21.475" idx="26">
    <p:pos x="10" y="10"/>
    <p:text>On voit des lignes vu qu'ils sont triés par couleur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7:38.173" idx="27">
    <p:pos x="10" y="10"/>
    <p:text>On préfère la continuté des lignes que des lignes en U ( 2 fils longs que 2 fils en U)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28:13.662" idx="28">
    <p:pos x="10" y="146"/>
    <p:text>On voit plus souvent des spaguettis que des ficelles en U</p:text>
    <p:extLst>
      <p:ext uri="{C676402C-5697-4E1C-873F-D02D1690AC5C}">
        <p15:threadingInfo xmlns:p15="http://schemas.microsoft.com/office/powerpoint/2012/main" timeZoneBias="240">
          <p15:parentCm authorId="1" idx="27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28:54.267" idx="29">
    <p:pos x="10" y="10"/>
    <p:text>Exemple le carré à gauche aprrait plus foncé que celui à droite vu que le décor est plus pale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09:56:32.535" idx="2">
    <p:pos x="10" y="10"/>
    <p:text>La perception varie d'un individu à l'autre. Ce qui fait que chaque personne à son opinion sur ce qui l'entoure.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38:19.651" idx="30">
    <p:pos x="10" y="10"/>
    <p:text>Chacun l'interpètre à sa manière : odeur d'oeuf tu aimes ou pas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40:34.843" idx="31">
    <p:pos x="10" y="10"/>
    <p:text>Quel job il fait :`Il est électricien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43:43.329" idx="32">
    <p:pos x="10" y="10"/>
    <p:text>On garde nos première impressions pcq on aime pas avoir tord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49:53.428" idx="33">
    <p:pos x="10" y="10"/>
    <p:text>Effet de Halo : exemple avoir un mac et de ses gens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51:06.984" idx="34">
    <p:pos x="10" y="146"/>
    <p:text>Dans un entrevue avoir une tache de café sur son patalon</p:text>
    <p:extLst>
      <p:ext uri="{C676402C-5697-4E1C-873F-D02D1690AC5C}">
        <p15:threadingInfo xmlns:p15="http://schemas.microsoft.com/office/powerpoint/2012/main" timeZoneBias="240">
          <p15:parentCm authorId="1" idx="33"/>
        </p15:threadingInfo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53:21.777" idx="35">
    <p:pos x="10" y="10"/>
    <p:text>Effet Pygmalion : Moé je suis pas bon à l'école , il met pas les efforts et finalement il fini par avoir des mauvaises notes.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55:33.849" idx="36">
    <p:pos x="10" y="10"/>
    <p:text>Vérifier notre perception est juste ( demander aux autres)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55:57.460" idx="37">
    <p:pos x="10" y="146"/>
    <p:text>Rétroaction</p:text>
    <p:extLst>
      <p:ext uri="{C676402C-5697-4E1C-873F-D02D1690AC5C}">
        <p15:threadingInfo xmlns:p15="http://schemas.microsoft.com/office/powerpoint/2012/main" timeZoneBias="240">
          <p15:parentCm authorId="1" idx="36"/>
        </p15:threadingInfo>
      </p:ext>
    </p:extLst>
  </p:cm>
  <p:cm authorId="1" dt="2016-09-07T10:56:14.326" idx="38">
    <p:pos x="10" y="282"/>
    <p:text>Garder votre esprit ouvert</p:text>
    <p:extLst>
      <p:ext uri="{C676402C-5697-4E1C-873F-D02D1690AC5C}">
        <p15:threadingInfo xmlns:p15="http://schemas.microsoft.com/office/powerpoint/2012/main" timeZoneBias="240">
          <p15:parentCm authorId="1" idx="36"/>
        </p15:threadingInfo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17:13.906" idx="39">
    <p:pos x="10" y="10"/>
    <p:text>Si on s'aime pas soit même c'est dure d'aimer les autres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18:17.499" idx="40">
    <p:pos x="10" y="146"/>
    <p:text>Le soi est la seule chose qu'on peut partiellement contorlée</p:text>
    <p:extLst>
      <p:ext uri="{C676402C-5697-4E1C-873F-D02D1690AC5C}">
        <p15:threadingInfo xmlns:p15="http://schemas.microsoft.com/office/powerpoint/2012/main" timeZoneBias="240">
          <p15:parentCm authorId="1" idx="39"/>
        </p15:threadingInfo>
      </p:ext>
    </p:extLst>
  </p:cm>
  <p:cm authorId="1" dt="2016-09-07T11:21:20.601" idx="43">
    <p:pos x="10" y="282"/>
    <p:text>Multidimensionnel :</p:text>
    <p:extLst>
      <p:ext uri="{C676402C-5697-4E1C-873F-D02D1690AC5C}">
        <p15:threadingInfo xmlns:p15="http://schemas.microsoft.com/office/powerpoint/2012/main" timeZoneBias="240">
          <p15:parentCm authorId="1" idx="39"/>
        </p15:threadingInfo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18:44.350" idx="41">
    <p:pos x="10" y="10"/>
    <p:text>Concept de soi reste assez stable au fil de la vie.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19:03.850" idx="42">
    <p:pos x="10" y="146"/>
    <p:text>En naissant on a pas de concecpt de soi</p:text>
    <p:extLst>
      <p:ext uri="{C676402C-5697-4E1C-873F-D02D1690AC5C}">
        <p15:threadingInfo xmlns:p15="http://schemas.microsoft.com/office/powerpoint/2012/main" timeZoneBias="240">
          <p15:parentCm authorId="1" idx="41"/>
        </p15:threadingInfo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21:39.049" idx="44">
    <p:pos x="1970" y="1757"/>
    <p:text>Il faut vouloir changer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23:46.366" idx="45">
    <p:pos x="1970" y="1893"/>
    <p:text>Se comparer , il faut pas tjs le faire</p:text>
    <p:extLst>
      <p:ext uri="{C676402C-5697-4E1C-873F-D02D1690AC5C}">
        <p15:threadingInfo xmlns:p15="http://schemas.microsoft.com/office/powerpoint/2012/main" timeZoneBias="240">
          <p15:parentCm authorId="1" idx="44"/>
        </p15:threadingInfo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24:32.195" idx="46">
    <p:pos x="10" y="10"/>
    <p:text>L'estime de soi : on établis de valeur en fonction des autres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27:29.814" idx="47">
    <p:pos x="10" y="146"/>
    <p:text>Mauvaise estime de soi peut méner à la dépression et à un suicide</p:text>
    <p:extLst>
      <p:ext uri="{C676402C-5697-4E1C-873F-D02D1690AC5C}">
        <p15:threadingInfo xmlns:p15="http://schemas.microsoft.com/office/powerpoint/2012/main" timeZoneBias="240">
          <p15:parentCm authorId="1" idx="4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09:58:20.054" idx="3">
    <p:pos x="10" y="10"/>
    <p:text>ça dépend de nos croyances et de nos expériences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30:51.510" idx="48">
    <p:pos x="10" y="10"/>
    <p:text>Si on utilise des clichés , genre j'aime la vie et j'aime rire. L'ouverture d'esprit est souvent faible. Faits ( oû je travail) , opinions ( moi je suis contre l'exploitation pétrolière_ ( sentiments s'ouvrir sur sois)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32:40.750" idx="49">
    <p:pos x="10" y="10"/>
    <p:text>Zone publique : profession ,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34:05.467" idx="50">
    <p:pos x="10" y="146"/>
    <p:text>Zone Aveugle : ce que les autres connaisses de vous mais pas vous : teint de voix, mauvaise haleine, odeur corporelle</p:text>
    <p:extLst>
      <p:ext uri="{C676402C-5697-4E1C-873F-D02D1690AC5C}">
        <p15:threadingInfo xmlns:p15="http://schemas.microsoft.com/office/powerpoint/2012/main" timeZoneBias="240">
          <p15:parentCm authorId="1" idx="49"/>
        </p15:threadingInfo>
      </p:ext>
    </p:extLst>
  </p:cm>
  <p:cm authorId="1" dt="2016-09-07T11:34:46.019" idx="51">
    <p:pos x="10" y="282"/>
    <p:text>Zone Cachée : Ce que les autres ne conaissent pas de vous autres mais que vous conaissez ( numéro social )</p:text>
    <p:extLst>
      <p:ext uri="{C676402C-5697-4E1C-873F-D02D1690AC5C}">
        <p15:threadingInfo xmlns:p15="http://schemas.microsoft.com/office/powerpoint/2012/main" timeZoneBias="240">
          <p15:parentCm authorId="1" idx="49"/>
        </p15:threadingInfo>
      </p:ext>
    </p:extLst>
  </p:cm>
  <p:cm authorId="1" dt="2016-09-07T11:36:05.778" idx="52">
    <p:pos x="10" y="418"/>
    <p:text>Zone Inconnue : Ce que personne ne connais pas , ce que vous connaissez pas de vous.  On a p-e des intérêts cachés ( genre un cours qu'on aime en bout de ligne)</p:text>
    <p:extLst>
      <p:ext uri="{C676402C-5697-4E1C-873F-D02D1690AC5C}">
        <p15:threadingInfo xmlns:p15="http://schemas.microsoft.com/office/powerpoint/2012/main" timeZoneBias="240">
          <p15:parentCm authorId="1" idx="49"/>
        </p15:threadingInfo>
      </p:ext>
    </p:extLst>
  </p:cm>
  <p:cm authorId="1" dt="2016-09-07T11:36:41.314" idx="53">
    <p:pos x="10" y="554"/>
    <p:text>Le but est d'agrandir la zone publique pour mettre les autres plus petites</p:text>
    <p:extLst>
      <p:ext uri="{C676402C-5697-4E1C-873F-D02D1690AC5C}">
        <p15:threadingInfo xmlns:p15="http://schemas.microsoft.com/office/powerpoint/2012/main" timeZoneBias="240">
          <p15:parentCm authorId="1" idx="49"/>
        </p15:threadingInfo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38:15.397" idx="54">
    <p:pos x="10" y="10"/>
    <p:text>Professionnel : qq1 qui dit qui souffre de dépression sa réputation vient de changer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41:20.884" idx="55">
    <p:pos x="10" y="10"/>
    <p:text>Genre je feel pas ou si je dis je feel pas en pleurant ' c'est pas la même force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43:02.578" idx="56">
    <p:pos x="10" y="10"/>
    <p:text>assertivité : comportement à s'affirmer traquillement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44:29.298" idx="57">
    <p:pos x="10" y="146"/>
    <p:text>LA compétition mène rarement à qqchose de bon dans un monde du travail</p:text>
    <p:extLst>
      <p:ext uri="{C676402C-5697-4E1C-873F-D02D1690AC5C}">
        <p15:threadingInfo xmlns:p15="http://schemas.microsoft.com/office/powerpoint/2012/main" timeZoneBias="240">
          <p15:parentCm authorId="1" idx="56"/>
        </p15:threadingInfo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49:12.977" idx="58">
    <p:pos x="10" y="10"/>
    <p:text>1: Passivité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51:36.215" idx="61">
    <p:pos x="10" y="146"/>
    <p:text>2. Agressivité</p:text>
    <p:extLst>
      <p:ext uri="{C676402C-5697-4E1C-873F-D02D1690AC5C}">
        <p15:threadingInfo xmlns:p15="http://schemas.microsoft.com/office/powerpoint/2012/main" timeZoneBias="240">
          <p15:parentCm authorId="1" idx="58"/>
        </p15:threadingInfo>
      </p:ext>
    </p:extLst>
  </p:cm>
  <p:cm authorId="1" dt="2016-09-07T11:54:39.969" idx="67">
    <p:pos x="10" y="418"/>
    <p:text>4.Asservité</p:text>
    <p:extLst>
      <p:ext uri="{C676402C-5697-4E1C-873F-D02D1690AC5C}">
        <p15:threadingInfo xmlns:p15="http://schemas.microsoft.com/office/powerpoint/2012/main" timeZoneBias="240">
          <p15:parentCm authorId="1" idx="58"/>
        </p15:threadingInfo>
      </p:ext>
    </p:extLst>
  </p:cm>
  <p:cm authorId="1" dt="2016-09-07T11:57:42.843" idx="68">
    <p:pos x="10" y="282"/>
    <p:text>3. Manipualation</p:text>
    <p:extLst>
      <p:ext uri="{C676402C-5697-4E1C-873F-D02D1690AC5C}">
        <p15:threadingInfo xmlns:p15="http://schemas.microsoft.com/office/powerpoint/2012/main" timeZoneBias="240">
          <p15:parentCm authorId="1" idx="58"/>
        </p15:threadingInfo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1:53:21.939" idx="64">
    <p:pos x="10" y="10"/>
    <p:text>5. Assertivité</p:text>
    <p:extLst>
      <p:ext uri="{C676402C-5697-4E1C-873F-D02D1690AC5C}">
        <p15:threadingInfo xmlns:p15="http://schemas.microsoft.com/office/powerpoint/2012/main" timeZoneBias="240"/>
      </p:ext>
    </p:extLst>
  </p:cm>
  <p:cm authorId="1" dt="2016-09-07T11:54:02.653" idx="65">
    <p:pos x="10" y="146"/>
    <p:text>6. Agressivité</p:text>
    <p:extLst>
      <p:ext uri="{C676402C-5697-4E1C-873F-D02D1690AC5C}">
        <p15:threadingInfo xmlns:p15="http://schemas.microsoft.com/office/powerpoint/2012/main" timeZoneBias="240">
          <p15:parentCm authorId="1" idx="64"/>
        </p15:threadingInfo>
      </p:ext>
    </p:extLst>
  </p:cm>
  <p:cm authorId="1" dt="2016-09-07T11:54:10.822" idx="66">
    <p:pos x="10" y="282"/>
    <p:text>7.. Passivité</p:text>
    <p:extLst>
      <p:ext uri="{C676402C-5697-4E1C-873F-D02D1690AC5C}">
        <p15:threadingInfo xmlns:p15="http://schemas.microsoft.com/office/powerpoint/2012/main" timeZoneBias="240">
          <p15:parentCm authorId="1" idx="6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00:44.954" idx="5">
    <p:pos x="10" y="10"/>
    <p:text>Exemple : un bruit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09:59:03.058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16-09-07T10:02:01.730" idx="6">
    <p:pos x="10" y="146"/>
    <p:text>On peut pas tout traiter à la fois. On a sélectionne quelques unes pour pouvoir les interpréter et leur donner une signification</p:text>
    <p:extLst>
      <p:ext uri="{C676402C-5697-4E1C-873F-D02D1690AC5C}">
        <p15:threadingInfo xmlns:p15="http://schemas.microsoft.com/office/powerpoint/2012/main" timeZoneBias="240">
          <p15:parentCm authorId="1" idx="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02:05.258" idx="7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04:51.434" idx="8">
    <p:pos x="10" y="10"/>
    <p:text>On choisi une attention sur quelque chose de spécifique ( exemple passe de basquetballs dans le vidéo) alors qu'il y a un ours qui fait le moonwalking sans qu'on s'en rendre compte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05:40.002" idx="9">
    <p:pos x="10" y="10"/>
    <p:text>Besoins physiques : Avoir faim et annonce de bouffe Habituellement on les remarque pas mais lorqu'on a faim, on les voit toutes.</p:text>
    <p:extLst>
      <p:ext uri="{C676402C-5697-4E1C-873F-D02D1690AC5C}">
        <p15:threadingInfo xmlns:p15="http://schemas.microsoft.com/office/powerpoint/2012/main" timeZoneBias="240"/>
      </p:ext>
    </p:extLst>
  </p:cm>
  <p:cm authorId="1" dt="2016-09-07T10:11:20.229" idx="10">
    <p:pos x="10" y="146"/>
    <p:text>Besoin psychologiques : Char blanc tu les vois toutes quand t'es sur le bord de perdre ton permis.</p:text>
    <p:extLst>
      <p:ext uri="{C676402C-5697-4E1C-873F-D02D1690AC5C}">
        <p15:threadingInfo xmlns:p15="http://schemas.microsoft.com/office/powerpoint/2012/main" timeZoneBias="240">
          <p15:parentCm authorId="1" idx="9"/>
        </p15:threadingInfo>
      </p:ext>
    </p:extLst>
  </p:cm>
  <p:cm authorId="1" dt="2016-09-07T10:11:36.604" idx="11">
    <p:pos x="10" y="282"/>
    <p:text>Expérience : tu jous toutes la journée au jeu de gun et quand tu sors dans la rue tu vois tlm</p:text>
    <p:extLst>
      <p:ext uri="{C676402C-5697-4E1C-873F-D02D1690AC5C}">
        <p15:threadingInfo xmlns:p15="http://schemas.microsoft.com/office/powerpoint/2012/main" timeZoneBias="240">
          <p15:parentCm authorId="1" idx="9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7T10:11:51.002" idx="1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2A031-6B1F-4AD4-A93A-0EE4E2CA690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700704A-A3A5-4EA0-9D3C-016FBBCEFB8A}">
      <dgm:prSet custT="1"/>
      <dgm:spPr>
        <a:solidFill>
          <a:srgbClr val="BED6C3"/>
        </a:solidFill>
      </dgm:spPr>
      <dgm:t>
        <a:bodyPr/>
        <a:lstStyle/>
        <a:p>
          <a:pPr rtl="0">
            <a:spcAft>
              <a:spcPts val="0"/>
            </a:spcAft>
          </a:pPr>
          <a:r>
            <a:rPr lang="fr-CA" sz="2800" b="1" u="sng" dirty="0">
              <a:solidFill>
                <a:schemeClr val="bg1"/>
              </a:solidFill>
            </a:rPr>
            <a:t>Sélection</a:t>
          </a:r>
          <a:r>
            <a:rPr lang="fr-CA" sz="2800" dirty="0">
              <a:solidFill>
                <a:schemeClr val="bg1"/>
              </a:solidFill>
            </a:rPr>
            <a:t> </a:t>
          </a:r>
        </a:p>
        <a:p>
          <a:pPr rtl="0">
            <a:spcAft>
              <a:spcPct val="35000"/>
            </a:spcAft>
          </a:pPr>
          <a:r>
            <a:rPr lang="fr-CA" sz="2000" dirty="0">
              <a:solidFill>
                <a:schemeClr val="bg1"/>
              </a:solidFill>
            </a:rPr>
            <a:t>parmi les milliers d’informations sensorielles que l’on reçoit</a:t>
          </a:r>
        </a:p>
      </dgm:t>
    </dgm:pt>
    <dgm:pt modelId="{8DCB42F5-BD96-4B70-AA05-E4E41CF9456B}" type="parTrans" cxnId="{AE231DEB-46CD-4A38-9A1F-4B67E23DA1CA}">
      <dgm:prSet/>
      <dgm:spPr/>
      <dgm:t>
        <a:bodyPr/>
        <a:lstStyle/>
        <a:p>
          <a:endParaRPr lang="fr-CA"/>
        </a:p>
      </dgm:t>
    </dgm:pt>
    <dgm:pt modelId="{4AF1738E-4C72-4D63-AB7B-0C18193CAF73}" type="sibTrans" cxnId="{AE231DEB-46CD-4A38-9A1F-4B67E23DA1CA}">
      <dgm:prSet/>
      <dgm:spPr/>
      <dgm:t>
        <a:bodyPr/>
        <a:lstStyle/>
        <a:p>
          <a:endParaRPr lang="fr-CA"/>
        </a:p>
      </dgm:t>
    </dgm:pt>
    <dgm:pt modelId="{D552F07D-1D93-43D1-9102-251962C660DF}">
      <dgm:prSet/>
      <dgm:spPr/>
      <dgm:t>
        <a:bodyPr/>
        <a:lstStyle/>
        <a:p>
          <a:pPr rtl="0"/>
          <a:r>
            <a:rPr lang="fr-CA" b="1" u="sng" dirty="0"/>
            <a:t>Organisation</a:t>
          </a:r>
          <a:r>
            <a:rPr lang="fr-CA" dirty="0"/>
            <a:t> mentale de ces informations</a:t>
          </a:r>
        </a:p>
      </dgm:t>
    </dgm:pt>
    <dgm:pt modelId="{C45C22E3-E332-49FF-8DA4-9CC532F2E38E}" type="parTrans" cxnId="{3B394E79-3185-40C2-8093-6140930FD990}">
      <dgm:prSet/>
      <dgm:spPr/>
      <dgm:t>
        <a:bodyPr/>
        <a:lstStyle/>
        <a:p>
          <a:endParaRPr lang="fr-CA"/>
        </a:p>
      </dgm:t>
    </dgm:pt>
    <dgm:pt modelId="{1BBBCCD4-4A9D-4B78-9187-F1929FD076C3}" type="sibTrans" cxnId="{3B394E79-3185-40C2-8093-6140930FD990}">
      <dgm:prSet/>
      <dgm:spPr/>
      <dgm:t>
        <a:bodyPr/>
        <a:lstStyle/>
        <a:p>
          <a:endParaRPr lang="fr-CA"/>
        </a:p>
      </dgm:t>
    </dgm:pt>
    <dgm:pt modelId="{4FB3CF8D-6251-40F7-AE24-1C274BAAC7ED}">
      <dgm:prSet/>
      <dgm:spPr/>
      <dgm:t>
        <a:bodyPr/>
        <a:lstStyle/>
        <a:p>
          <a:pPr rtl="0"/>
          <a:r>
            <a:rPr lang="fr-CA" b="1" u="sng"/>
            <a:t>Interprétation</a:t>
          </a:r>
          <a:r>
            <a:rPr lang="fr-CA"/>
            <a:t> (donner une signification)</a:t>
          </a:r>
        </a:p>
      </dgm:t>
    </dgm:pt>
    <dgm:pt modelId="{810F9105-5F54-4CB8-91A3-C80D46E0128E}" type="parTrans" cxnId="{44B3B331-0E93-4CC4-BCD4-0C6CC75D6077}">
      <dgm:prSet/>
      <dgm:spPr/>
      <dgm:t>
        <a:bodyPr/>
        <a:lstStyle/>
        <a:p>
          <a:endParaRPr lang="fr-CA"/>
        </a:p>
      </dgm:t>
    </dgm:pt>
    <dgm:pt modelId="{2A347167-5A1B-4A5D-89A1-F2457BC5AA69}" type="sibTrans" cxnId="{44B3B331-0E93-4CC4-BCD4-0C6CC75D6077}">
      <dgm:prSet/>
      <dgm:spPr/>
      <dgm:t>
        <a:bodyPr/>
        <a:lstStyle/>
        <a:p>
          <a:endParaRPr lang="fr-CA"/>
        </a:p>
      </dgm:t>
    </dgm:pt>
    <dgm:pt modelId="{DEBF58BB-A67C-41A9-9E59-F3696C2D9345}" type="pres">
      <dgm:prSet presAssocID="{7322A031-6B1F-4AD4-A93A-0EE4E2CA690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76CDF8-8621-4C70-A9C5-9741CF71C15F}" type="pres">
      <dgm:prSet presAssocID="{4700704A-A3A5-4EA0-9D3C-016FBBCEFB8A}" presName="horFlow" presStyleCnt="0"/>
      <dgm:spPr/>
    </dgm:pt>
    <dgm:pt modelId="{90B08868-04D5-4244-BDC3-491B9E0E207E}" type="pres">
      <dgm:prSet presAssocID="{4700704A-A3A5-4EA0-9D3C-016FBBCEFB8A}" presName="bigChev" presStyleLbl="node1" presStyleIdx="0" presStyleCnt="1" custScaleX="89720" custScaleY="84061"/>
      <dgm:spPr/>
    </dgm:pt>
    <dgm:pt modelId="{DDD265D7-1CCA-4B7B-9184-59D72A9F56D8}" type="pres">
      <dgm:prSet presAssocID="{C45C22E3-E332-49FF-8DA4-9CC532F2E38E}" presName="parTrans" presStyleCnt="0"/>
      <dgm:spPr/>
    </dgm:pt>
    <dgm:pt modelId="{3BF8F6EE-124D-40FC-A7BB-7DEB98C95BD6}" type="pres">
      <dgm:prSet presAssocID="{D552F07D-1D93-43D1-9102-251962C660DF}" presName="node" presStyleLbl="alignAccFollowNode1" presStyleIdx="0" presStyleCnt="2">
        <dgm:presLayoutVars>
          <dgm:bulletEnabled val="1"/>
        </dgm:presLayoutVars>
      </dgm:prSet>
      <dgm:spPr/>
    </dgm:pt>
    <dgm:pt modelId="{00038AA2-1A43-462E-B2FB-24CD23DDD18E}" type="pres">
      <dgm:prSet presAssocID="{1BBBCCD4-4A9D-4B78-9187-F1929FD076C3}" presName="sibTrans" presStyleCnt="0"/>
      <dgm:spPr/>
    </dgm:pt>
    <dgm:pt modelId="{352A2A9E-F903-4E69-AF24-EF7FDD45583B}" type="pres">
      <dgm:prSet presAssocID="{4FB3CF8D-6251-40F7-AE24-1C274BAAC7ED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44B3B331-0E93-4CC4-BCD4-0C6CC75D6077}" srcId="{4700704A-A3A5-4EA0-9D3C-016FBBCEFB8A}" destId="{4FB3CF8D-6251-40F7-AE24-1C274BAAC7ED}" srcOrd="1" destOrd="0" parTransId="{810F9105-5F54-4CB8-91A3-C80D46E0128E}" sibTransId="{2A347167-5A1B-4A5D-89A1-F2457BC5AA69}"/>
    <dgm:cxn modelId="{C4093E6E-484B-41B4-9156-939E623C554A}" type="presOf" srcId="{D552F07D-1D93-43D1-9102-251962C660DF}" destId="{3BF8F6EE-124D-40FC-A7BB-7DEB98C95BD6}" srcOrd="0" destOrd="0" presId="urn:microsoft.com/office/officeart/2005/8/layout/lProcess3"/>
    <dgm:cxn modelId="{C09F9D31-186C-4F05-AB28-88ECC51759C6}" type="presOf" srcId="{7322A031-6B1F-4AD4-A93A-0EE4E2CA6908}" destId="{DEBF58BB-A67C-41A9-9E59-F3696C2D9345}" srcOrd="0" destOrd="0" presId="urn:microsoft.com/office/officeart/2005/8/layout/lProcess3"/>
    <dgm:cxn modelId="{AE231DEB-46CD-4A38-9A1F-4B67E23DA1CA}" srcId="{7322A031-6B1F-4AD4-A93A-0EE4E2CA6908}" destId="{4700704A-A3A5-4EA0-9D3C-016FBBCEFB8A}" srcOrd="0" destOrd="0" parTransId="{8DCB42F5-BD96-4B70-AA05-E4E41CF9456B}" sibTransId="{4AF1738E-4C72-4D63-AB7B-0C18193CAF73}"/>
    <dgm:cxn modelId="{3B394E79-3185-40C2-8093-6140930FD990}" srcId="{4700704A-A3A5-4EA0-9D3C-016FBBCEFB8A}" destId="{D552F07D-1D93-43D1-9102-251962C660DF}" srcOrd="0" destOrd="0" parTransId="{C45C22E3-E332-49FF-8DA4-9CC532F2E38E}" sibTransId="{1BBBCCD4-4A9D-4B78-9187-F1929FD076C3}"/>
    <dgm:cxn modelId="{D7C203A6-0C6B-41E4-88F7-F25DEEA375F6}" type="presOf" srcId="{4700704A-A3A5-4EA0-9D3C-016FBBCEFB8A}" destId="{90B08868-04D5-4244-BDC3-491B9E0E207E}" srcOrd="0" destOrd="0" presId="urn:microsoft.com/office/officeart/2005/8/layout/lProcess3"/>
    <dgm:cxn modelId="{B1CAB672-521A-45B3-B5B6-92668FC5ADBC}" type="presOf" srcId="{4FB3CF8D-6251-40F7-AE24-1C274BAAC7ED}" destId="{352A2A9E-F903-4E69-AF24-EF7FDD45583B}" srcOrd="0" destOrd="0" presId="urn:microsoft.com/office/officeart/2005/8/layout/lProcess3"/>
    <dgm:cxn modelId="{4A42985B-CAB7-40F8-96B4-9C92FF72579F}" type="presParOf" srcId="{DEBF58BB-A67C-41A9-9E59-F3696C2D9345}" destId="{2476CDF8-8621-4C70-A9C5-9741CF71C15F}" srcOrd="0" destOrd="0" presId="urn:microsoft.com/office/officeart/2005/8/layout/lProcess3"/>
    <dgm:cxn modelId="{497F7B02-B7F2-44E3-87EA-1D118808BD5C}" type="presParOf" srcId="{2476CDF8-8621-4C70-A9C5-9741CF71C15F}" destId="{90B08868-04D5-4244-BDC3-491B9E0E207E}" srcOrd="0" destOrd="0" presId="urn:microsoft.com/office/officeart/2005/8/layout/lProcess3"/>
    <dgm:cxn modelId="{BEC03116-F785-4E37-83F6-E17A7F749F7A}" type="presParOf" srcId="{2476CDF8-8621-4C70-A9C5-9741CF71C15F}" destId="{DDD265D7-1CCA-4B7B-9184-59D72A9F56D8}" srcOrd="1" destOrd="0" presId="urn:microsoft.com/office/officeart/2005/8/layout/lProcess3"/>
    <dgm:cxn modelId="{8D970A67-583F-469C-8407-98B3E1CD236B}" type="presParOf" srcId="{2476CDF8-8621-4C70-A9C5-9741CF71C15F}" destId="{3BF8F6EE-124D-40FC-A7BB-7DEB98C95BD6}" srcOrd="2" destOrd="0" presId="urn:microsoft.com/office/officeart/2005/8/layout/lProcess3"/>
    <dgm:cxn modelId="{73001461-7E1F-41F5-961D-7AD537156AED}" type="presParOf" srcId="{2476CDF8-8621-4C70-A9C5-9741CF71C15F}" destId="{00038AA2-1A43-462E-B2FB-24CD23DDD18E}" srcOrd="3" destOrd="0" presId="urn:microsoft.com/office/officeart/2005/8/layout/lProcess3"/>
    <dgm:cxn modelId="{6CCBA335-DF23-47D0-84CD-B53E23BD7E10}" type="presParOf" srcId="{2476CDF8-8621-4C70-A9C5-9741CF71C15F}" destId="{352A2A9E-F903-4E69-AF24-EF7FDD45583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F1981-C612-46D6-AF78-CEE403734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CA"/>
        </a:p>
      </dgm:t>
    </dgm:pt>
    <dgm:pt modelId="{082B54C1-84AA-4AA3-8442-89635F20313E}">
      <dgm:prSet custT="1"/>
      <dgm:spPr/>
      <dgm:t>
        <a:bodyPr/>
        <a:lstStyle/>
        <a:p>
          <a:pPr rtl="0"/>
          <a:r>
            <a:rPr lang="fr-CA" sz="3200" b="1"/>
            <a:t>1.2 Processus de la perception</a:t>
          </a:r>
        </a:p>
      </dgm:t>
    </dgm:pt>
    <dgm:pt modelId="{971DA457-B8D3-4072-9F46-6EF0D4378E3C}" type="parTrans" cxnId="{1E49F8D5-83D3-49B9-8F39-A3E799DB9D25}">
      <dgm:prSet/>
      <dgm:spPr/>
      <dgm:t>
        <a:bodyPr/>
        <a:lstStyle/>
        <a:p>
          <a:endParaRPr lang="fr-CA"/>
        </a:p>
      </dgm:t>
    </dgm:pt>
    <dgm:pt modelId="{C93A2825-32C3-436E-9766-14961178501E}" type="sibTrans" cxnId="{1E49F8D5-83D3-49B9-8F39-A3E799DB9D25}">
      <dgm:prSet/>
      <dgm:spPr/>
      <dgm:t>
        <a:bodyPr/>
        <a:lstStyle/>
        <a:p>
          <a:endParaRPr lang="fr-CA"/>
        </a:p>
      </dgm:t>
    </dgm:pt>
    <dgm:pt modelId="{CC42863C-7ECB-4016-BE69-C1B299CAF003}" type="pres">
      <dgm:prSet presAssocID="{9B7F1981-C612-46D6-AF78-CEE403734896}" presName="linear" presStyleCnt="0">
        <dgm:presLayoutVars>
          <dgm:animLvl val="lvl"/>
          <dgm:resizeHandles val="exact"/>
        </dgm:presLayoutVars>
      </dgm:prSet>
      <dgm:spPr/>
    </dgm:pt>
    <dgm:pt modelId="{69602A6E-8CD9-4231-A3B3-1B71BF9BE960}" type="pres">
      <dgm:prSet presAssocID="{082B54C1-84AA-4AA3-8442-89635F20313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146574D-D872-4B20-9319-D7FDDA18E1DA}" type="presOf" srcId="{9B7F1981-C612-46D6-AF78-CEE403734896}" destId="{CC42863C-7ECB-4016-BE69-C1B299CAF003}" srcOrd="0" destOrd="0" presId="urn:microsoft.com/office/officeart/2005/8/layout/vList2"/>
    <dgm:cxn modelId="{1E49F8D5-83D3-49B9-8F39-A3E799DB9D25}" srcId="{9B7F1981-C612-46D6-AF78-CEE403734896}" destId="{082B54C1-84AA-4AA3-8442-89635F20313E}" srcOrd="0" destOrd="0" parTransId="{971DA457-B8D3-4072-9F46-6EF0D4378E3C}" sibTransId="{C93A2825-32C3-436E-9766-14961178501E}"/>
    <dgm:cxn modelId="{BC32955B-4900-47E3-BBE7-C8643779A8D6}" type="presOf" srcId="{082B54C1-84AA-4AA3-8442-89635F20313E}" destId="{69602A6E-8CD9-4231-A3B3-1B71BF9BE960}" srcOrd="0" destOrd="0" presId="urn:microsoft.com/office/officeart/2005/8/layout/vList2"/>
    <dgm:cxn modelId="{06F6E6B2-AFA1-434E-A87B-714239EB4922}" type="presParOf" srcId="{CC42863C-7ECB-4016-BE69-C1B299CAF003}" destId="{69602A6E-8CD9-4231-A3B3-1B71BF9BE9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3A9CC-B867-4716-AA95-8F0E9FF35E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1F2F630-4E10-4A28-8132-1A3D5631881D}">
      <dgm:prSet phldrT="[Text]"/>
      <dgm:spPr/>
      <dgm:t>
        <a:bodyPr/>
        <a:lstStyle/>
        <a:p>
          <a:r>
            <a:rPr lang="fr-CA" dirty="0"/>
            <a:t>Clichés</a:t>
          </a:r>
          <a:endParaRPr lang="en-US" dirty="0"/>
        </a:p>
      </dgm:t>
    </dgm:pt>
    <dgm:pt modelId="{E57B86C6-BB3F-4B60-B904-5C10AD58A470}" type="parTrans" cxnId="{2E4A7D4D-B7B0-402D-AC98-CB82FE9E99E0}">
      <dgm:prSet/>
      <dgm:spPr/>
      <dgm:t>
        <a:bodyPr/>
        <a:lstStyle/>
        <a:p>
          <a:endParaRPr lang="en-US"/>
        </a:p>
      </dgm:t>
    </dgm:pt>
    <dgm:pt modelId="{BA7CB99F-F4C2-4876-AD49-F0509918B8CD}" type="sibTrans" cxnId="{2E4A7D4D-B7B0-402D-AC98-CB82FE9E99E0}">
      <dgm:prSet/>
      <dgm:spPr/>
      <dgm:t>
        <a:bodyPr/>
        <a:lstStyle/>
        <a:p>
          <a:endParaRPr lang="en-US"/>
        </a:p>
      </dgm:t>
    </dgm:pt>
    <dgm:pt modelId="{FFBFFD05-529A-4141-AD33-5C5178D48626}">
      <dgm:prSet phldrT="[Text]"/>
      <dgm:spPr/>
      <dgm:t>
        <a:bodyPr/>
        <a:lstStyle/>
        <a:p>
          <a:r>
            <a:rPr lang="fr-CA" dirty="0"/>
            <a:t>Faits</a:t>
          </a:r>
          <a:endParaRPr lang="en-US" dirty="0"/>
        </a:p>
      </dgm:t>
    </dgm:pt>
    <dgm:pt modelId="{3C57A35B-8C89-4032-83EE-1119EEDA0695}" type="parTrans" cxnId="{43FC641A-0A2F-4B7B-BDE2-C35819EA1824}">
      <dgm:prSet/>
      <dgm:spPr/>
      <dgm:t>
        <a:bodyPr/>
        <a:lstStyle/>
        <a:p>
          <a:endParaRPr lang="en-US"/>
        </a:p>
      </dgm:t>
    </dgm:pt>
    <dgm:pt modelId="{2EA78CB3-0369-4EF6-BFE1-4198FC1071AE}" type="sibTrans" cxnId="{43FC641A-0A2F-4B7B-BDE2-C35819EA1824}">
      <dgm:prSet/>
      <dgm:spPr/>
      <dgm:t>
        <a:bodyPr/>
        <a:lstStyle/>
        <a:p>
          <a:endParaRPr lang="en-US"/>
        </a:p>
      </dgm:t>
    </dgm:pt>
    <dgm:pt modelId="{54D057B0-42EA-47AC-B8EA-A7EF491FF2EC}">
      <dgm:prSet phldrT="[Text]"/>
      <dgm:spPr/>
      <dgm:t>
        <a:bodyPr/>
        <a:lstStyle/>
        <a:p>
          <a:r>
            <a:rPr lang="fr-CA" dirty="0"/>
            <a:t>Sentiments</a:t>
          </a:r>
          <a:endParaRPr lang="en-US" dirty="0"/>
        </a:p>
      </dgm:t>
    </dgm:pt>
    <dgm:pt modelId="{ABB10335-3F4F-4269-BD9C-F8BECCD00D11}" type="parTrans" cxnId="{09722186-8944-46BC-AFED-B38D504B1288}">
      <dgm:prSet/>
      <dgm:spPr/>
      <dgm:t>
        <a:bodyPr/>
        <a:lstStyle/>
        <a:p>
          <a:endParaRPr lang="en-US"/>
        </a:p>
      </dgm:t>
    </dgm:pt>
    <dgm:pt modelId="{2CFAB004-4601-4992-AE0F-48CB8262A800}" type="sibTrans" cxnId="{09722186-8944-46BC-AFED-B38D504B1288}">
      <dgm:prSet/>
      <dgm:spPr/>
      <dgm:t>
        <a:bodyPr/>
        <a:lstStyle/>
        <a:p>
          <a:endParaRPr lang="en-US"/>
        </a:p>
      </dgm:t>
    </dgm:pt>
    <dgm:pt modelId="{F35D52B2-1257-4030-AEBC-31718831771D}">
      <dgm:prSet/>
      <dgm:spPr/>
      <dgm:t>
        <a:bodyPr/>
        <a:lstStyle/>
        <a:p>
          <a:r>
            <a:rPr lang="fr-CA" dirty="0"/>
            <a:t>Opinions</a:t>
          </a:r>
          <a:endParaRPr lang="en-US" dirty="0"/>
        </a:p>
      </dgm:t>
    </dgm:pt>
    <dgm:pt modelId="{25E923D4-8E2C-4D16-901C-0A6F61B1C792}" type="parTrans" cxnId="{ADD80AD4-AD01-4AD9-ADF3-C32DFD5B665A}">
      <dgm:prSet/>
      <dgm:spPr/>
      <dgm:t>
        <a:bodyPr/>
        <a:lstStyle/>
        <a:p>
          <a:endParaRPr lang="fr-CA"/>
        </a:p>
      </dgm:t>
    </dgm:pt>
    <dgm:pt modelId="{5C1D5899-65E4-49B0-992E-18D0E5CCBF19}" type="sibTrans" cxnId="{ADD80AD4-AD01-4AD9-ADF3-C32DFD5B665A}">
      <dgm:prSet/>
      <dgm:spPr/>
      <dgm:t>
        <a:bodyPr/>
        <a:lstStyle/>
        <a:p>
          <a:endParaRPr lang="fr-CA"/>
        </a:p>
      </dgm:t>
    </dgm:pt>
    <dgm:pt modelId="{572CEE1E-89CA-474D-8810-88678FD4EB2C}" type="pres">
      <dgm:prSet presAssocID="{3A33A9CC-B867-4716-AA95-8F0E9FF35EA0}" presName="CompostProcess" presStyleCnt="0">
        <dgm:presLayoutVars>
          <dgm:dir/>
          <dgm:resizeHandles val="exact"/>
        </dgm:presLayoutVars>
      </dgm:prSet>
      <dgm:spPr/>
    </dgm:pt>
    <dgm:pt modelId="{A3364E12-4CE5-4B57-9A70-EFAA0D669D94}" type="pres">
      <dgm:prSet presAssocID="{3A33A9CC-B867-4716-AA95-8F0E9FF35EA0}" presName="arrow" presStyleLbl="bgShp" presStyleIdx="0" presStyleCnt="1"/>
      <dgm:spPr/>
    </dgm:pt>
    <dgm:pt modelId="{12FE5040-31A0-475C-8003-AEA5FD4EAEE9}" type="pres">
      <dgm:prSet presAssocID="{3A33A9CC-B867-4716-AA95-8F0E9FF35EA0}" presName="linearProcess" presStyleCnt="0"/>
      <dgm:spPr/>
    </dgm:pt>
    <dgm:pt modelId="{C390A93D-A4DF-4520-8221-88BD62A64CEF}" type="pres">
      <dgm:prSet presAssocID="{61F2F630-4E10-4A28-8132-1A3D5631881D}" presName="textNode" presStyleLbl="node1" presStyleIdx="0" presStyleCnt="4">
        <dgm:presLayoutVars>
          <dgm:bulletEnabled val="1"/>
        </dgm:presLayoutVars>
      </dgm:prSet>
      <dgm:spPr/>
    </dgm:pt>
    <dgm:pt modelId="{D744120B-7D46-46C2-B3C4-3FFB5C8D32F5}" type="pres">
      <dgm:prSet presAssocID="{BA7CB99F-F4C2-4876-AD49-F0509918B8CD}" presName="sibTrans" presStyleCnt="0"/>
      <dgm:spPr/>
    </dgm:pt>
    <dgm:pt modelId="{DBDD125F-E42F-4ED0-B5C8-193EAAF6EA40}" type="pres">
      <dgm:prSet presAssocID="{FFBFFD05-529A-4141-AD33-5C5178D48626}" presName="textNode" presStyleLbl="node1" presStyleIdx="1" presStyleCnt="4">
        <dgm:presLayoutVars>
          <dgm:bulletEnabled val="1"/>
        </dgm:presLayoutVars>
      </dgm:prSet>
      <dgm:spPr/>
    </dgm:pt>
    <dgm:pt modelId="{AD99BC04-304C-4DA3-83F3-655ADFC257BF}" type="pres">
      <dgm:prSet presAssocID="{2EA78CB3-0369-4EF6-BFE1-4198FC1071AE}" presName="sibTrans" presStyleCnt="0"/>
      <dgm:spPr/>
    </dgm:pt>
    <dgm:pt modelId="{8E6520E7-B0B6-4AA8-B4AA-8710BA439C85}" type="pres">
      <dgm:prSet presAssocID="{F35D52B2-1257-4030-AEBC-31718831771D}" presName="textNode" presStyleLbl="node1" presStyleIdx="2" presStyleCnt="4">
        <dgm:presLayoutVars>
          <dgm:bulletEnabled val="1"/>
        </dgm:presLayoutVars>
      </dgm:prSet>
      <dgm:spPr/>
    </dgm:pt>
    <dgm:pt modelId="{5043AB7A-050E-4A87-A377-41B82A034090}" type="pres">
      <dgm:prSet presAssocID="{5C1D5899-65E4-49B0-992E-18D0E5CCBF19}" presName="sibTrans" presStyleCnt="0"/>
      <dgm:spPr/>
    </dgm:pt>
    <dgm:pt modelId="{28A4F388-B78D-466C-AB54-46AFC8C58088}" type="pres">
      <dgm:prSet presAssocID="{54D057B0-42EA-47AC-B8EA-A7EF491FF2E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9D48154-39A8-43D5-9ABC-71E102009DC4}" type="presOf" srcId="{F35D52B2-1257-4030-AEBC-31718831771D}" destId="{8E6520E7-B0B6-4AA8-B4AA-8710BA439C85}" srcOrd="0" destOrd="0" presId="urn:microsoft.com/office/officeart/2005/8/layout/hProcess9"/>
    <dgm:cxn modelId="{2E4A7D4D-B7B0-402D-AC98-CB82FE9E99E0}" srcId="{3A33A9CC-B867-4716-AA95-8F0E9FF35EA0}" destId="{61F2F630-4E10-4A28-8132-1A3D5631881D}" srcOrd="0" destOrd="0" parTransId="{E57B86C6-BB3F-4B60-B904-5C10AD58A470}" sibTransId="{BA7CB99F-F4C2-4876-AD49-F0509918B8CD}"/>
    <dgm:cxn modelId="{ADD80AD4-AD01-4AD9-ADF3-C32DFD5B665A}" srcId="{3A33A9CC-B867-4716-AA95-8F0E9FF35EA0}" destId="{F35D52B2-1257-4030-AEBC-31718831771D}" srcOrd="2" destOrd="0" parTransId="{25E923D4-8E2C-4D16-901C-0A6F61B1C792}" sibTransId="{5C1D5899-65E4-49B0-992E-18D0E5CCBF19}"/>
    <dgm:cxn modelId="{7851873F-DB45-4AF8-894D-F4E5816DAAA9}" type="presOf" srcId="{54D057B0-42EA-47AC-B8EA-A7EF491FF2EC}" destId="{28A4F388-B78D-466C-AB54-46AFC8C58088}" srcOrd="0" destOrd="0" presId="urn:microsoft.com/office/officeart/2005/8/layout/hProcess9"/>
    <dgm:cxn modelId="{13C204B3-E5D0-42B8-9BCD-39C93E4EB785}" type="presOf" srcId="{61F2F630-4E10-4A28-8132-1A3D5631881D}" destId="{C390A93D-A4DF-4520-8221-88BD62A64CEF}" srcOrd="0" destOrd="0" presId="urn:microsoft.com/office/officeart/2005/8/layout/hProcess9"/>
    <dgm:cxn modelId="{09722186-8944-46BC-AFED-B38D504B1288}" srcId="{3A33A9CC-B867-4716-AA95-8F0E9FF35EA0}" destId="{54D057B0-42EA-47AC-B8EA-A7EF491FF2EC}" srcOrd="3" destOrd="0" parTransId="{ABB10335-3F4F-4269-BD9C-F8BECCD00D11}" sibTransId="{2CFAB004-4601-4992-AE0F-48CB8262A800}"/>
    <dgm:cxn modelId="{0F90CE22-3E96-4ABD-8019-77086607BA60}" type="presOf" srcId="{FFBFFD05-529A-4141-AD33-5C5178D48626}" destId="{DBDD125F-E42F-4ED0-B5C8-193EAAF6EA40}" srcOrd="0" destOrd="0" presId="urn:microsoft.com/office/officeart/2005/8/layout/hProcess9"/>
    <dgm:cxn modelId="{F0807887-84A0-4A0B-BDAE-5DF747C26BA4}" type="presOf" srcId="{3A33A9CC-B867-4716-AA95-8F0E9FF35EA0}" destId="{572CEE1E-89CA-474D-8810-88678FD4EB2C}" srcOrd="0" destOrd="0" presId="urn:microsoft.com/office/officeart/2005/8/layout/hProcess9"/>
    <dgm:cxn modelId="{43FC641A-0A2F-4B7B-BDE2-C35819EA1824}" srcId="{3A33A9CC-B867-4716-AA95-8F0E9FF35EA0}" destId="{FFBFFD05-529A-4141-AD33-5C5178D48626}" srcOrd="1" destOrd="0" parTransId="{3C57A35B-8C89-4032-83EE-1119EEDA0695}" sibTransId="{2EA78CB3-0369-4EF6-BFE1-4198FC1071AE}"/>
    <dgm:cxn modelId="{6307FDA7-B0E4-441D-9453-DA27DD773D38}" type="presParOf" srcId="{572CEE1E-89CA-474D-8810-88678FD4EB2C}" destId="{A3364E12-4CE5-4B57-9A70-EFAA0D669D94}" srcOrd="0" destOrd="0" presId="urn:microsoft.com/office/officeart/2005/8/layout/hProcess9"/>
    <dgm:cxn modelId="{B42B7720-0F18-4B34-979B-61B8F83BA506}" type="presParOf" srcId="{572CEE1E-89CA-474D-8810-88678FD4EB2C}" destId="{12FE5040-31A0-475C-8003-AEA5FD4EAEE9}" srcOrd="1" destOrd="0" presId="urn:microsoft.com/office/officeart/2005/8/layout/hProcess9"/>
    <dgm:cxn modelId="{3721D345-DDC8-478F-ADB7-CBCF745E27D5}" type="presParOf" srcId="{12FE5040-31A0-475C-8003-AEA5FD4EAEE9}" destId="{C390A93D-A4DF-4520-8221-88BD62A64CEF}" srcOrd="0" destOrd="0" presId="urn:microsoft.com/office/officeart/2005/8/layout/hProcess9"/>
    <dgm:cxn modelId="{9642D443-9EAC-41A5-A6AF-754599E3C78F}" type="presParOf" srcId="{12FE5040-31A0-475C-8003-AEA5FD4EAEE9}" destId="{D744120B-7D46-46C2-B3C4-3FFB5C8D32F5}" srcOrd="1" destOrd="0" presId="urn:microsoft.com/office/officeart/2005/8/layout/hProcess9"/>
    <dgm:cxn modelId="{95C57BA0-B3B1-4B21-AA96-6794E7709A33}" type="presParOf" srcId="{12FE5040-31A0-475C-8003-AEA5FD4EAEE9}" destId="{DBDD125F-E42F-4ED0-B5C8-193EAAF6EA40}" srcOrd="2" destOrd="0" presId="urn:microsoft.com/office/officeart/2005/8/layout/hProcess9"/>
    <dgm:cxn modelId="{BA0F04FF-529C-47A1-9A82-0891CB2A6674}" type="presParOf" srcId="{12FE5040-31A0-475C-8003-AEA5FD4EAEE9}" destId="{AD99BC04-304C-4DA3-83F3-655ADFC257BF}" srcOrd="3" destOrd="0" presId="urn:microsoft.com/office/officeart/2005/8/layout/hProcess9"/>
    <dgm:cxn modelId="{34DF6327-22AB-438A-9591-199B513144E1}" type="presParOf" srcId="{12FE5040-31A0-475C-8003-AEA5FD4EAEE9}" destId="{8E6520E7-B0B6-4AA8-B4AA-8710BA439C85}" srcOrd="4" destOrd="0" presId="urn:microsoft.com/office/officeart/2005/8/layout/hProcess9"/>
    <dgm:cxn modelId="{7B378388-7393-406F-9B28-6DB96F76838D}" type="presParOf" srcId="{12FE5040-31A0-475C-8003-AEA5FD4EAEE9}" destId="{5043AB7A-050E-4A87-A377-41B82A034090}" srcOrd="5" destOrd="0" presId="urn:microsoft.com/office/officeart/2005/8/layout/hProcess9"/>
    <dgm:cxn modelId="{113C8612-D915-4452-87A3-37C6EDC3F59C}" type="presParOf" srcId="{12FE5040-31A0-475C-8003-AEA5FD4EAEE9}" destId="{28A4F388-B78D-466C-AB54-46AFC8C5808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91A93A-3B50-4AFB-877C-31381EED28A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7C377-B93E-4426-A7D6-3113F8235F2D}">
      <dgm:prSet phldrT="[Text]"/>
      <dgm:spPr/>
      <dgm:t>
        <a:bodyPr/>
        <a:lstStyle/>
        <a:p>
          <a:r>
            <a:rPr lang="fr-CA" dirty="0"/>
            <a:t>Zone Publique</a:t>
          </a:r>
          <a:endParaRPr lang="en-US" dirty="0"/>
        </a:p>
      </dgm:t>
    </dgm:pt>
    <dgm:pt modelId="{F232C5EA-7192-42CA-BD08-596E691791DE}" type="parTrans" cxnId="{514D5C8C-9269-4629-B170-281F04C9575D}">
      <dgm:prSet/>
      <dgm:spPr/>
      <dgm:t>
        <a:bodyPr/>
        <a:lstStyle/>
        <a:p>
          <a:endParaRPr lang="en-US"/>
        </a:p>
      </dgm:t>
    </dgm:pt>
    <dgm:pt modelId="{6E56D95E-9757-4825-93C8-74743FFF9205}" type="sibTrans" cxnId="{514D5C8C-9269-4629-B170-281F04C9575D}">
      <dgm:prSet/>
      <dgm:spPr/>
      <dgm:t>
        <a:bodyPr/>
        <a:lstStyle/>
        <a:p>
          <a:endParaRPr lang="en-US"/>
        </a:p>
      </dgm:t>
    </dgm:pt>
    <dgm:pt modelId="{761A8B6A-7E42-4E7E-ADC4-C31B1BC85851}">
      <dgm:prSet phldrT="[Text]"/>
      <dgm:spPr/>
      <dgm:t>
        <a:bodyPr/>
        <a:lstStyle/>
        <a:p>
          <a:r>
            <a:rPr lang="fr-CA" dirty="0"/>
            <a:t>Zone Aveugle</a:t>
          </a:r>
          <a:endParaRPr lang="en-US" dirty="0"/>
        </a:p>
      </dgm:t>
    </dgm:pt>
    <dgm:pt modelId="{722BE1FD-BCA1-4462-A0DE-18485DA7D735}" type="parTrans" cxnId="{9D2B5A6D-94AF-4221-9E07-47FC34529832}">
      <dgm:prSet/>
      <dgm:spPr/>
      <dgm:t>
        <a:bodyPr/>
        <a:lstStyle/>
        <a:p>
          <a:endParaRPr lang="en-US"/>
        </a:p>
      </dgm:t>
    </dgm:pt>
    <dgm:pt modelId="{4A24318E-2654-4CAA-9BA5-258B36FAACE2}" type="sibTrans" cxnId="{9D2B5A6D-94AF-4221-9E07-47FC34529832}">
      <dgm:prSet/>
      <dgm:spPr/>
      <dgm:t>
        <a:bodyPr/>
        <a:lstStyle/>
        <a:p>
          <a:endParaRPr lang="en-US"/>
        </a:p>
      </dgm:t>
    </dgm:pt>
    <dgm:pt modelId="{DC7F9304-B580-4D72-B41B-A78EA0C80D09}">
      <dgm:prSet phldrT="[Text]"/>
      <dgm:spPr/>
      <dgm:t>
        <a:bodyPr/>
        <a:lstStyle/>
        <a:p>
          <a:r>
            <a:rPr lang="fr-CA" dirty="0"/>
            <a:t>Zone Cachée</a:t>
          </a:r>
          <a:endParaRPr lang="en-US" dirty="0"/>
        </a:p>
      </dgm:t>
    </dgm:pt>
    <dgm:pt modelId="{9F2D4120-B27D-41CF-A5FA-CC16FA832BDB}" type="parTrans" cxnId="{F5717032-4B53-457E-8696-52426B8191AF}">
      <dgm:prSet/>
      <dgm:spPr/>
      <dgm:t>
        <a:bodyPr/>
        <a:lstStyle/>
        <a:p>
          <a:endParaRPr lang="en-US"/>
        </a:p>
      </dgm:t>
    </dgm:pt>
    <dgm:pt modelId="{B0E1A1F8-BEA7-4BD0-B93F-8216A6F861B2}" type="sibTrans" cxnId="{F5717032-4B53-457E-8696-52426B8191AF}">
      <dgm:prSet/>
      <dgm:spPr/>
      <dgm:t>
        <a:bodyPr/>
        <a:lstStyle/>
        <a:p>
          <a:endParaRPr lang="en-US"/>
        </a:p>
      </dgm:t>
    </dgm:pt>
    <dgm:pt modelId="{3F7CEDAB-C487-4ED7-AB99-429E0911C0B6}">
      <dgm:prSet phldrT="[Text]"/>
      <dgm:spPr/>
      <dgm:t>
        <a:bodyPr/>
        <a:lstStyle/>
        <a:p>
          <a:r>
            <a:rPr lang="fr-CA" dirty="0"/>
            <a:t>Zone Inconnue</a:t>
          </a:r>
          <a:endParaRPr lang="en-US" dirty="0"/>
        </a:p>
      </dgm:t>
    </dgm:pt>
    <dgm:pt modelId="{9E99ABF2-1C69-4D8A-9563-769D49BF91DB}" type="parTrans" cxnId="{94EEEE5E-1ED0-4A9E-B8FC-225E5CE4E772}">
      <dgm:prSet/>
      <dgm:spPr/>
      <dgm:t>
        <a:bodyPr/>
        <a:lstStyle/>
        <a:p>
          <a:endParaRPr lang="en-US"/>
        </a:p>
      </dgm:t>
    </dgm:pt>
    <dgm:pt modelId="{E068288F-226E-4CAB-9172-C59A05767BD0}" type="sibTrans" cxnId="{94EEEE5E-1ED0-4A9E-B8FC-225E5CE4E772}">
      <dgm:prSet/>
      <dgm:spPr/>
      <dgm:t>
        <a:bodyPr/>
        <a:lstStyle/>
        <a:p>
          <a:endParaRPr lang="en-US"/>
        </a:p>
      </dgm:t>
    </dgm:pt>
    <dgm:pt modelId="{4AA66084-4CD1-42A7-B191-231A93A147F1}" type="pres">
      <dgm:prSet presAssocID="{9891A93A-3B50-4AFB-877C-31381EED28AB}" presName="matrix" presStyleCnt="0">
        <dgm:presLayoutVars>
          <dgm:chMax val="1"/>
          <dgm:dir/>
          <dgm:resizeHandles val="exact"/>
        </dgm:presLayoutVars>
      </dgm:prSet>
      <dgm:spPr/>
    </dgm:pt>
    <dgm:pt modelId="{1232EDF3-FBF5-413D-A9D7-460CF4C8D05A}" type="pres">
      <dgm:prSet presAssocID="{9891A93A-3B50-4AFB-877C-31381EED28AB}" presName="diamond" presStyleLbl="bgShp" presStyleIdx="0" presStyleCnt="1" custScaleX="78908" custScaleY="79548"/>
      <dgm:spPr/>
    </dgm:pt>
    <dgm:pt modelId="{E2960E23-2C75-4CEF-B315-56CD7A6442FA}" type="pres">
      <dgm:prSet presAssocID="{9891A93A-3B50-4AFB-877C-31381EED28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FADE21-AEBE-495A-961A-649FB4CFB567}" type="pres">
      <dgm:prSet presAssocID="{9891A93A-3B50-4AFB-877C-31381EED28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522E3B-EBF1-4C82-8E26-DD7656606B03}" type="pres">
      <dgm:prSet presAssocID="{9891A93A-3B50-4AFB-877C-31381EED28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90950C-102F-4CF6-9E79-979721BA438F}" type="pres">
      <dgm:prSet presAssocID="{9891A93A-3B50-4AFB-877C-31381EED28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66A132-591F-4056-AC25-2AE3BB91B14A}" type="presOf" srcId="{9891A93A-3B50-4AFB-877C-31381EED28AB}" destId="{4AA66084-4CD1-42A7-B191-231A93A147F1}" srcOrd="0" destOrd="0" presId="urn:microsoft.com/office/officeart/2005/8/layout/matrix3"/>
    <dgm:cxn modelId="{514D5C8C-9269-4629-B170-281F04C9575D}" srcId="{9891A93A-3B50-4AFB-877C-31381EED28AB}" destId="{E7B7C377-B93E-4426-A7D6-3113F8235F2D}" srcOrd="0" destOrd="0" parTransId="{F232C5EA-7192-42CA-BD08-596E691791DE}" sibTransId="{6E56D95E-9757-4825-93C8-74743FFF9205}"/>
    <dgm:cxn modelId="{3122C1F4-7F46-4F46-9373-FC7D4EEE70A1}" type="presOf" srcId="{DC7F9304-B580-4D72-B41B-A78EA0C80D09}" destId="{95522E3B-EBF1-4C82-8E26-DD7656606B03}" srcOrd="0" destOrd="0" presId="urn:microsoft.com/office/officeart/2005/8/layout/matrix3"/>
    <dgm:cxn modelId="{94EEEE5E-1ED0-4A9E-B8FC-225E5CE4E772}" srcId="{9891A93A-3B50-4AFB-877C-31381EED28AB}" destId="{3F7CEDAB-C487-4ED7-AB99-429E0911C0B6}" srcOrd="3" destOrd="0" parTransId="{9E99ABF2-1C69-4D8A-9563-769D49BF91DB}" sibTransId="{E068288F-226E-4CAB-9172-C59A05767BD0}"/>
    <dgm:cxn modelId="{22FBD0F9-B41D-4334-A0DB-FBD7D888158D}" type="presOf" srcId="{761A8B6A-7E42-4E7E-ADC4-C31B1BC85851}" destId="{86FADE21-AEBE-495A-961A-649FB4CFB567}" srcOrd="0" destOrd="0" presId="urn:microsoft.com/office/officeart/2005/8/layout/matrix3"/>
    <dgm:cxn modelId="{9D2B5A6D-94AF-4221-9E07-47FC34529832}" srcId="{9891A93A-3B50-4AFB-877C-31381EED28AB}" destId="{761A8B6A-7E42-4E7E-ADC4-C31B1BC85851}" srcOrd="1" destOrd="0" parTransId="{722BE1FD-BCA1-4462-A0DE-18485DA7D735}" sibTransId="{4A24318E-2654-4CAA-9BA5-258B36FAACE2}"/>
    <dgm:cxn modelId="{60BC2983-106D-4D5B-A09F-791F6F799B86}" type="presOf" srcId="{E7B7C377-B93E-4426-A7D6-3113F8235F2D}" destId="{E2960E23-2C75-4CEF-B315-56CD7A6442FA}" srcOrd="0" destOrd="0" presId="urn:microsoft.com/office/officeart/2005/8/layout/matrix3"/>
    <dgm:cxn modelId="{F5717032-4B53-457E-8696-52426B8191AF}" srcId="{9891A93A-3B50-4AFB-877C-31381EED28AB}" destId="{DC7F9304-B580-4D72-B41B-A78EA0C80D09}" srcOrd="2" destOrd="0" parTransId="{9F2D4120-B27D-41CF-A5FA-CC16FA832BDB}" sibTransId="{B0E1A1F8-BEA7-4BD0-B93F-8216A6F861B2}"/>
    <dgm:cxn modelId="{49ABC69A-0E7E-4F03-9BB2-DC02B613EEFE}" type="presOf" srcId="{3F7CEDAB-C487-4ED7-AB99-429E0911C0B6}" destId="{6790950C-102F-4CF6-9E79-979721BA438F}" srcOrd="0" destOrd="0" presId="urn:microsoft.com/office/officeart/2005/8/layout/matrix3"/>
    <dgm:cxn modelId="{E372CF37-A231-45BD-BC18-F18BC48B3A5F}" type="presParOf" srcId="{4AA66084-4CD1-42A7-B191-231A93A147F1}" destId="{1232EDF3-FBF5-413D-A9D7-460CF4C8D05A}" srcOrd="0" destOrd="0" presId="urn:microsoft.com/office/officeart/2005/8/layout/matrix3"/>
    <dgm:cxn modelId="{49D9A670-4AD3-4880-9BC8-9ABEE6501C2F}" type="presParOf" srcId="{4AA66084-4CD1-42A7-B191-231A93A147F1}" destId="{E2960E23-2C75-4CEF-B315-56CD7A6442FA}" srcOrd="1" destOrd="0" presId="urn:microsoft.com/office/officeart/2005/8/layout/matrix3"/>
    <dgm:cxn modelId="{3AF0A373-AB00-44A2-A5F5-D5B8683DC1BA}" type="presParOf" srcId="{4AA66084-4CD1-42A7-B191-231A93A147F1}" destId="{86FADE21-AEBE-495A-961A-649FB4CFB567}" srcOrd="2" destOrd="0" presId="urn:microsoft.com/office/officeart/2005/8/layout/matrix3"/>
    <dgm:cxn modelId="{5B3E9874-C423-4885-8FBC-F5CF62B37D1A}" type="presParOf" srcId="{4AA66084-4CD1-42A7-B191-231A93A147F1}" destId="{95522E3B-EBF1-4C82-8E26-DD7656606B03}" srcOrd="3" destOrd="0" presId="urn:microsoft.com/office/officeart/2005/8/layout/matrix3"/>
    <dgm:cxn modelId="{FA27AFA9-B77C-4D50-A754-91B59212FF33}" type="presParOf" srcId="{4AA66084-4CD1-42A7-B191-231A93A147F1}" destId="{6790950C-102F-4CF6-9E79-979721BA43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8868-04D5-4244-BDC3-491B9E0E207E}">
      <dsp:nvSpPr>
        <dsp:cNvPr id="0" name=""/>
        <dsp:cNvSpPr/>
      </dsp:nvSpPr>
      <dsp:spPr>
        <a:xfrm>
          <a:off x="1147" y="1276320"/>
          <a:ext cx="4018752" cy="1506109"/>
        </a:xfrm>
        <a:prstGeom prst="chevron">
          <a:avLst/>
        </a:prstGeom>
        <a:solidFill>
          <a:srgbClr val="BED6C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CA" sz="2800" b="1" u="sng" kern="1200" dirty="0">
              <a:solidFill>
                <a:schemeClr val="bg1"/>
              </a:solidFill>
            </a:rPr>
            <a:t>Sélection</a:t>
          </a:r>
          <a:r>
            <a:rPr lang="fr-CA" sz="2800" kern="1200" dirty="0">
              <a:solidFill>
                <a:schemeClr val="bg1"/>
              </a:solidFill>
            </a:rPr>
            <a:t> </a:t>
          </a:r>
        </a:p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>
              <a:solidFill>
                <a:schemeClr val="bg1"/>
              </a:solidFill>
            </a:rPr>
            <a:t>parmi les milliers d’informations sensorielles que l’on reçoit</a:t>
          </a:r>
        </a:p>
      </dsp:txBody>
      <dsp:txXfrm>
        <a:off x="754202" y="1276320"/>
        <a:ext cx="2512643" cy="1506109"/>
      </dsp:txXfrm>
    </dsp:sp>
    <dsp:sp modelId="{3BF8F6EE-124D-40FC-A7BB-7DEB98C95BD6}">
      <dsp:nvSpPr>
        <dsp:cNvPr id="0" name=""/>
        <dsp:cNvSpPr/>
      </dsp:nvSpPr>
      <dsp:spPr>
        <a:xfrm>
          <a:off x="3437601" y="1285825"/>
          <a:ext cx="3717748" cy="1487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b="1" u="sng" kern="1200" dirty="0"/>
            <a:t>Organisation</a:t>
          </a:r>
          <a:r>
            <a:rPr lang="fr-CA" sz="2700" kern="1200" dirty="0"/>
            <a:t> mentale de ces informations</a:t>
          </a:r>
        </a:p>
      </dsp:txBody>
      <dsp:txXfrm>
        <a:off x="4181151" y="1285825"/>
        <a:ext cx="2230649" cy="1487099"/>
      </dsp:txXfrm>
    </dsp:sp>
    <dsp:sp modelId="{352A2A9E-F903-4E69-AF24-EF7FDD45583B}">
      <dsp:nvSpPr>
        <dsp:cNvPr id="0" name=""/>
        <dsp:cNvSpPr/>
      </dsp:nvSpPr>
      <dsp:spPr>
        <a:xfrm>
          <a:off x="6634865" y="1285825"/>
          <a:ext cx="3717748" cy="1487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b="1" u="sng" kern="1200"/>
            <a:t>Interprétation</a:t>
          </a:r>
          <a:r>
            <a:rPr lang="fr-CA" sz="2700" kern="1200"/>
            <a:t> (donner une signification)</a:t>
          </a:r>
        </a:p>
      </dsp:txBody>
      <dsp:txXfrm>
        <a:off x="7378415" y="1285825"/>
        <a:ext cx="2230649" cy="148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02A6E-8CD9-4231-A3B3-1B71BF9BE960}">
      <dsp:nvSpPr>
        <dsp:cNvPr id="0" name=""/>
        <dsp:cNvSpPr/>
      </dsp:nvSpPr>
      <dsp:spPr>
        <a:xfrm>
          <a:off x="0" y="320"/>
          <a:ext cx="6894286" cy="754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/>
            <a:t>1.2 Processus de la perception</a:t>
          </a:r>
        </a:p>
      </dsp:txBody>
      <dsp:txXfrm>
        <a:off x="36812" y="37132"/>
        <a:ext cx="6820662" cy="680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4E12-4CE5-4B57-9A70-EFAA0D669D94}">
      <dsp:nvSpPr>
        <dsp:cNvPr id="0" name=""/>
        <dsp:cNvSpPr/>
      </dsp:nvSpPr>
      <dsp:spPr>
        <a:xfrm>
          <a:off x="695444" y="0"/>
          <a:ext cx="7881699" cy="3571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0A93D-A4DF-4520-8221-88BD62A64CEF}">
      <dsp:nvSpPr>
        <dsp:cNvPr id="0" name=""/>
        <dsp:cNvSpPr/>
      </dsp:nvSpPr>
      <dsp:spPr>
        <a:xfrm>
          <a:off x="4610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Clichés</a:t>
          </a:r>
          <a:endParaRPr lang="en-US" sz="2900" kern="1200" dirty="0"/>
        </a:p>
      </dsp:txBody>
      <dsp:txXfrm>
        <a:off x="74356" y="1141308"/>
        <a:ext cx="2002148" cy="1289258"/>
      </dsp:txXfrm>
    </dsp:sp>
    <dsp:sp modelId="{DBDD125F-E42F-4ED0-B5C8-193EAAF6EA40}">
      <dsp:nvSpPr>
        <dsp:cNvPr id="0" name=""/>
        <dsp:cNvSpPr/>
      </dsp:nvSpPr>
      <dsp:spPr>
        <a:xfrm>
          <a:off x="2378519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Faits</a:t>
          </a:r>
          <a:endParaRPr lang="en-US" sz="2900" kern="1200" dirty="0"/>
        </a:p>
      </dsp:txBody>
      <dsp:txXfrm>
        <a:off x="2448265" y="1141308"/>
        <a:ext cx="2002148" cy="1289258"/>
      </dsp:txXfrm>
    </dsp:sp>
    <dsp:sp modelId="{8E6520E7-B0B6-4AA8-B4AA-8710BA439C85}">
      <dsp:nvSpPr>
        <dsp:cNvPr id="0" name=""/>
        <dsp:cNvSpPr/>
      </dsp:nvSpPr>
      <dsp:spPr>
        <a:xfrm>
          <a:off x="4752427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Opinions</a:t>
          </a:r>
          <a:endParaRPr lang="en-US" sz="2900" kern="1200" dirty="0"/>
        </a:p>
      </dsp:txBody>
      <dsp:txXfrm>
        <a:off x="4822173" y="1141308"/>
        <a:ext cx="2002148" cy="1289258"/>
      </dsp:txXfrm>
    </dsp:sp>
    <dsp:sp modelId="{28A4F388-B78D-466C-AB54-46AFC8C58088}">
      <dsp:nvSpPr>
        <dsp:cNvPr id="0" name=""/>
        <dsp:cNvSpPr/>
      </dsp:nvSpPr>
      <dsp:spPr>
        <a:xfrm>
          <a:off x="7126336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900" kern="1200" dirty="0"/>
            <a:t>Sentiments</a:t>
          </a:r>
          <a:endParaRPr lang="en-US" sz="2900" kern="1200" dirty="0"/>
        </a:p>
      </dsp:txBody>
      <dsp:txXfrm>
        <a:off x="7196082" y="1141308"/>
        <a:ext cx="2002148" cy="1289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2EDF3-FBF5-413D-A9D7-460CF4C8D05A}">
      <dsp:nvSpPr>
        <dsp:cNvPr id="0" name=""/>
        <dsp:cNvSpPr/>
      </dsp:nvSpPr>
      <dsp:spPr>
        <a:xfrm>
          <a:off x="2448282" y="467532"/>
          <a:ext cx="3607673" cy="363693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60E23-2C75-4CEF-B315-56CD7A6442FA}">
      <dsp:nvSpPr>
        <dsp:cNvPr id="0" name=""/>
        <dsp:cNvSpPr/>
      </dsp:nvSpPr>
      <dsp:spPr>
        <a:xfrm>
          <a:off x="2400458" y="434339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 dirty="0"/>
            <a:t>Zone Publique</a:t>
          </a:r>
          <a:endParaRPr lang="en-US" sz="2700" kern="1200" dirty="0"/>
        </a:p>
      </dsp:txBody>
      <dsp:txXfrm>
        <a:off x="2487501" y="521382"/>
        <a:ext cx="1608994" cy="1608994"/>
      </dsp:txXfrm>
    </dsp:sp>
    <dsp:sp modelId="{86FADE21-AEBE-495A-961A-649FB4CFB567}">
      <dsp:nvSpPr>
        <dsp:cNvPr id="0" name=""/>
        <dsp:cNvSpPr/>
      </dsp:nvSpPr>
      <dsp:spPr>
        <a:xfrm>
          <a:off x="4320699" y="434339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 dirty="0"/>
            <a:t>Zone Aveugle</a:t>
          </a:r>
          <a:endParaRPr lang="en-US" sz="2700" kern="1200" dirty="0"/>
        </a:p>
      </dsp:txBody>
      <dsp:txXfrm>
        <a:off x="4407742" y="521382"/>
        <a:ext cx="1608994" cy="1608994"/>
      </dsp:txXfrm>
    </dsp:sp>
    <dsp:sp modelId="{95522E3B-EBF1-4C82-8E26-DD7656606B03}">
      <dsp:nvSpPr>
        <dsp:cNvPr id="0" name=""/>
        <dsp:cNvSpPr/>
      </dsp:nvSpPr>
      <dsp:spPr>
        <a:xfrm>
          <a:off x="2400458" y="2354580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 dirty="0"/>
            <a:t>Zone Cachée</a:t>
          </a:r>
          <a:endParaRPr lang="en-US" sz="2700" kern="1200" dirty="0"/>
        </a:p>
      </dsp:txBody>
      <dsp:txXfrm>
        <a:off x="2487501" y="2441623"/>
        <a:ext cx="1608994" cy="1608994"/>
      </dsp:txXfrm>
    </dsp:sp>
    <dsp:sp modelId="{6790950C-102F-4CF6-9E79-979721BA438F}">
      <dsp:nvSpPr>
        <dsp:cNvPr id="0" name=""/>
        <dsp:cNvSpPr/>
      </dsp:nvSpPr>
      <dsp:spPr>
        <a:xfrm>
          <a:off x="4320699" y="2354580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 dirty="0"/>
            <a:t>Zone Inconnue</a:t>
          </a:r>
          <a:endParaRPr lang="en-US" sz="2700" kern="1200" dirty="0"/>
        </a:p>
      </dsp:txBody>
      <dsp:txXfrm>
        <a:off x="4407742" y="2441623"/>
        <a:ext cx="1608994" cy="1608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2422F-9148-4EC6-9A0B-F0F18549155E}" type="datetimeFigureOut">
              <a:rPr lang="fr-CA" smtClean="0"/>
              <a:t>2016-09-07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23C3-0D9E-4AD4-8979-408C3E875D8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40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3A837-7204-4C36-A5FE-89A46EBE2B2C}" type="slidenum">
              <a:rPr lang="fr-FR"/>
              <a:pPr/>
              <a:t>49</a:t>
            </a:fld>
            <a:endParaRPr lang="fr-F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6B419-E07E-4CD3-9026-52F099356661}" type="slidenum">
              <a:rPr lang="fr-FR"/>
              <a:pPr/>
              <a:t>50</a:t>
            </a:fld>
            <a:endParaRPr lang="fr-F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2ED7-61A3-4A48-910F-65BCD1D164ED}" type="slidenum">
              <a:rPr lang="fr-FR"/>
              <a:pPr/>
              <a:t>51</a:t>
            </a:fld>
            <a:endParaRPr lang="fr-F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21115-269C-43F2-9FB0-5EBA16CF16A9}" type="slidenum">
              <a:rPr lang="fr-FR"/>
              <a:pPr/>
              <a:t>53</a:t>
            </a:fld>
            <a:endParaRPr lang="fr-F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E4B02-B5E4-423F-8A46-26BDB19994E3}" type="slidenum">
              <a:rPr lang="fr-FR"/>
              <a:pPr/>
              <a:t>54</a:t>
            </a:fld>
            <a:endParaRPr lang="fr-F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0A1D-8481-4347-B307-71BAFC348A45}" type="slidenum">
              <a:rPr lang="fr-FR"/>
              <a:pPr/>
              <a:t>55</a:t>
            </a:fld>
            <a:endParaRPr 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DW_XH6fWphg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30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3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CA" sz="6600" dirty="0"/>
              <a:t>Communications et interrelations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4298426"/>
            <a:ext cx="9440034" cy="1049867"/>
          </a:xfrm>
        </p:spPr>
        <p:txBody>
          <a:bodyPr>
            <a:noAutofit/>
          </a:bodyPr>
          <a:lstStyle/>
          <a:p>
            <a:r>
              <a:rPr lang="fr-CA" sz="4000" b="1" dirty="0">
                <a:solidFill>
                  <a:schemeClr val="accent1"/>
                </a:solidFill>
              </a:rPr>
              <a:t>Cours 3 </a:t>
            </a:r>
            <a:r>
              <a:rPr lang="fr-CA" sz="4000" dirty="0"/>
              <a:t>– Perception, perception de soi et affirmation de soi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186863" y="6100763"/>
            <a:ext cx="23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Automne 2016</a:t>
            </a:r>
          </a:p>
        </p:txBody>
      </p:sp>
    </p:spTree>
    <p:extLst>
      <p:ext uri="{BB962C8B-B14F-4D97-AF65-F5344CB8AC3E}">
        <p14:creationId xmlns:p14="http://schemas.microsoft.com/office/powerpoint/2010/main" val="303439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2" y="1961229"/>
            <a:ext cx="7121288" cy="4719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fr-FR" sz="40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L’intensité</a:t>
            </a:r>
          </a:p>
          <a:p>
            <a:pPr>
              <a:buNone/>
            </a:pP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82348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2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 contraste</a:t>
            </a:r>
            <a:endParaRPr lang="fr-F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fr-FR" sz="4000" dirty="0"/>
              <a:t>		 </a:t>
            </a:r>
          </a:p>
          <a:p>
            <a:pPr marL="609600" indent="-609600">
              <a:lnSpc>
                <a:spcPct val="80000"/>
              </a:lnSpc>
              <a:buNone/>
            </a:pPr>
            <a:endParaRPr lang="fr-FR" sz="4000" dirty="0"/>
          </a:p>
        </p:txBody>
      </p:sp>
      <p:pic>
        <p:nvPicPr>
          <p:cNvPr id="6" name="Picture 5" descr="full_gatorade_runn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7547" y="2539545"/>
            <a:ext cx="6192180" cy="4128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" y="3212927"/>
            <a:ext cx="4965718" cy="35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46598"/>
            <a:ext cx="4422480" cy="405875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3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répétition</a:t>
            </a:r>
          </a:p>
          <a:p>
            <a:pPr marL="742950" indent="-742950">
              <a:lnSpc>
                <a:spcPct val="80000"/>
              </a:lnSpc>
              <a:buFont typeface="+mj-lt"/>
              <a:buAutoNum type="arabicPeriod" startAt="3"/>
            </a:pPr>
            <a:endParaRPr lang="fr-FR" sz="4000" u="sng" dirty="0"/>
          </a:p>
          <a:p>
            <a:pPr>
              <a:buNone/>
            </a:pPr>
            <a:r>
              <a:rPr lang="fr-CA" sz="4000" dirty="0"/>
              <a:t>Ex: </a:t>
            </a:r>
            <a:r>
              <a:rPr lang="fr-CA" sz="4000" dirty="0">
                <a:hlinkClick r:id="rId2"/>
              </a:rPr>
              <a:t>Une pub de ‘</a:t>
            </a:r>
            <a:r>
              <a:rPr lang="fr-CA" sz="4000" dirty="0" err="1">
                <a:hlinkClick r:id="rId2"/>
              </a:rPr>
              <a:t>Big</a:t>
            </a:r>
            <a:r>
              <a:rPr lang="fr-CA" sz="4000" dirty="0">
                <a:hlinkClick r:id="rId2"/>
              </a:rPr>
              <a:t> Mac’</a:t>
            </a:r>
            <a:endParaRPr lang="en-US" sz="4000" dirty="0"/>
          </a:p>
        </p:txBody>
      </p:sp>
      <p:pic>
        <p:nvPicPr>
          <p:cNvPr id="4" name="Picture 3" descr="big-m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1474" y="2013543"/>
            <a:ext cx="6196083" cy="42752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85900" y="5472113"/>
            <a:ext cx="230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- 254-6011</a:t>
            </a:r>
          </a:p>
        </p:txBody>
      </p:sp>
    </p:spTree>
    <p:extLst>
      <p:ext uri="{BB962C8B-B14F-4D97-AF65-F5344CB8AC3E}">
        <p14:creationId xmlns:p14="http://schemas.microsoft.com/office/powerpoint/2010/main" val="302537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0273" y="2799249"/>
            <a:ext cx="10353762" cy="405875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4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 mouvement</a:t>
            </a:r>
          </a:p>
          <a:p>
            <a:pPr marL="742950" indent="-742950">
              <a:lnSpc>
                <a:spcPct val="80000"/>
              </a:lnSpc>
              <a:buFont typeface="+mj-lt"/>
              <a:buAutoNum type="arabicPeriod" startAt="4"/>
            </a:pPr>
            <a:endParaRPr lang="fr-FR" sz="4000" dirty="0"/>
          </a:p>
          <a:p>
            <a:pPr marL="742950" indent="-742950">
              <a:lnSpc>
                <a:spcPct val="80000"/>
              </a:lnSpc>
              <a:buNone/>
            </a:pPr>
            <a:r>
              <a:rPr lang="fr-FR" sz="4000" dirty="0"/>
              <a:t>				</a:t>
            </a:r>
          </a:p>
          <a:p>
            <a:pPr>
              <a:buNone/>
            </a:pPr>
            <a:endParaRPr lang="en-US" sz="4000" dirty="0"/>
          </a:p>
        </p:txBody>
      </p:sp>
      <p:pic>
        <p:nvPicPr>
          <p:cNvPr id="5" name="Picture 4" descr="inflatable%20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362" y="1732449"/>
            <a:ext cx="3574368" cy="47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08720"/>
            <a:ext cx="8229600" cy="554608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r>
              <a:rPr lang="fr-CA" sz="4400" b="1" dirty="0"/>
              <a:t>ÉTAPE 2 – L’ORGANISATION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346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10353762" cy="44909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fr-CA" sz="3300" dirty="0"/>
              <a:t>Principes la gestalt : le tout &gt; que la somme des parties</a:t>
            </a:r>
          </a:p>
          <a:p>
            <a:pPr lvl="1">
              <a:lnSpc>
                <a:spcPct val="90000"/>
              </a:lnSpc>
              <a:buNone/>
            </a:pPr>
            <a:endParaRPr lang="fr-CA" sz="3200" dirty="0"/>
          </a:p>
          <a:p>
            <a:pPr lvl="2"/>
            <a:r>
              <a:rPr lang="fr-CA" sz="3200" b="1" dirty="0">
                <a:solidFill>
                  <a:srgbClr val="00B0F0"/>
                </a:solidFill>
              </a:rPr>
              <a:t>Lois de la Gestalt</a:t>
            </a:r>
          </a:p>
          <a:p>
            <a:pPr lvl="3"/>
            <a:r>
              <a:rPr lang="fr-CA" sz="2800" dirty="0"/>
              <a:t>figure-fond</a:t>
            </a:r>
          </a:p>
          <a:p>
            <a:pPr lvl="3"/>
            <a:r>
              <a:rPr lang="fr-CA" sz="2800" dirty="0"/>
              <a:t>Fermeture</a:t>
            </a:r>
          </a:p>
          <a:p>
            <a:pPr lvl="3"/>
            <a:r>
              <a:rPr lang="fr-CA" sz="2800" dirty="0"/>
              <a:t>Proximité</a:t>
            </a:r>
          </a:p>
          <a:p>
            <a:pPr lvl="3"/>
            <a:r>
              <a:rPr lang="fr-CA" sz="2800" dirty="0"/>
              <a:t>Similitude</a:t>
            </a:r>
          </a:p>
          <a:p>
            <a:pPr lvl="3"/>
            <a:r>
              <a:rPr lang="fr-CA" sz="2800" dirty="0"/>
              <a:t>Continuité</a:t>
            </a:r>
            <a:endParaRPr lang="fr-CA" sz="1800" u="sng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5500653" cy="4058751"/>
          </a:xfrm>
        </p:spPr>
        <p:txBody>
          <a:bodyPr/>
          <a:lstStyle/>
          <a:p>
            <a:r>
              <a:rPr lang="fr-FR" sz="3600" b="1" dirty="0"/>
              <a:t>Ségrégation figure-fond</a:t>
            </a:r>
            <a:r>
              <a:rPr lang="fr-FR" sz="3600" dirty="0"/>
              <a:t>: l’objet principal de notre attention devient la figure (premier plan), tandis que le reste de notre expérience constitue le fond (arrière-plan)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85" y="1905000"/>
            <a:ext cx="409882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3151" y="1580050"/>
            <a:ext cx="10615684" cy="4898016"/>
          </a:xfrm>
        </p:spPr>
        <p:txBody>
          <a:bodyPr>
            <a:normAutofit/>
          </a:bodyPr>
          <a:lstStyle/>
          <a:p>
            <a:r>
              <a:rPr lang="fr-FR" sz="2800" b="1" dirty="0"/>
              <a:t>Fermeture</a:t>
            </a:r>
            <a:r>
              <a:rPr lang="fr-FR" sz="2800" dirty="0"/>
              <a:t>: nous avons tendance à achever le message incomplet.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204150" y="2636913"/>
            <a:ext cx="3783703" cy="3828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50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Proximité</a:t>
            </a:r>
            <a:r>
              <a:rPr lang="fr-FR" sz="2800" dirty="0"/>
              <a:t>: nous percevons les choses ou événements proches l’un de l’autre comme faisant partie d’un tout. </a:t>
            </a: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72" y="2925462"/>
            <a:ext cx="8418110" cy="35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Similitude</a:t>
            </a:r>
            <a:r>
              <a:rPr lang="fr-FR" sz="2800" dirty="0"/>
              <a:t>: nous considérons les choses qui se ressemblent par leur forme ou leur couleur comme faisant partie d’un tout.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69" y="2502374"/>
            <a:ext cx="4355626" cy="43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/>
              <a:t>Plan du cours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66282" y="1751500"/>
            <a:ext cx="10201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fr-CA" sz="2800" dirty="0"/>
              <a:t>Mécanismes de la perception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/>
              <a:t>Facteurs d’influence de la perception d’autrui et erreurs perceptuelles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/>
              <a:t>Concept de soi et estime de soi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/>
              <a:t>Affirmation de soi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391361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Continuité</a:t>
            </a:r>
            <a:r>
              <a:rPr lang="fr-FR" sz="2800" dirty="0"/>
              <a:t>: tendance à regrouper les éléments qui s’inscrivent en continuité avec les autres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7" r="65792" b="35518"/>
          <a:stretch/>
        </p:blipFill>
        <p:spPr>
          <a:xfrm>
            <a:off x="5342742" y="2523133"/>
            <a:ext cx="4072719" cy="39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ast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23592" y="2636912"/>
            <a:ext cx="7358114" cy="3447912"/>
          </a:xfrm>
        </p:spPr>
      </p:pic>
      <p:sp>
        <p:nvSpPr>
          <p:cNvPr id="5" name="TextBox 4"/>
          <p:cNvSpPr txBox="1"/>
          <p:nvPr/>
        </p:nvSpPr>
        <p:spPr>
          <a:xfrm>
            <a:off x="1919536" y="1412776"/>
            <a:ext cx="874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L’environnement</a:t>
            </a:r>
            <a:r>
              <a:rPr lang="fr-FR" sz="3200" dirty="0"/>
              <a:t> dans lequel est présenté un stimuli peut en modifier la perception.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5662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200" b="1" dirty="0"/>
              <a:t>Les attentes et l’expérience</a:t>
            </a:r>
            <a:r>
              <a:rPr lang="fr-FR" sz="3200" dirty="0"/>
              <a:t> face à un stimuli peut également en modifier la perception.</a:t>
            </a:r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 algn="r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069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692696"/>
            <a:ext cx="8229600" cy="576211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r>
              <a:rPr lang="fr-CA" sz="4400" b="1" dirty="0"/>
              <a:t>ÉTAPE 3 – L’INTERPRÉTATION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216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3 : </a:t>
            </a:r>
            <a:r>
              <a:rPr lang="fr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L’INTERPRÉTATION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580050"/>
            <a:ext cx="10353762" cy="4058751"/>
          </a:xfrm>
        </p:spPr>
        <p:txBody>
          <a:bodyPr>
            <a:noAutofit/>
          </a:bodyPr>
          <a:lstStyle/>
          <a:p>
            <a:endParaRPr lang="fr-FR" sz="2800" dirty="0"/>
          </a:p>
          <a:p>
            <a:r>
              <a:rPr lang="fr-FR" sz="2800" dirty="0"/>
              <a:t>Étape hautement subjective</a:t>
            </a:r>
          </a:p>
          <a:p>
            <a:endParaRPr lang="fr-FR" sz="2800" dirty="0"/>
          </a:p>
          <a:p>
            <a:r>
              <a:rPr lang="fr-FR" sz="2800" dirty="0"/>
              <a:t>Notre mécanisme de décodage est influencé par nos </a:t>
            </a:r>
            <a:r>
              <a:rPr lang="fr-FR" sz="2800" b="1" dirty="0"/>
              <a:t>idées</a:t>
            </a:r>
            <a:r>
              <a:rPr lang="fr-FR" sz="2800" dirty="0"/>
              <a:t>, nos </a:t>
            </a:r>
            <a:r>
              <a:rPr lang="fr-FR" sz="2800" b="1" dirty="0"/>
              <a:t>motivations</a:t>
            </a:r>
            <a:r>
              <a:rPr lang="fr-FR" sz="2800" dirty="0"/>
              <a:t>, nos </a:t>
            </a:r>
            <a:r>
              <a:rPr lang="fr-FR" sz="2800" b="1" dirty="0"/>
              <a:t>expériences</a:t>
            </a:r>
            <a:r>
              <a:rPr lang="fr-FR" sz="2800" dirty="0"/>
              <a:t> passées et le </a:t>
            </a:r>
            <a:r>
              <a:rPr lang="fr-FR" sz="2800" b="1" dirty="0"/>
              <a:t>contexte culturel</a:t>
            </a:r>
            <a:r>
              <a:rPr lang="fr-FR" sz="2800" dirty="0"/>
              <a:t> dans lequel s’effectue l’observation</a:t>
            </a:r>
          </a:p>
          <a:p>
            <a:endParaRPr lang="fr-FR" sz="2800" dirty="0"/>
          </a:p>
          <a:p>
            <a:r>
              <a:rPr lang="fr-FR" sz="2800" dirty="0"/>
              <a:t>Même si nous recevons tous le même stimulus, chacun l’interprète à sa manière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05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20" y="285728"/>
            <a:ext cx="8534400" cy="1343072"/>
          </a:xfrm>
        </p:spPr>
        <p:txBody>
          <a:bodyPr>
            <a:noAutofit/>
          </a:bodyPr>
          <a:lstStyle/>
          <a:p>
            <a:pPr algn="ctr"/>
            <a:r>
              <a:rPr lang="fr-CA" sz="3600" dirty="0"/>
              <a:t>2. Les facteurs d’influence de la </a:t>
            </a:r>
            <a:r>
              <a:rPr lang="fr-CA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perception d’autrui </a:t>
            </a:r>
            <a:r>
              <a:rPr lang="fr-CA" sz="3600" dirty="0"/>
              <a:t>et les </a:t>
            </a:r>
            <a:r>
              <a:rPr lang="fr-CA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erreurs perceptuelles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endParaRPr lang="fr-FR" sz="2800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Les premières impressions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Les stéréotypes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L’effet de Halo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Le </a:t>
            </a:r>
            <a:r>
              <a:rPr lang="fr-CA" sz="2800" dirty="0"/>
              <a:t>biais de complaisance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L’erreur fondamentale d’attribution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/>
              <a:t>Les prophéties qui s’auto-réalisent</a:t>
            </a:r>
          </a:p>
        </p:txBody>
      </p:sp>
    </p:spTree>
    <p:extLst>
      <p:ext uri="{BB962C8B-B14F-4D97-AF65-F5344CB8AC3E}">
        <p14:creationId xmlns:p14="http://schemas.microsoft.com/office/powerpoint/2010/main" val="30129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lectricie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83698" y="1527175"/>
            <a:ext cx="4188092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premières impressions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2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923518"/>
            <a:ext cx="10353762" cy="4058751"/>
          </a:xfrm>
        </p:spPr>
        <p:txBody>
          <a:bodyPr>
            <a:normAutofit/>
          </a:bodyPr>
          <a:lstStyle/>
          <a:p>
            <a:r>
              <a:rPr lang="fr-CA" sz="2400" dirty="0"/>
              <a:t>Nous restons sur nos premières impressions même si elles sont fausses.</a:t>
            </a:r>
          </a:p>
          <a:p>
            <a:endParaRPr lang="fr-CA" sz="2400" dirty="0"/>
          </a:p>
          <a:p>
            <a:r>
              <a:rPr lang="fr-CA" sz="2400" dirty="0"/>
              <a:t>Nous avons tendance à penser que les autres nous ressemblent.</a:t>
            </a:r>
          </a:p>
          <a:p>
            <a:endParaRPr lang="fr-CA" sz="2400" dirty="0"/>
          </a:p>
          <a:p>
            <a:r>
              <a:rPr lang="fr-CA" sz="2400" dirty="0"/>
              <a:t>On a tendance à rechercher autour de nous des gens qui perçoivent les mêmes choses que nous.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premières impressions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9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20" y="357166"/>
            <a:ext cx="8534400" cy="983602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 à prendre par rapport aux premières impressions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039" y="1978108"/>
            <a:ext cx="10353762" cy="4058751"/>
          </a:xfrm>
        </p:spPr>
        <p:txBody>
          <a:bodyPr/>
          <a:lstStyle/>
          <a:p>
            <a:pPr lvl="1"/>
            <a:r>
              <a:rPr lang="fr-FR" sz="2800" u="sng" dirty="0">
                <a:solidFill>
                  <a:schemeClr val="tx1"/>
                </a:solidFill>
              </a:rPr>
              <a:t>Pour moi</a:t>
            </a:r>
            <a:r>
              <a:rPr lang="fr-FR" sz="2800" dirty="0">
                <a:solidFill>
                  <a:schemeClr val="tx1"/>
                </a:solidFill>
              </a:rPr>
              <a:t>: être soucieux de l’impression que je dégage, en tout 				 temps</a:t>
            </a:r>
          </a:p>
          <a:p>
            <a:pPr lvl="1"/>
            <a:endParaRPr lang="fr-FR" sz="2800" dirty="0">
              <a:solidFill>
                <a:schemeClr val="tx1"/>
              </a:solidFill>
            </a:endParaRPr>
          </a:p>
          <a:p>
            <a:pPr lvl="1"/>
            <a:r>
              <a:rPr lang="fr-FR" sz="2800" u="sng" dirty="0">
                <a:solidFill>
                  <a:schemeClr val="tx1"/>
                </a:solidFill>
              </a:rPr>
              <a:t>Par rapport aux autres</a:t>
            </a:r>
            <a:r>
              <a:rPr lang="fr-FR" sz="2800" dirty="0">
                <a:solidFill>
                  <a:schemeClr val="tx1"/>
                </a:solidFill>
              </a:rPr>
              <a:t>: me garder «une petite gêne» dans mes 									  premières impressions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10353762" cy="2170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b="1" u="sng" dirty="0"/>
              <a:t>Stéréotype</a:t>
            </a:r>
          </a:p>
          <a:p>
            <a:pPr>
              <a:buNone/>
            </a:pPr>
            <a:r>
              <a:rPr lang="fr-CA" sz="2800" dirty="0"/>
              <a:t>Idée qu’on se fait d’un groupe et qui influe sur la manière dont nous en percevons un membre en particulier</a:t>
            </a:r>
          </a:p>
          <a:p>
            <a:pPr>
              <a:buNone/>
            </a:pPr>
            <a:r>
              <a:rPr lang="fr-CA" dirty="0"/>
              <a:t>	</a:t>
            </a:r>
          </a:p>
          <a:p>
            <a:pPr>
              <a:buNone/>
            </a:pPr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3748176"/>
            <a:ext cx="10353762" cy="2170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None/>
            </a:pPr>
            <a:r>
              <a:rPr lang="fr-CA" sz="2800" b="1" u="sng" dirty="0"/>
              <a:t>Effet de halo</a:t>
            </a:r>
          </a:p>
          <a:p>
            <a:pPr>
              <a:buNone/>
            </a:pPr>
            <a:r>
              <a:rPr lang="fr-CA" sz="2800" dirty="0"/>
              <a:t>Tendance à se baser sur un trait particulier de la personnalité d’un individu pour se former une impression, positive ou négative, de son comportement général.</a:t>
            </a:r>
            <a:r>
              <a:rPr lang="fr-CA" dirty="0"/>
              <a:t>	</a:t>
            </a:r>
          </a:p>
          <a:p>
            <a:pPr>
              <a:buFont typeface="Wingdings 2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28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/>
              <a:t>1.</a:t>
            </a:r>
            <a:r>
              <a:rPr lang="fr-CA" sz="4800" b="1" dirty="0">
                <a:solidFill>
                  <a:schemeClr val="accent1"/>
                </a:solidFill>
              </a:rPr>
              <a:t>LA PERCEPTION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CA" dirty="0"/>
          </a:p>
          <a:p>
            <a:pPr>
              <a:buNone/>
            </a:pPr>
            <a:r>
              <a:rPr lang="fr-CA" sz="3200" dirty="0"/>
              <a:t>1.1  </a:t>
            </a:r>
            <a:r>
              <a:rPr lang="fr-CA" sz="3200" u="sng" dirty="0"/>
              <a:t>Définition</a:t>
            </a:r>
          </a:p>
          <a:p>
            <a:pPr>
              <a:buNone/>
            </a:pPr>
            <a:endParaRPr lang="fr-CA" sz="3200" u="sng" dirty="0"/>
          </a:p>
          <a:p>
            <a:pPr>
              <a:buNone/>
            </a:pPr>
            <a:r>
              <a:rPr lang="fr-CA" sz="3200" dirty="0"/>
              <a:t>	</a:t>
            </a:r>
            <a:r>
              <a:rPr lang="fr-CA" sz="3600" dirty="0"/>
              <a:t>Façon d’appréhender le réel, de comprendre le monde où intervient l’information fournie par les </a:t>
            </a:r>
            <a:r>
              <a:rPr lang="fr-CA" sz="3600" b="1" u="sng" dirty="0"/>
              <a:t>sens</a:t>
            </a:r>
            <a:r>
              <a:rPr lang="fr-CA" sz="3600" dirty="0"/>
              <a:t> et par nos </a:t>
            </a:r>
            <a:r>
              <a:rPr lang="fr-CA" sz="3600" b="1" u="sng" dirty="0"/>
              <a:t>connaissances</a:t>
            </a:r>
            <a:r>
              <a:rPr lang="fr-CA" sz="3600" dirty="0"/>
              <a:t>.</a:t>
            </a:r>
          </a:p>
          <a:p>
            <a:pPr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69975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223768"/>
            <a:ext cx="10353762" cy="18978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b="1" u="sng" dirty="0"/>
              <a:t>Biais de complaisance</a:t>
            </a:r>
            <a:endParaRPr lang="fr-CA" sz="2800" u="sng" dirty="0"/>
          </a:p>
          <a:p>
            <a:pPr>
              <a:buNone/>
            </a:pPr>
            <a:r>
              <a:rPr lang="fr-CA" sz="2800" dirty="0"/>
              <a:t>	Tendance à se percevoir comme la cause de ses succès, mais attribuer la cause de ses échecs à des sources externes.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463634"/>
            <a:ext cx="10353762" cy="1679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None/>
            </a:pPr>
            <a:r>
              <a:rPr lang="fr-CA" sz="2800" b="1" u="sng" dirty="0"/>
              <a:t>Prophétie qui s’auto-réalise </a:t>
            </a:r>
            <a:r>
              <a:rPr lang="fr-CA" sz="2800" u="sng" dirty="0"/>
              <a:t>(Effet Pygmalion)</a:t>
            </a:r>
          </a:p>
          <a:p>
            <a:pPr>
              <a:buFont typeface="Wingdings 2" charset="2"/>
              <a:buNone/>
            </a:pPr>
            <a:r>
              <a:rPr lang="fr-CA" sz="2800" dirty="0"/>
              <a:t>	Tendance à susciter le comportement confirmant ses attentes.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4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05656"/>
            <a:ext cx="10353762" cy="10789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3600" b="1" dirty="0"/>
              <a:t>Que peut-on faire pour éviter ces erreurs de perception?  </a:t>
            </a:r>
          </a:p>
          <a:p>
            <a:pPr>
              <a:buNone/>
            </a:pPr>
            <a:endParaRPr lang="fr-CA" sz="3600" b="1" dirty="0"/>
          </a:p>
          <a:p>
            <a:pPr>
              <a:buNone/>
            </a:pPr>
            <a:r>
              <a:rPr lang="fr-CA" sz="3600" b="1" dirty="0"/>
              <a:t>Quelles sont les stratégies à adopter pour éliminer ou réduire ces erreurs?</a:t>
            </a:r>
          </a:p>
          <a:p>
            <a:pPr>
              <a:buNone/>
            </a:pPr>
            <a:endParaRPr lang="fr-CA" sz="3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1999"/>
            <a:ext cx="10353762" cy="970450"/>
          </a:xfrm>
        </p:spPr>
        <p:txBody>
          <a:bodyPr>
            <a:normAutofit/>
          </a:bodyPr>
          <a:lstStyle/>
          <a:p>
            <a:r>
              <a:rPr lang="fr-CA" sz="5400" b="1" dirty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073643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3200" b="1" dirty="0"/>
              <a:t>Qu’est-ce que le concept de soi?</a:t>
            </a:r>
          </a:p>
          <a:p>
            <a:pPr algn="r">
              <a:buNone/>
            </a:pPr>
            <a:endParaRPr lang="fr-CA" sz="3200" dirty="0"/>
          </a:p>
          <a:p>
            <a:pPr algn="r">
              <a:buNone/>
            </a:pPr>
            <a:r>
              <a:rPr lang="fr-CA" sz="3200" i="1" dirty="0"/>
              <a:t>«Connais-toi toi-même…» </a:t>
            </a:r>
            <a:r>
              <a:rPr lang="fr-CA" sz="3200" dirty="0"/>
              <a:t>(Platon)</a:t>
            </a:r>
          </a:p>
          <a:p>
            <a:pPr algn="r">
              <a:buNone/>
            </a:pPr>
            <a:endParaRPr lang="fr-CA" sz="3200" dirty="0"/>
          </a:p>
          <a:p>
            <a:pPr>
              <a:buNone/>
            </a:pPr>
            <a:r>
              <a:rPr lang="fr-CA" sz="3200" dirty="0"/>
              <a:t>Dans toute forme de communication, le soi est l’élément le plus important.  POURQUOI?</a:t>
            </a:r>
          </a:p>
        </p:txBody>
      </p:sp>
    </p:spTree>
    <p:extLst>
      <p:ext uri="{BB962C8B-B14F-4D97-AF65-F5344CB8AC3E}">
        <p14:creationId xmlns:p14="http://schemas.microsoft.com/office/powerpoint/2010/main" val="396455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sz="2800" b="1" dirty="0"/>
              <a:t>Définitions</a:t>
            </a:r>
          </a:p>
          <a:p>
            <a:pPr>
              <a:buNone/>
            </a:pPr>
            <a:r>
              <a:rPr lang="fr-CA" sz="2800" dirty="0"/>
              <a:t>	Le concept de soi c’est:</a:t>
            </a:r>
          </a:p>
          <a:p>
            <a:pPr>
              <a:buNone/>
            </a:pPr>
            <a:endParaRPr lang="fr-CA" sz="2800" dirty="0"/>
          </a:p>
          <a:p>
            <a:r>
              <a:rPr lang="fr-CA" sz="2800" dirty="0"/>
              <a:t>L’ensemble des idées, des sentiments et des attitudes que chacun cultive à son sujet</a:t>
            </a:r>
          </a:p>
          <a:p>
            <a:endParaRPr lang="fr-CA" sz="2800" dirty="0"/>
          </a:p>
          <a:p>
            <a:r>
              <a:rPr lang="fr-CA" sz="2800" dirty="0"/>
              <a:t>Perception relativement stable que l’on a de soi-même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5" y="7619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5400" b="1" dirty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5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800687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800" b="1" dirty="0"/>
              <a:t>Modifications</a:t>
            </a:r>
          </a:p>
          <a:p>
            <a:pPr>
              <a:buNone/>
            </a:pPr>
            <a:r>
              <a:rPr lang="fr-CA" sz="2400" dirty="0"/>
              <a:t>Comment fait-on pour modifier les éléments d’un concept de soi qui ne nous satisfont pas?</a:t>
            </a:r>
          </a:p>
          <a:p>
            <a:endParaRPr lang="fr-CA" sz="2400" dirty="0"/>
          </a:p>
          <a:p>
            <a:r>
              <a:rPr lang="fr-CA" sz="2400" dirty="0"/>
              <a:t>Avoir des attentes et une perception de soi-même réalistes</a:t>
            </a:r>
          </a:p>
          <a:p>
            <a:r>
              <a:rPr lang="fr-CA" sz="2400" dirty="0"/>
              <a:t>Avoir un environnement social valorisant</a:t>
            </a:r>
          </a:p>
          <a:p>
            <a:r>
              <a:rPr lang="fr-CA" sz="2400" dirty="0"/>
              <a:t>Avoir la volonté de changer</a:t>
            </a:r>
          </a:p>
          <a:p>
            <a:r>
              <a:rPr lang="fr-CA" sz="2400" dirty="0"/>
              <a:t>Trouver les outils nécessaires pour changer</a:t>
            </a:r>
          </a:p>
          <a:p>
            <a:r>
              <a:rPr lang="fr-CA" sz="2400" dirty="0"/>
              <a:t>Cesser de se comparer aux autres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5" y="7619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5400" b="1" dirty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0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Estime de soi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CA" sz="2800" dirty="0"/>
          </a:p>
          <a:p>
            <a:r>
              <a:rPr lang="fr-CA" sz="3200" b="1" i="1" u="sng" dirty="0"/>
              <a:t>L’évaluation que l’on se fait de soi-même</a:t>
            </a:r>
          </a:p>
          <a:p>
            <a:r>
              <a:rPr lang="fr-CA" sz="2800" dirty="0"/>
              <a:t>Capacité, compétences, qualité et valeur</a:t>
            </a:r>
          </a:p>
          <a:p>
            <a:r>
              <a:rPr lang="fr-CA" sz="2800" dirty="0"/>
              <a:t>Importance VS autres                    Hiérarchie sociale</a:t>
            </a:r>
            <a:endParaRPr lang="en-US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804011" y="3761824"/>
            <a:ext cx="1405720" cy="19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920621" y="5076967"/>
            <a:ext cx="429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Problèmes d’estime de soi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5813" y="4676857"/>
            <a:ext cx="118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45556" y="5022095"/>
            <a:ext cx="92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2083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moyens pour rehausser l’estime de soi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169177"/>
            <a:ext cx="10353762" cy="4058751"/>
          </a:xfrm>
        </p:spPr>
        <p:txBody>
          <a:bodyPr>
            <a:normAutofit/>
          </a:bodyPr>
          <a:lstStyle/>
          <a:p>
            <a:r>
              <a:rPr lang="fr-CA" sz="2800" dirty="0"/>
              <a:t>S’accepter tel qu’on est, avec ses qualités et ses défauts</a:t>
            </a:r>
          </a:p>
          <a:p>
            <a:r>
              <a:rPr lang="fr-CA" sz="2800" dirty="0"/>
              <a:t>Être honnête avec soi-même</a:t>
            </a:r>
          </a:p>
          <a:p>
            <a:r>
              <a:rPr lang="fr-CA" sz="2800" dirty="0"/>
              <a:t>Rechercher des gens optimistes</a:t>
            </a:r>
          </a:p>
          <a:p>
            <a:r>
              <a:rPr lang="fr-CA" sz="2800" dirty="0"/>
              <a:t>Travailler à des projets voués au succès</a:t>
            </a:r>
          </a:p>
          <a:p>
            <a:r>
              <a:rPr lang="fr-CA" sz="2800" dirty="0"/>
              <a:t>Abandonner l’idée d’être aimé de tout le monde</a:t>
            </a:r>
          </a:p>
          <a:p>
            <a:r>
              <a:rPr lang="fr-CA" sz="2800" u="sng" dirty="0"/>
              <a:t>Pratiquer l’affirmation de soi</a:t>
            </a:r>
          </a:p>
          <a:p>
            <a:endParaRPr lang="fr-CA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87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6600" dirty="0"/>
              <a:t>5. Ouverture et affirmation de soi</a:t>
            </a:r>
          </a:p>
        </p:txBody>
      </p:sp>
    </p:spTree>
    <p:extLst>
      <p:ext uri="{BB962C8B-B14F-4D97-AF65-F5344CB8AC3E}">
        <p14:creationId xmlns:p14="http://schemas.microsoft.com/office/powerpoint/2010/main" val="285176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32524"/>
            <a:ext cx="10353762" cy="4058751"/>
          </a:xfr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buNone/>
            </a:pPr>
            <a:endParaRPr lang="fr-CA" sz="3200" i="1" dirty="0"/>
          </a:p>
          <a:p>
            <a:pPr>
              <a:buNone/>
            </a:pPr>
            <a:r>
              <a:rPr lang="fr-CA" sz="3200" b="1" dirty="0"/>
              <a:t>L’ouverture de soi </a:t>
            </a:r>
            <a:r>
              <a:rPr lang="fr-CA" sz="3200" dirty="0"/>
              <a:t>est une forme de communication.  C’est le processus qui consiste à dévoiler </a:t>
            </a:r>
            <a:r>
              <a:rPr lang="fr-CA" sz="3600" b="1" dirty="0"/>
              <a:t>délibérément</a:t>
            </a:r>
            <a:r>
              <a:rPr lang="fr-CA" sz="3200" dirty="0"/>
              <a:t> certaines informations concernant sa personne; informations à la fois significatives et pas encore connues des autres.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20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sz="3200" b="1" dirty="0"/>
              <a:t>Degrés d’ouverture</a:t>
            </a:r>
            <a:r>
              <a:rPr lang="fr-CA" sz="3200" dirty="0"/>
              <a:t>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1893981"/>
              </p:ext>
            </p:extLst>
          </p:nvPr>
        </p:nvGraphicFramePr>
        <p:xfrm>
          <a:off x="1528763" y="2557463"/>
          <a:ext cx="9272588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4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53658" y="349431"/>
            <a:ext cx="9692640" cy="1325562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6000" b="1" dirty="0">
                <a:solidFill>
                  <a:schemeClr val="accent6"/>
                </a:solidFill>
                <a:latin typeface="Calibri"/>
              </a:rPr>
              <a:t>Avant d’aller trop loin...</a:t>
            </a:r>
            <a:br>
              <a:rPr lang="fr-FR" sz="6000" b="1" dirty="0">
                <a:solidFill>
                  <a:srgbClr val="002060"/>
                </a:solidFill>
                <a:latin typeface="Calibri"/>
              </a:rPr>
            </a:br>
            <a:r>
              <a:rPr lang="fr-FR" sz="6000" b="1" i="1" dirty="0">
                <a:solidFill>
                  <a:schemeClr val="accent1"/>
                </a:solidFill>
                <a:latin typeface="Calibri"/>
              </a:rPr>
              <a:t>Notion de vocabulaire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90372" y="2096970"/>
            <a:ext cx="10625328" cy="4761030"/>
          </a:xfrm>
          <a:ln>
            <a:noFill/>
            <a:beve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1800"/>
              </a:spcAft>
              <a:buNone/>
            </a:pPr>
            <a:r>
              <a:rPr lang="fr-CA" altLang="fr-FR" sz="5400" dirty="0"/>
              <a:t>Stimulus (des stimuli)</a:t>
            </a:r>
            <a:endParaRPr lang="fr-CA" sz="2800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CA" altLang="fr-FR" sz="2800" u="sng" dirty="0"/>
              <a:t>Larousse</a:t>
            </a:r>
            <a:r>
              <a:rPr lang="fr-CA" altLang="fr-FR" sz="2800" dirty="0"/>
              <a:t>: </a:t>
            </a:r>
            <a:r>
              <a:rPr lang="fr-CA" sz="2800" i="1" dirty="0"/>
              <a:t>Tout élément physique, chimique ou biologique capable de déclencher des phénomènes dans l'organisme, notamment des phénomènes nerveux, musculaires ou endocriniens.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fr-CA" sz="2800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CA" sz="2800" i="1" u="sng" dirty="0"/>
              <a:t>Ou encore</a:t>
            </a:r>
            <a:r>
              <a:rPr lang="fr-CA" sz="2800" i="1" dirty="0"/>
              <a:t>: </a:t>
            </a:r>
            <a:r>
              <a:rPr lang="fr-CA" sz="2800" b="1" i="1" dirty="0"/>
              <a:t>Tout événement ou objet de l’environnement 		      auquel l’organisme répond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fr-CA" altLang="fr-FR" sz="3600" dirty="0"/>
          </a:p>
        </p:txBody>
      </p:sp>
    </p:spTree>
    <p:extLst>
      <p:ext uri="{BB962C8B-B14F-4D97-AF65-F5344CB8AC3E}">
        <p14:creationId xmlns:p14="http://schemas.microsoft.com/office/powerpoint/2010/main" val="11310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/>
              <a:t>5. Ouverture et affirmation de soi : </a:t>
            </a:r>
            <a:r>
              <a:rPr lang="fr-CA" b="1" dirty="0">
                <a:solidFill>
                  <a:srgbClr val="00B0F0"/>
                </a:solidFill>
              </a:rPr>
              <a:t>fenêtre de </a:t>
            </a:r>
            <a:r>
              <a:rPr lang="fr-CA" b="1" dirty="0" err="1">
                <a:solidFill>
                  <a:srgbClr val="00B0F0"/>
                </a:solidFill>
              </a:rPr>
              <a:t>Johari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19536" y="1916832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2924944"/>
            <a:ext cx="218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Connue des autres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4941168"/>
            <a:ext cx="2346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Inconnue des autres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00808"/>
            <a:ext cx="193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Connue de vous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28049" y="1700808"/>
            <a:ext cx="213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Inconnue de vous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516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9545" y="1703874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800" b="1" dirty="0"/>
              <a:t>Avantages de l’ouverture de soi</a:t>
            </a:r>
            <a:r>
              <a:rPr lang="fr-CA" sz="2800" dirty="0"/>
              <a:t>:</a:t>
            </a:r>
          </a:p>
          <a:p>
            <a:r>
              <a:rPr lang="fr-CA" sz="2800" dirty="0"/>
              <a:t>Mieux se connaître</a:t>
            </a:r>
          </a:p>
          <a:p>
            <a:r>
              <a:rPr lang="fr-CA" sz="2800" dirty="0"/>
              <a:t>Améliorer sa communication avec les autres</a:t>
            </a:r>
          </a:p>
          <a:p>
            <a:r>
              <a:rPr lang="fr-CA" sz="2800" dirty="0"/>
              <a:t>Améliorer sa santé mentale et physique</a:t>
            </a:r>
          </a:p>
          <a:p>
            <a:endParaRPr lang="fr-CA" sz="2800" dirty="0"/>
          </a:p>
          <a:p>
            <a:pPr>
              <a:buNone/>
            </a:pPr>
            <a:r>
              <a:rPr lang="fr-CA" sz="2800" b="1" dirty="0"/>
              <a:t>Risques de l’ouverture de soi:</a:t>
            </a:r>
          </a:p>
          <a:p>
            <a:r>
              <a:rPr lang="fr-CA" sz="2800" dirty="0"/>
              <a:t>Rejet social</a:t>
            </a:r>
            <a:endParaRPr lang="en-US" sz="2800" dirty="0"/>
          </a:p>
          <a:p>
            <a:r>
              <a:rPr lang="fr-CA" sz="2800" dirty="0"/>
              <a:t>Professionnel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1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016"/>
            <a:ext cx="8534400" cy="1340768"/>
          </a:xfrm>
        </p:spPr>
        <p:txBody>
          <a:bodyPr>
            <a:noAutofit/>
          </a:bodyPr>
          <a:lstStyle/>
          <a:p>
            <a:r>
              <a:rPr lang="fr-CA" sz="3200" dirty="0"/>
              <a:t>Il faut donc évaluer les avantages et les risques potentiels du dévoilement de soi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84784"/>
            <a:ext cx="8229600" cy="49700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400" dirty="0"/>
              <a:t>Chacun doit prendre ses propres décisions en cette matière en tenant compte:</a:t>
            </a:r>
          </a:p>
          <a:p>
            <a:pPr>
              <a:buNone/>
            </a:pPr>
            <a:endParaRPr lang="fr-CA" sz="2400" dirty="0"/>
          </a:p>
          <a:p>
            <a:r>
              <a:rPr lang="fr-CA" sz="2400" dirty="0"/>
              <a:t>Du </a:t>
            </a:r>
            <a:r>
              <a:rPr lang="fr-CA" sz="2400" b="1" dirty="0"/>
              <a:t>moment</a:t>
            </a:r>
            <a:r>
              <a:rPr lang="fr-CA" sz="2400" dirty="0"/>
              <a:t> et de la </a:t>
            </a:r>
            <a:r>
              <a:rPr lang="fr-CA" sz="2400" b="1" dirty="0"/>
              <a:t>manière</a:t>
            </a:r>
            <a:r>
              <a:rPr lang="fr-CA" sz="2400" dirty="0"/>
              <a:t> de se dévoiler</a:t>
            </a:r>
          </a:p>
          <a:p>
            <a:r>
              <a:rPr lang="fr-CA" sz="2400" dirty="0"/>
              <a:t>De l’importance accordée à la </a:t>
            </a:r>
            <a:r>
              <a:rPr lang="fr-CA" sz="2400" b="1" dirty="0"/>
              <a:t>relation</a:t>
            </a:r>
            <a:r>
              <a:rPr lang="fr-CA" sz="2400" dirty="0"/>
              <a:t> avec la ou les personnes à qui l’on se dévoile</a:t>
            </a:r>
          </a:p>
          <a:p>
            <a:r>
              <a:rPr lang="fr-CA" sz="2400" dirty="0"/>
              <a:t>Du </a:t>
            </a:r>
            <a:r>
              <a:rPr lang="fr-CA" sz="2400" b="1" dirty="0"/>
              <a:t>contexte </a:t>
            </a:r>
            <a:r>
              <a:rPr lang="fr-CA" sz="2400" dirty="0"/>
              <a:t>où l’on se dévoile </a:t>
            </a:r>
          </a:p>
          <a:p>
            <a:r>
              <a:rPr lang="fr-CA" sz="2400" dirty="0"/>
              <a:t>La manière dont </a:t>
            </a:r>
            <a:r>
              <a:rPr lang="fr-CA" sz="2400" b="1" dirty="0"/>
              <a:t>réagit</a:t>
            </a:r>
            <a:r>
              <a:rPr lang="fr-CA" sz="2400" dirty="0"/>
              <a:t> la personne à qui l’on se dévoile </a:t>
            </a:r>
          </a:p>
          <a:p>
            <a:r>
              <a:rPr lang="fr-CA" sz="2400" dirty="0"/>
              <a:t>Des </a:t>
            </a:r>
            <a:r>
              <a:rPr lang="fr-CA" sz="2400" b="1" dirty="0"/>
              <a:t>conséquences</a:t>
            </a:r>
            <a:r>
              <a:rPr lang="fr-CA" sz="2400" dirty="0"/>
              <a:t> du dévoilement de soi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162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145282"/>
          </a:xfrm>
        </p:spPr>
        <p:txBody>
          <a:bodyPr/>
          <a:lstStyle/>
          <a:p>
            <a:r>
              <a:rPr lang="fr-CA" dirty="0"/>
              <a:t>Si vous êtes le destinataire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40768"/>
            <a:ext cx="8229600" cy="551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400" dirty="0"/>
              <a:t>Il faut toujours se souvenir que la personne qui se dévoile vous témoigne beaucoup de confiance et souhaite votre encouragement: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Soyez très attentif, non pas seulement aux contenu mais aussi à la composante émotionnelle du message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Montrez-vous encourageant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Abstenez-vous de toute critique ou de tout jugement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Ne trahissez pas sa confiance en racontant ses révélations à d’autres ou en vous servant de l’information comme une arme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286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22070"/>
              </p:ext>
            </p:extLst>
          </p:nvPr>
        </p:nvGraphicFramePr>
        <p:xfrm>
          <a:off x="1776623" y="2128838"/>
          <a:ext cx="8628106" cy="430978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31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788"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/>
                        <a:t>QUOI ?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/>
                        <a:t>Bénéfices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999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S’affirmer tranquillement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Défendre ses droits en respectant ceux des autres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Engager des relations sur le mode de la coopération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Être vrai sans naïveté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ni méfiance excessive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CDF2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Être à l’aise dans le face à face et en public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Trouver sa place juste et adaptée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Développer des relations équilibrées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Éviter les conflits interpersonnels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Créer un climat propice au travail d’équipe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CD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93E3FF"/>
                </a:solidFill>
              </a:rPr>
              <a:t>L’affirmation de soi</a:t>
            </a:r>
            <a:r>
              <a:rPr lang="fr-FR" u="sng" dirty="0">
                <a:solidFill>
                  <a:srgbClr val="93E3FF"/>
                </a:solidFill>
              </a:rPr>
              <a:t> ou </a:t>
            </a:r>
            <a:br>
              <a:rPr lang="fr-FR" u="sng" dirty="0">
                <a:solidFill>
                  <a:srgbClr val="93E3FF"/>
                </a:solidFill>
              </a:rPr>
            </a:br>
            <a:r>
              <a:rPr lang="fr-FR" b="1" u="sng" dirty="0">
                <a:solidFill>
                  <a:srgbClr val="00B0F0"/>
                </a:solidFill>
              </a:rPr>
              <a:t>assertivité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85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73" y="76676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A" u="sng" dirty="0"/>
              <a:t>L’affirmation de soi ou assertivité</a:t>
            </a:r>
            <a:br>
              <a:rPr lang="en-US" u="sng" dirty="0"/>
            </a:br>
            <a:r>
              <a:rPr lang="en-US" dirty="0"/>
              <a:t>et</a:t>
            </a:r>
            <a:br>
              <a:rPr lang="fr-FR" dirty="0"/>
            </a:br>
            <a:r>
              <a:rPr lang="fr-FR" dirty="0"/>
              <a:t>3 comportements refuges autour de l’Assertivité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5024430" y="2571744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Passivité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81554" y="4143380"/>
            <a:ext cx="2438400" cy="1524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Assertivité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667636" y="4214818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Manipulation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452662" y="4286256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Agressivité</a:t>
            </a:r>
          </a:p>
        </p:txBody>
      </p:sp>
    </p:spTree>
    <p:extLst>
      <p:ext uri="{BB962C8B-B14F-4D97-AF65-F5344CB8AC3E}">
        <p14:creationId xmlns:p14="http://schemas.microsoft.com/office/powerpoint/2010/main" val="22343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934967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QUOI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POURQUOI?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CONSÉQUENCES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On n’ose pas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On ne se met pas assez en valeur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On est trop centré sur les autres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On ne se respecte pas assez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Peur du conflit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Peur de déplaire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Trop sensible à l’opinion des autres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Manque de confiance en soi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Besoin énorme d’être apprécié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frustration 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remords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irritation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colère contre les autres, colère contre soi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« Je me conforte et je suis conforté dans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les seconds rôles </a:t>
                      </a:r>
                      <a:r>
                        <a:rPr lang="fr-FR" dirty="0"/>
                        <a:t>»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La Passivité </a:t>
            </a:r>
            <a:br>
              <a:rPr lang="fr-FR" u="sng" dirty="0"/>
            </a:br>
            <a:r>
              <a:rPr lang="fr-FR" u="sng" dirty="0"/>
              <a:t>ou l’art d’être trop conciliant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24897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13796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QUOI ?</a:t>
                      </a:r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POURQUOI?</a:t>
                      </a:r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CONSÉQUENCES</a:t>
                      </a:r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75"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Impulsivité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Réponse sur le mode de l’attaque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Des mots forts nous échappent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Attitude fermée, regard noir, voix un peu sèche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Trop grande réactivité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Sur la défensive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Manque ou trop grande confiance en soi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Problèmes personnels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Pas le droit à l’erreur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Manque d’écoute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Il vaut mieux être loup qu’agneau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Gaspillage d’énergie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Efficacité apparente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Escalade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Agressivité ou passivité de l’autre en retour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fr-CA" sz="2000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FB816D"/>
                </a:solidFill>
              </a:rPr>
              <a:t>L’agressivité</a:t>
            </a:r>
            <a:r>
              <a:rPr lang="fr-FR" b="1" u="sng" dirty="0">
                <a:solidFill>
                  <a:srgbClr val="FFC000"/>
                </a:solidFill>
              </a:rPr>
              <a:t> </a:t>
            </a:r>
            <a:br>
              <a:rPr lang="fr-FR" u="sng" dirty="0"/>
            </a:br>
            <a:r>
              <a:rPr lang="fr-FR" u="sng" dirty="0"/>
              <a:t>ou l’art d’être trop combatif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56133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12695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QUOI ?</a:t>
                      </a:r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POURQUOI?</a:t>
                      </a:r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/>
                        <a:t>CONSÉQUENCES</a:t>
                      </a:r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75"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Flatterie, séduction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Rumeurs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Dévalorisation, culpabilisation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Chantage affectif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Propos différents en fonction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des personnes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Il faut diviser pour mieux régner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La franchise ne marche pas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La fin justifie les moyens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La méfiance engendre la méfiance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Perte de crédibilité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Climat malsain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Manque de synergie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fr-CA" sz="2000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FFC000"/>
                </a:solidFill>
              </a:rPr>
              <a:t>La manipulation</a:t>
            </a:r>
            <a:br>
              <a:rPr lang="fr-FR" u="sng" dirty="0"/>
            </a:br>
            <a:r>
              <a:rPr lang="fr-FR" u="sng" dirty="0"/>
              <a:t>ou l’art de ruser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18726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580050"/>
            <a:ext cx="10353762" cy="512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Vous avez actuellement beaucoup de travail. </a:t>
            </a:r>
            <a:br>
              <a:rPr lang="fr-FR" sz="3200" dirty="0"/>
            </a:br>
            <a:r>
              <a:rPr lang="fr-FR" sz="3200" dirty="0"/>
              <a:t>Le soir, vous avez l’habitude de partir vers 18 h.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Aujourd’hui, 17h45, l’adjoint de votre responsable arrive avec un dossier à revoir pour la réunion de demain matin.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Parmi les réactions suivantes, dites si elles sont : </a:t>
            </a:r>
            <a:r>
              <a:rPr lang="fr-FR" sz="3200" b="1" u="sng" dirty="0"/>
              <a:t>assertives</a:t>
            </a:r>
            <a:r>
              <a:rPr lang="fr-FR" sz="3200" b="1" dirty="0"/>
              <a:t>, </a:t>
            </a:r>
            <a:r>
              <a:rPr lang="fr-FR" sz="3200" b="1" u="sng" dirty="0"/>
              <a:t>passives</a:t>
            </a:r>
            <a:r>
              <a:rPr lang="fr-FR" sz="3200" b="1" dirty="0"/>
              <a:t>, </a:t>
            </a:r>
            <a:r>
              <a:rPr lang="fr-FR" sz="3200" b="1" u="sng" dirty="0"/>
              <a:t>agressives</a:t>
            </a:r>
            <a:r>
              <a:rPr lang="fr-FR" sz="3200" b="1" dirty="0"/>
              <a:t> ou </a:t>
            </a:r>
            <a:r>
              <a:rPr lang="fr-FR" sz="3200" b="1" u="sng" dirty="0"/>
              <a:t>manipulatrices</a:t>
            </a:r>
            <a:r>
              <a:rPr lang="fr-FR" sz="3200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9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b="1" dirty="0"/>
              <a:t>1.</a:t>
            </a:r>
            <a:r>
              <a:rPr lang="fr-CA" sz="4800" b="1" dirty="0">
                <a:solidFill>
                  <a:schemeClr val="accent1"/>
                </a:solidFill>
              </a:rPr>
              <a:t>LA PERCEPTION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3652285"/>
              </p:ext>
            </p:extLst>
          </p:nvPr>
        </p:nvGraphicFramePr>
        <p:xfrm>
          <a:off x="913795" y="23420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060770044"/>
              </p:ext>
            </p:extLst>
          </p:nvPr>
        </p:nvGraphicFramePr>
        <p:xfrm>
          <a:off x="1190171" y="2342049"/>
          <a:ext cx="6894286" cy="75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3250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544" y="1580050"/>
            <a:ext cx="9720263" cy="4970024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2400" b="1" dirty="0"/>
              <a:t>Vous ne dîtes rien tout en pensant qu’il ne fait pas attention à vous</a:t>
            </a:r>
          </a:p>
          <a:p>
            <a:pPr marL="476250" indent="-476250">
              <a:buFont typeface="Arial" charset="0"/>
              <a:buAutoNum type="arabicPeriod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2"/>
            </a:pPr>
            <a:r>
              <a:rPr lang="fr-FR" sz="2400" b="1" dirty="0"/>
              <a:t>Vous réagissez et dîtes « vous auriez dû me l’apporter avant, j’ai encore du travail à finir »</a:t>
            </a:r>
          </a:p>
          <a:p>
            <a:pPr marL="476250" indent="-476250">
              <a:buFont typeface="Arial" charset="0"/>
              <a:buAutoNum type="arabicPeriod" startAt="2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3"/>
            </a:pPr>
            <a:r>
              <a:rPr lang="fr-FR" sz="2400" b="1" dirty="0"/>
              <a:t>Vous faites un grand sourire à cet adjoint en lui promettant de revoir le dossier et vous pensez mentalement que vous avez autre chose à finir</a:t>
            </a:r>
          </a:p>
          <a:p>
            <a:pPr marL="476250" indent="-476250">
              <a:buFont typeface="Arial" charset="0"/>
              <a:buAutoNum type="arabicPeriod" startAt="3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4"/>
            </a:pPr>
            <a:r>
              <a:rPr lang="fr-FR" sz="2400" b="1" dirty="0"/>
              <a:t>Vous reformulez ses attentes avant de vous engager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</a:p>
        </p:txBody>
      </p:sp>
    </p:spTree>
    <p:extLst>
      <p:ext uri="{BB962C8B-B14F-4D97-AF65-F5344CB8AC3E}">
        <p14:creationId xmlns:p14="http://schemas.microsoft.com/office/powerpoint/2010/main" val="241090170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688" y="1588475"/>
            <a:ext cx="10029869" cy="4898016"/>
          </a:xfrm>
        </p:spPr>
        <p:txBody>
          <a:bodyPr>
            <a:normAutofit/>
          </a:bodyPr>
          <a:lstStyle/>
          <a:p>
            <a:pPr marL="476250" indent="-476250">
              <a:buFont typeface="Arial" charset="0"/>
              <a:buAutoNum type="arabicPeriod" startAt="5"/>
            </a:pPr>
            <a:r>
              <a:rPr lang="fr-FR" sz="2800" dirty="0"/>
              <a:t>Vous prenez le travail et vous dîtes « il faudrait vraiment que l’on reparle de notre organisation, pouvons-nous nous rencontrer demain »</a:t>
            </a:r>
          </a:p>
          <a:p>
            <a:pPr marL="476250" indent="-476250">
              <a:buFont typeface="Arial" charset="0"/>
              <a:buAutoNum type="arabicPeriod" startAt="6"/>
            </a:pPr>
            <a:endParaRPr lang="fr-FR" sz="2800" dirty="0"/>
          </a:p>
          <a:p>
            <a:pPr marL="476250" indent="-476250">
              <a:buFont typeface="Arial" charset="0"/>
              <a:buAutoNum type="arabicPeriod" startAt="6"/>
            </a:pPr>
            <a:r>
              <a:rPr lang="fr-FR" sz="2800" dirty="0"/>
              <a:t>Vous réagissez en disant « c’est toujours la même chose sur ces réunions …laissez-le là, je vais le faire »</a:t>
            </a:r>
          </a:p>
          <a:p>
            <a:pPr marL="476250" indent="-476250">
              <a:buFont typeface="Arial" charset="0"/>
              <a:buAutoNum type="arabicPeriod" startAt="7"/>
            </a:pPr>
            <a:endParaRPr lang="fr-FR" sz="2800" dirty="0"/>
          </a:p>
          <a:p>
            <a:pPr marL="476250" indent="-476250">
              <a:buFont typeface="Arial" charset="0"/>
              <a:buAutoNum type="arabicPeriod" startAt="7"/>
            </a:pPr>
            <a:r>
              <a:rPr lang="fr-FR" sz="2800" dirty="0"/>
              <a:t>Vous restez très tard pour finir le dossier</a:t>
            </a:r>
          </a:p>
          <a:p>
            <a:pPr marL="0" indent="0">
              <a:buNone/>
            </a:pP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60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484" y="2443159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fr-CA" sz="4800" dirty="0"/>
              <a:t>Pour en finir avec les comportements refuges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42249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la passivité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2289662"/>
            <a:ext cx="10353762" cy="4058751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J’ose dire « je », je parle en mon nom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Je parle dans les trois premiers lors d’une réunion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Je ne me justifie pas, je donne une explication courte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En cas de désaccord, je prends l’initiative de clarifier la situation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J’ose dire « non » à une demande pour me faire respecter</a:t>
            </a:r>
          </a:p>
          <a:p>
            <a:pPr marL="476250" indent="-476250">
              <a:lnSpc>
                <a:spcPct val="90000"/>
              </a:lnSpc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1106929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l’agressivité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2118212"/>
            <a:ext cx="10353762" cy="4058751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choisis une position d’ouverture et d’écoute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dis « oui et je dirais même plus», plutôt que </a:t>
            </a:r>
            <a:br>
              <a:rPr lang="fr-FR" sz="2800" dirty="0"/>
            </a:br>
            <a:r>
              <a:rPr lang="fr-FR" sz="2800" dirty="0"/>
              <a:t>« oui, mais »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Lorsque j’ai raison, je laisse une sortie honorable à mon interlocuteur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reconnais les bonnes idées des autres, ils n’ont quand même pas entièrement tort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souris en prenant contact</a:t>
            </a:r>
          </a:p>
          <a:p>
            <a:pPr marL="476250" indent="-476250"/>
            <a:endParaRPr lang="fr-FR" sz="2800" dirty="0"/>
          </a:p>
          <a:p>
            <a:pPr marL="476250" indent="-47625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4123518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la manipulation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446699"/>
            <a:ext cx="10353762" cy="4939814"/>
          </a:xfrm>
        </p:spPr>
        <p:txBody>
          <a:bodyPr>
            <a:normAutofit lnSpcReduction="10000"/>
          </a:bodyPr>
          <a:lstStyle/>
          <a:p>
            <a:pPr marL="476250" indent="-476250">
              <a:buFont typeface="Arial" charset="0"/>
              <a:buAutoNum type="arabicPeriod"/>
            </a:pPr>
            <a:endParaRPr lang="fr-FR" sz="3200" dirty="0"/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vais vers les autres sans méfiance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vais droit au but et je joue cartes sur table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clarifie mes objectifs et mes besoins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me dis qu’il faut aboutir gagnant-gagnant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pose des questions claires et directes</a:t>
            </a:r>
          </a:p>
        </p:txBody>
      </p:sp>
    </p:spTree>
    <p:extLst>
      <p:ext uri="{BB962C8B-B14F-4D97-AF65-F5344CB8AC3E}">
        <p14:creationId xmlns:p14="http://schemas.microsoft.com/office/powerpoint/2010/main" val="89626147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5400" u="sng" dirty="0"/>
              <a:t>Développer l’assertivité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18187"/>
            <a:ext cx="10353762" cy="4058751"/>
          </a:xfrm>
        </p:spPr>
        <p:txBody>
          <a:bodyPr>
            <a:noAutofit/>
          </a:bodyPr>
          <a:lstStyle/>
          <a:p>
            <a:r>
              <a:rPr lang="fr-FR" sz="3200" dirty="0"/>
              <a:t>Présupposer la bienveillance des autres à mon égard</a:t>
            </a:r>
          </a:p>
          <a:p>
            <a:r>
              <a:rPr lang="fr-FR" sz="3200" dirty="0"/>
              <a:t>Être conscient de ses qualités, de ses compétences</a:t>
            </a:r>
          </a:p>
          <a:p>
            <a:r>
              <a:rPr lang="fr-FR" sz="3200" dirty="0"/>
              <a:t>Se brancher sur ses succès, ses réussites</a:t>
            </a:r>
          </a:p>
          <a:p>
            <a:r>
              <a:rPr lang="fr-FR" sz="3200" dirty="0"/>
              <a:t>Être lucide et accepter ses limites</a:t>
            </a:r>
          </a:p>
          <a:p>
            <a:r>
              <a:rPr lang="fr-FR" sz="3200" dirty="0"/>
              <a:t>Reconnaitre ses besoins</a:t>
            </a:r>
          </a:p>
          <a:p>
            <a:r>
              <a:rPr lang="fr-FR" sz="3200" dirty="0"/>
              <a:t>S’accorder le droit de les satisfaire</a:t>
            </a:r>
          </a:p>
          <a:p>
            <a:r>
              <a:rPr lang="fr-FR" sz="3200" dirty="0"/>
              <a:t>Demander explicitement</a:t>
            </a:r>
          </a:p>
          <a:p>
            <a:endParaRPr lang="fr-FR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3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764704"/>
            <a:ext cx="8229600" cy="569010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800" dirty="0"/>
          </a:p>
          <a:p>
            <a:pPr algn="ctr">
              <a:buNone/>
            </a:pPr>
            <a:endParaRPr lang="fr-CA" sz="4800" dirty="0"/>
          </a:p>
          <a:p>
            <a:pPr algn="ctr">
              <a:buNone/>
            </a:pPr>
            <a:r>
              <a:rPr lang="fr-CA" sz="4800" b="1" dirty="0"/>
              <a:t>ÉTAPE 1 – LA SÉLECTION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407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/>
              <a:t>ÉTAPE 1 : </a:t>
            </a:r>
            <a:r>
              <a:rPr lang="fr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fr-CA" sz="4000" dirty="0"/>
          </a:p>
          <a:p>
            <a:pPr>
              <a:buNone/>
            </a:pPr>
            <a:r>
              <a:rPr lang="fr-CA" sz="4000" dirty="0"/>
              <a:t>Quelle est l’importance de l’</a:t>
            </a:r>
            <a:r>
              <a:rPr lang="fr-CA" sz="4000" u="sng" dirty="0"/>
              <a:t>attention</a:t>
            </a:r>
            <a:r>
              <a:rPr lang="fr-CA" sz="4000" dirty="0"/>
              <a:t> dans le processus de sélection des stimuli?</a:t>
            </a:r>
          </a:p>
          <a:p>
            <a:pPr>
              <a:buNone/>
            </a:pP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7495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78450"/>
            <a:ext cx="10353762" cy="405875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fr-FR" sz="2800" b="1" u="sng" dirty="0"/>
          </a:p>
          <a:p>
            <a:pPr>
              <a:buNone/>
            </a:pPr>
            <a:r>
              <a:rPr lang="fr-FR" sz="3600" b="1" u="sng" dirty="0"/>
              <a:t>Facteurs internes</a:t>
            </a:r>
            <a:r>
              <a:rPr lang="fr-FR" sz="3600" b="1" dirty="0"/>
              <a:t> influençant la sélection</a:t>
            </a:r>
            <a:r>
              <a:rPr lang="fr-FR" sz="2800" b="1" dirty="0"/>
              <a:t>:</a:t>
            </a:r>
          </a:p>
          <a:p>
            <a:pPr>
              <a:buNone/>
            </a:pPr>
            <a:endParaRPr lang="fr-FR" sz="2800" b="1" dirty="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fr-FR" sz="3200" b="1" dirty="0"/>
              <a:t>Besoins physiques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Char char="•"/>
            </a:pPr>
            <a:r>
              <a:rPr lang="fr-FR" sz="3200" b="1" dirty="0"/>
              <a:t>Besoins psychologiques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Char char="•"/>
            </a:pPr>
            <a:r>
              <a:rPr lang="fr-FR" sz="3200" b="1" dirty="0"/>
              <a:t>Expériences</a:t>
            </a:r>
            <a:endParaRPr lang="fr-F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fr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/>
              <a:t>ÉTAPE 1 : </a:t>
            </a:r>
            <a:r>
              <a:rPr lang="fr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495" y="993225"/>
            <a:ext cx="10353762" cy="40587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endParaRPr lang="fr-FR" sz="3200" b="1" u="sng" dirty="0"/>
          </a:p>
          <a:p>
            <a:pPr>
              <a:buNone/>
            </a:pPr>
            <a:r>
              <a:rPr lang="fr-FR" sz="3600" b="1" u="sng" dirty="0"/>
              <a:t>Facteurs externes</a:t>
            </a:r>
            <a:r>
              <a:rPr lang="fr-FR" sz="3600" b="1" dirty="0"/>
              <a:t> influençant la sélection</a:t>
            </a:r>
            <a:r>
              <a:rPr lang="fr-FR" sz="3200" b="1" dirty="0"/>
              <a:t>:</a:t>
            </a:r>
          </a:p>
          <a:p>
            <a:pPr>
              <a:buNone/>
            </a:pPr>
            <a:endParaRPr lang="fr-FR" sz="32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L’intensité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Le contraste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La répétition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Le mouvement</a:t>
            </a:r>
          </a:p>
          <a:p>
            <a:pPr marL="36900" indent="0">
              <a:buNone/>
            </a:pPr>
            <a:endParaRPr lang="fr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/>
              <a:t>ÉTAPE 1 : </a:t>
            </a:r>
            <a:r>
              <a:rPr lang="fr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7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1983</TotalTime>
  <Words>1482</Words>
  <Application>Microsoft Office PowerPoint</Application>
  <PresentationFormat>Grand écran</PresentationFormat>
  <Paragraphs>347</Paragraphs>
  <Slides>56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Calisto MT</vt:lpstr>
      <vt:lpstr>Trebuchet MS</vt:lpstr>
      <vt:lpstr>Wingdings</vt:lpstr>
      <vt:lpstr>Wingdings 2</vt:lpstr>
      <vt:lpstr>Ardoise</vt:lpstr>
      <vt:lpstr>Communications et interrelations</vt:lpstr>
      <vt:lpstr>Plan du cours</vt:lpstr>
      <vt:lpstr>1.LA PERCEPTION</vt:lpstr>
      <vt:lpstr>Avant d’aller trop loin... Notion de vocabulaire</vt:lpstr>
      <vt:lpstr>1.LA PERCEPTION</vt:lpstr>
      <vt:lpstr>Présentation PowerPoint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Présentation PowerPoint</vt:lpstr>
      <vt:lpstr>ÉTAPE 2 : L’ORGANISATION</vt:lpstr>
      <vt:lpstr>ÉTAPE 2 : L’ORGANISATION</vt:lpstr>
      <vt:lpstr>ÉTAPE 2 : L’ORGANISATION</vt:lpstr>
      <vt:lpstr>ÉTAPE 2 : L’ORGANISATION</vt:lpstr>
      <vt:lpstr>ÉTAPE 2 : L’ORGANISATION</vt:lpstr>
      <vt:lpstr>ÉTAPE 2 : L’ORGANISATION</vt:lpstr>
      <vt:lpstr>Présentation PowerPoint</vt:lpstr>
      <vt:lpstr>Présentation PowerPoint</vt:lpstr>
      <vt:lpstr>Présentation PowerPoint</vt:lpstr>
      <vt:lpstr>ÉTAPE 3 : L’INTERPRÉTATION</vt:lpstr>
      <vt:lpstr>2. Les facteurs d’influence de la perception d’autrui et les erreurs perceptuelles</vt:lpstr>
      <vt:lpstr>Les premières impressions</vt:lpstr>
      <vt:lpstr>Les premières impressions</vt:lpstr>
      <vt:lpstr>Actions à prendre par rapport aux premières impressions</vt:lpstr>
      <vt:lpstr>Les erreurs perceptuelles</vt:lpstr>
      <vt:lpstr>Les erreurs perceptuelles</vt:lpstr>
      <vt:lpstr>Les erreurs perceptuelles</vt:lpstr>
      <vt:lpstr>3. Concept de soi</vt:lpstr>
      <vt:lpstr>Présentation PowerPoint</vt:lpstr>
      <vt:lpstr>Présentation PowerPoint</vt:lpstr>
      <vt:lpstr>4. Estime de soi</vt:lpstr>
      <vt:lpstr>Les moyens pour rehausser l’estime de soi</vt:lpstr>
      <vt:lpstr>5. Ouverture et affirmation de soi</vt:lpstr>
      <vt:lpstr>5. Ouverture et affirmation de soi</vt:lpstr>
      <vt:lpstr>Présentation PowerPoint</vt:lpstr>
      <vt:lpstr>5. Ouverture et affirmation de soi : fenêtre de Johari</vt:lpstr>
      <vt:lpstr>5. Ouverture et affirmation de soi</vt:lpstr>
      <vt:lpstr>Il faut donc évaluer les avantages et les risques potentiels du dévoilement de soi</vt:lpstr>
      <vt:lpstr>Si vous êtes le destinataire</vt:lpstr>
      <vt:lpstr>L’affirmation de soi ou  assertivité</vt:lpstr>
      <vt:lpstr>L’affirmation de soi ou assertivité et 3 comportements refuges autour de l’Assertivité</vt:lpstr>
      <vt:lpstr>La Passivité  ou l’art d’être trop conciliant</vt:lpstr>
      <vt:lpstr>L’agressivité  ou l’art d’être trop combatif</vt:lpstr>
      <vt:lpstr>La manipulation ou l’art de ruser</vt:lpstr>
      <vt:lpstr>Exercice 1</vt:lpstr>
      <vt:lpstr>Exercice 1</vt:lpstr>
      <vt:lpstr>Exercice 1</vt:lpstr>
      <vt:lpstr>Pour en finir avec les comportements refuges</vt:lpstr>
      <vt:lpstr>5 conseils  pour sortir de la passivité</vt:lpstr>
      <vt:lpstr>5 conseils  pour sortir de l’agressivité</vt:lpstr>
      <vt:lpstr>5 conseils  pour sortir de la manipulation</vt:lpstr>
      <vt:lpstr>Développer l’assertivité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et interrelations</dc:title>
  <dc:creator>Guillaume Labelle</dc:creator>
  <cp:lastModifiedBy>Kevin</cp:lastModifiedBy>
  <cp:revision>69</cp:revision>
  <dcterms:created xsi:type="dcterms:W3CDTF">2016-09-04T14:40:11Z</dcterms:created>
  <dcterms:modified xsi:type="dcterms:W3CDTF">2016-09-07T16:20:50Z</dcterms:modified>
</cp:coreProperties>
</file>