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29"/>
  </p:notesMasterIdLst>
  <p:sldIdLst>
    <p:sldId id="256" r:id="rId2"/>
    <p:sldId id="258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913" autoAdjust="0"/>
  </p:normalViewPr>
  <p:slideViewPr>
    <p:cSldViewPr snapToGrid="0">
      <p:cViewPr>
        <p:scale>
          <a:sx n="66" d="100"/>
          <a:sy n="66" d="100"/>
        </p:scale>
        <p:origin x="-126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125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55274-6918-407F-A5BD-B5D44CC80B10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EF2180-7C36-4883-AD47-69A7ADC4BDC9}">
      <dgm:prSet phldrT="[Text]"/>
      <dgm:spPr/>
      <dgm:t>
        <a:bodyPr/>
        <a:lstStyle/>
        <a:p>
          <a:r>
            <a:rPr lang="en-US" dirty="0" err="1" smtClean="0"/>
            <a:t>Analytique</a:t>
          </a:r>
          <a:endParaRPr lang="en-US" dirty="0"/>
        </a:p>
      </dgm:t>
    </dgm:pt>
    <dgm:pt modelId="{37BC8731-7786-47F2-8FF8-935DBFFC7D22}" type="parTrans" cxnId="{B881DF2A-6F15-43A8-89A7-102214EDCCFF}">
      <dgm:prSet/>
      <dgm:spPr/>
      <dgm:t>
        <a:bodyPr/>
        <a:lstStyle/>
        <a:p>
          <a:endParaRPr lang="en-US"/>
        </a:p>
      </dgm:t>
    </dgm:pt>
    <dgm:pt modelId="{70EB35A1-8309-4EDF-AB4A-0D00E0AC0500}" type="sibTrans" cxnId="{B881DF2A-6F15-43A8-89A7-102214EDCCFF}">
      <dgm:prSet/>
      <dgm:spPr/>
      <dgm:t>
        <a:bodyPr/>
        <a:lstStyle/>
        <a:p>
          <a:endParaRPr lang="en-US"/>
        </a:p>
      </dgm:t>
    </dgm:pt>
    <dgm:pt modelId="{D83887DB-F0A3-4B36-BA56-E436D6CF07D5}">
      <dgm:prSet phldrT="[Text]"/>
      <dgm:spPr/>
      <dgm:t>
        <a:bodyPr/>
        <a:lstStyle/>
        <a:p>
          <a:r>
            <a:rPr lang="en-US" dirty="0" err="1" smtClean="0"/>
            <a:t>Fonceur</a:t>
          </a:r>
          <a:endParaRPr lang="en-US" dirty="0"/>
        </a:p>
      </dgm:t>
    </dgm:pt>
    <dgm:pt modelId="{16CC0372-E4F4-4846-B33F-670AE3C44696}" type="parTrans" cxnId="{6F767DE0-8485-4421-9CDB-3AA27F625F8F}">
      <dgm:prSet/>
      <dgm:spPr/>
      <dgm:t>
        <a:bodyPr/>
        <a:lstStyle/>
        <a:p>
          <a:endParaRPr lang="en-US"/>
        </a:p>
      </dgm:t>
    </dgm:pt>
    <dgm:pt modelId="{96BBAEE4-E61D-49B0-9973-F80B54F7FA9B}" type="sibTrans" cxnId="{6F767DE0-8485-4421-9CDB-3AA27F625F8F}">
      <dgm:prSet/>
      <dgm:spPr/>
      <dgm:t>
        <a:bodyPr/>
        <a:lstStyle/>
        <a:p>
          <a:endParaRPr lang="en-US"/>
        </a:p>
      </dgm:t>
    </dgm:pt>
    <dgm:pt modelId="{9A523140-C8C9-481A-A14A-6BB4673BD79E}">
      <dgm:prSet phldrT="[Text]"/>
      <dgm:spPr/>
      <dgm:t>
        <a:bodyPr/>
        <a:lstStyle/>
        <a:p>
          <a:r>
            <a:rPr lang="en-US" dirty="0" err="1" smtClean="0"/>
            <a:t>Coopératif</a:t>
          </a:r>
          <a:endParaRPr lang="en-US" dirty="0"/>
        </a:p>
      </dgm:t>
    </dgm:pt>
    <dgm:pt modelId="{4EF07840-A66E-4CFA-A615-F60C1DF24D83}" type="parTrans" cxnId="{E214940A-DBC2-42DE-81CC-3A63642BECE2}">
      <dgm:prSet/>
      <dgm:spPr/>
      <dgm:t>
        <a:bodyPr/>
        <a:lstStyle/>
        <a:p>
          <a:endParaRPr lang="en-US"/>
        </a:p>
      </dgm:t>
    </dgm:pt>
    <dgm:pt modelId="{0FD52BBF-1E38-4F70-AE98-401A0B0B7DC5}" type="sibTrans" cxnId="{E214940A-DBC2-42DE-81CC-3A63642BECE2}">
      <dgm:prSet/>
      <dgm:spPr/>
      <dgm:t>
        <a:bodyPr/>
        <a:lstStyle/>
        <a:p>
          <a:endParaRPr lang="en-US"/>
        </a:p>
      </dgm:t>
    </dgm:pt>
    <dgm:pt modelId="{9F797C47-0F3E-480A-9E53-4E489394A265}">
      <dgm:prSet phldrT="[Text]"/>
      <dgm:spPr/>
      <dgm:t>
        <a:bodyPr/>
        <a:lstStyle/>
        <a:p>
          <a:r>
            <a:rPr lang="en-US" dirty="0" err="1" smtClean="0"/>
            <a:t>Expressif</a:t>
          </a:r>
          <a:endParaRPr lang="en-US" dirty="0"/>
        </a:p>
      </dgm:t>
    </dgm:pt>
    <dgm:pt modelId="{660004ED-ECBD-48E0-8E0A-022499F39D7F}" type="parTrans" cxnId="{48A32AF0-E4D0-4218-B08A-171091E5AF64}">
      <dgm:prSet/>
      <dgm:spPr/>
      <dgm:t>
        <a:bodyPr/>
        <a:lstStyle/>
        <a:p>
          <a:endParaRPr lang="en-US"/>
        </a:p>
      </dgm:t>
    </dgm:pt>
    <dgm:pt modelId="{19AAB0A8-ABB0-4483-8263-CEDAC764FABE}" type="sibTrans" cxnId="{48A32AF0-E4D0-4218-B08A-171091E5AF64}">
      <dgm:prSet/>
      <dgm:spPr/>
      <dgm:t>
        <a:bodyPr/>
        <a:lstStyle/>
        <a:p>
          <a:endParaRPr lang="en-US"/>
        </a:p>
      </dgm:t>
    </dgm:pt>
    <dgm:pt modelId="{9CBAEA17-9886-4731-B2ED-28549F3EF0CD}" type="pres">
      <dgm:prSet presAssocID="{63655274-6918-407F-A5BD-B5D44CC80B1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AEE3F-13A1-41CB-80A1-1D2D19887DDB}" type="pres">
      <dgm:prSet presAssocID="{63655274-6918-407F-A5BD-B5D44CC80B10}" presName="axisShape" presStyleLbl="bgShp" presStyleIdx="0" presStyleCnt="1"/>
      <dgm:spPr/>
      <dgm:t>
        <a:bodyPr/>
        <a:lstStyle/>
        <a:p>
          <a:endParaRPr lang="fr-CA"/>
        </a:p>
      </dgm:t>
    </dgm:pt>
    <dgm:pt modelId="{FCD4CDBB-2C84-4160-960B-D2FDDDAC0183}" type="pres">
      <dgm:prSet presAssocID="{63655274-6918-407F-A5BD-B5D44CC80B10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6F51-F90E-4D3C-8202-779B3BB30B21}" type="pres">
      <dgm:prSet presAssocID="{63655274-6918-407F-A5BD-B5D44CC80B10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F45EE-0AFF-4FDF-8171-977B81AF445E}" type="pres">
      <dgm:prSet presAssocID="{63655274-6918-407F-A5BD-B5D44CC80B10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D2CAA-5130-48D5-8C7B-A3376A4F75D1}" type="pres">
      <dgm:prSet presAssocID="{63655274-6918-407F-A5BD-B5D44CC80B10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DF6CF-07E0-42F3-A0A1-060D2A21E447}" type="presOf" srcId="{9F797C47-0F3E-480A-9E53-4E489394A265}" destId="{1C4D2CAA-5130-48D5-8C7B-A3376A4F75D1}" srcOrd="0" destOrd="0" presId="urn:microsoft.com/office/officeart/2005/8/layout/matrix2"/>
    <dgm:cxn modelId="{B881DF2A-6F15-43A8-89A7-102214EDCCFF}" srcId="{63655274-6918-407F-A5BD-B5D44CC80B10}" destId="{22EF2180-7C36-4883-AD47-69A7ADC4BDC9}" srcOrd="0" destOrd="0" parTransId="{37BC8731-7786-47F2-8FF8-935DBFFC7D22}" sibTransId="{70EB35A1-8309-4EDF-AB4A-0D00E0AC0500}"/>
    <dgm:cxn modelId="{48A32AF0-E4D0-4218-B08A-171091E5AF64}" srcId="{63655274-6918-407F-A5BD-B5D44CC80B10}" destId="{9F797C47-0F3E-480A-9E53-4E489394A265}" srcOrd="3" destOrd="0" parTransId="{660004ED-ECBD-48E0-8E0A-022499F39D7F}" sibTransId="{19AAB0A8-ABB0-4483-8263-CEDAC764FABE}"/>
    <dgm:cxn modelId="{F184764D-76F4-4CD4-ABC5-32DCA250AFDE}" type="presOf" srcId="{9A523140-C8C9-481A-A14A-6BB4673BD79E}" destId="{1E8F45EE-0AFF-4FDF-8171-977B81AF445E}" srcOrd="0" destOrd="0" presId="urn:microsoft.com/office/officeart/2005/8/layout/matrix2"/>
    <dgm:cxn modelId="{BB4E77C1-6B45-45AB-B463-556A793405AF}" type="presOf" srcId="{22EF2180-7C36-4883-AD47-69A7ADC4BDC9}" destId="{FCD4CDBB-2C84-4160-960B-D2FDDDAC0183}" srcOrd="0" destOrd="0" presId="urn:microsoft.com/office/officeart/2005/8/layout/matrix2"/>
    <dgm:cxn modelId="{E8D73E16-0821-4409-88D0-EF2C759171E7}" type="presOf" srcId="{63655274-6918-407F-A5BD-B5D44CC80B10}" destId="{9CBAEA17-9886-4731-B2ED-28549F3EF0CD}" srcOrd="0" destOrd="0" presId="urn:microsoft.com/office/officeart/2005/8/layout/matrix2"/>
    <dgm:cxn modelId="{6F767DE0-8485-4421-9CDB-3AA27F625F8F}" srcId="{63655274-6918-407F-A5BD-B5D44CC80B10}" destId="{D83887DB-F0A3-4B36-BA56-E436D6CF07D5}" srcOrd="1" destOrd="0" parTransId="{16CC0372-E4F4-4846-B33F-670AE3C44696}" sibTransId="{96BBAEE4-E61D-49B0-9973-F80B54F7FA9B}"/>
    <dgm:cxn modelId="{91155D2B-3990-4687-9AE2-EA3E34D45F72}" type="presOf" srcId="{D83887DB-F0A3-4B36-BA56-E436D6CF07D5}" destId="{01C26F51-F90E-4D3C-8202-779B3BB30B21}" srcOrd="0" destOrd="0" presId="urn:microsoft.com/office/officeart/2005/8/layout/matrix2"/>
    <dgm:cxn modelId="{E214940A-DBC2-42DE-81CC-3A63642BECE2}" srcId="{63655274-6918-407F-A5BD-B5D44CC80B10}" destId="{9A523140-C8C9-481A-A14A-6BB4673BD79E}" srcOrd="2" destOrd="0" parTransId="{4EF07840-A66E-4CFA-A615-F60C1DF24D83}" sibTransId="{0FD52BBF-1E38-4F70-AE98-401A0B0B7DC5}"/>
    <dgm:cxn modelId="{DDD335B1-AE57-4BFE-AE33-3B7EFBFC0A42}" type="presParOf" srcId="{9CBAEA17-9886-4731-B2ED-28549F3EF0CD}" destId="{23AAEE3F-13A1-41CB-80A1-1D2D19887DDB}" srcOrd="0" destOrd="0" presId="urn:microsoft.com/office/officeart/2005/8/layout/matrix2"/>
    <dgm:cxn modelId="{5CD71CF1-45E5-4FB1-B1FD-BC8B1A57C42D}" type="presParOf" srcId="{9CBAEA17-9886-4731-B2ED-28549F3EF0CD}" destId="{FCD4CDBB-2C84-4160-960B-D2FDDDAC0183}" srcOrd="1" destOrd="0" presId="urn:microsoft.com/office/officeart/2005/8/layout/matrix2"/>
    <dgm:cxn modelId="{569469CA-00E6-4F79-AA58-A7DB88D66FCC}" type="presParOf" srcId="{9CBAEA17-9886-4731-B2ED-28549F3EF0CD}" destId="{01C26F51-F90E-4D3C-8202-779B3BB30B21}" srcOrd="2" destOrd="0" presId="urn:microsoft.com/office/officeart/2005/8/layout/matrix2"/>
    <dgm:cxn modelId="{3CD6EE17-F175-4B5D-9994-A77D12D6EDF8}" type="presParOf" srcId="{9CBAEA17-9886-4731-B2ED-28549F3EF0CD}" destId="{1E8F45EE-0AFF-4FDF-8171-977B81AF445E}" srcOrd="3" destOrd="0" presId="urn:microsoft.com/office/officeart/2005/8/layout/matrix2"/>
    <dgm:cxn modelId="{BAF0122F-CAF3-4137-A486-364B2D161157}" type="presParOf" srcId="{9CBAEA17-9886-4731-B2ED-28549F3EF0CD}" destId="{1C4D2CAA-5130-48D5-8C7B-A3376A4F75D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AEE3F-13A1-41CB-80A1-1D2D19887DDB}">
      <dsp:nvSpPr>
        <dsp:cNvPr id="0" name=""/>
        <dsp:cNvSpPr/>
      </dsp:nvSpPr>
      <dsp:spPr>
        <a:xfrm>
          <a:off x="1828799" y="0"/>
          <a:ext cx="4495800" cy="44958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4CDBB-2C84-4160-960B-D2FDDDAC0183}">
      <dsp:nvSpPr>
        <dsp:cNvPr id="0" name=""/>
        <dsp:cNvSpPr/>
      </dsp:nvSpPr>
      <dsp:spPr>
        <a:xfrm>
          <a:off x="2121026" y="292227"/>
          <a:ext cx="1798320" cy="1798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Analytique</a:t>
          </a:r>
          <a:endParaRPr lang="en-US" sz="2500" kern="1200" dirty="0"/>
        </a:p>
      </dsp:txBody>
      <dsp:txXfrm>
        <a:off x="2208813" y="380014"/>
        <a:ext cx="1622746" cy="1622746"/>
      </dsp:txXfrm>
    </dsp:sp>
    <dsp:sp modelId="{01C26F51-F90E-4D3C-8202-779B3BB30B21}">
      <dsp:nvSpPr>
        <dsp:cNvPr id="0" name=""/>
        <dsp:cNvSpPr/>
      </dsp:nvSpPr>
      <dsp:spPr>
        <a:xfrm>
          <a:off x="4234053" y="292227"/>
          <a:ext cx="1798320" cy="1798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Fonceur</a:t>
          </a:r>
          <a:endParaRPr lang="en-US" sz="2500" kern="1200" dirty="0"/>
        </a:p>
      </dsp:txBody>
      <dsp:txXfrm>
        <a:off x="4321840" y="380014"/>
        <a:ext cx="1622746" cy="1622746"/>
      </dsp:txXfrm>
    </dsp:sp>
    <dsp:sp modelId="{1E8F45EE-0AFF-4FDF-8171-977B81AF445E}">
      <dsp:nvSpPr>
        <dsp:cNvPr id="0" name=""/>
        <dsp:cNvSpPr/>
      </dsp:nvSpPr>
      <dsp:spPr>
        <a:xfrm>
          <a:off x="2121026" y="2405253"/>
          <a:ext cx="1798320" cy="1798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Coopératif</a:t>
          </a:r>
          <a:endParaRPr lang="en-US" sz="2500" kern="1200" dirty="0"/>
        </a:p>
      </dsp:txBody>
      <dsp:txXfrm>
        <a:off x="2208813" y="2493040"/>
        <a:ext cx="1622746" cy="1622746"/>
      </dsp:txXfrm>
    </dsp:sp>
    <dsp:sp modelId="{1C4D2CAA-5130-48D5-8C7B-A3376A4F75D1}">
      <dsp:nvSpPr>
        <dsp:cNvPr id="0" name=""/>
        <dsp:cNvSpPr/>
      </dsp:nvSpPr>
      <dsp:spPr>
        <a:xfrm>
          <a:off x="4234053" y="2405253"/>
          <a:ext cx="1798320" cy="1798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Expressif</a:t>
          </a:r>
          <a:endParaRPr lang="en-US" sz="2500" kern="1200" dirty="0"/>
        </a:p>
      </dsp:txBody>
      <dsp:txXfrm>
        <a:off x="4321840" y="2493040"/>
        <a:ext cx="1622746" cy="1622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9B5B-F0A2-459F-BD13-C87A09A91157}" type="datetimeFigureOut">
              <a:rPr lang="fr-CA" smtClean="0"/>
              <a:t>2016-09-28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D3A21-CC97-458C-B3B7-8789A604EC2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265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Maximum </a:t>
            </a:r>
            <a:r>
              <a:rPr lang="en-CA" dirty="0" err="1" smtClean="0"/>
              <a:t>est</a:t>
            </a:r>
            <a:r>
              <a:rPr lang="en-CA" dirty="0" smtClean="0"/>
              <a:t> environ</a:t>
            </a:r>
            <a:r>
              <a:rPr lang="en-CA" baseline="0" dirty="0" smtClean="0"/>
              <a:t> 20 car </a:t>
            </a:r>
            <a:r>
              <a:rPr lang="en-CA" baseline="0" dirty="0" err="1" smtClean="0"/>
              <a:t>il</a:t>
            </a:r>
            <a:r>
              <a:rPr lang="en-CA" baseline="0" dirty="0" smtClean="0"/>
              <a:t> </a:t>
            </a:r>
            <a:r>
              <a:rPr lang="en-CA" baseline="0" dirty="0" err="1" smtClean="0"/>
              <a:t>faut</a:t>
            </a:r>
            <a:r>
              <a:rPr lang="en-CA" baseline="0" dirty="0" smtClean="0"/>
              <a:t> </a:t>
            </a:r>
            <a:r>
              <a:rPr lang="en-CA" baseline="0" dirty="0" err="1" smtClean="0"/>
              <a:t>être</a:t>
            </a:r>
            <a:r>
              <a:rPr lang="en-CA" baseline="0" dirty="0" smtClean="0"/>
              <a:t> capable </a:t>
            </a:r>
            <a:r>
              <a:rPr lang="en-CA" baseline="0" dirty="0" err="1" smtClean="0"/>
              <a:t>d’interagir</a:t>
            </a:r>
            <a:r>
              <a:rPr lang="en-CA" baseline="0" dirty="0" smtClean="0"/>
              <a:t> entre </a:t>
            </a:r>
            <a:r>
              <a:rPr lang="en-CA" baseline="0" dirty="0" err="1" smtClean="0"/>
              <a:t>tous</a:t>
            </a:r>
            <a:r>
              <a:rPr lang="en-CA" baseline="0" dirty="0" smtClean="0"/>
              <a:t> les </a:t>
            </a:r>
            <a:r>
              <a:rPr lang="en-CA" baseline="0" dirty="0" err="1" smtClean="0"/>
              <a:t>membres</a:t>
            </a:r>
            <a:r>
              <a:rPr lang="en-CA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D3A21-CC97-458C-B3B7-8789A604EC27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250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D3A21-CC97-458C-B3B7-8789A604EC27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687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La raison d’être un </a:t>
            </a:r>
            <a:r>
              <a:rPr lang="en-CA" dirty="0" err="1" smtClean="0"/>
              <a:t>groupe</a:t>
            </a:r>
            <a:r>
              <a:rPr lang="en-CA" dirty="0" smtClean="0"/>
              <a:t>,</a:t>
            </a:r>
            <a:r>
              <a:rPr lang="en-CA" baseline="0" dirty="0" smtClean="0"/>
              <a:t> </a:t>
            </a:r>
            <a:r>
              <a:rPr lang="en-CA" baseline="0" dirty="0" err="1" smtClean="0"/>
              <a:t>pourquoi</a:t>
            </a:r>
            <a:r>
              <a:rPr lang="en-CA" baseline="0" dirty="0" smtClean="0"/>
              <a:t> on se </a:t>
            </a:r>
            <a:r>
              <a:rPr lang="en-CA" baseline="0" dirty="0" err="1" smtClean="0"/>
              <a:t>regroupe</a:t>
            </a:r>
            <a:r>
              <a:rPr lang="en-CA" baseline="0" dirty="0" smtClean="0"/>
              <a:t>.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D3A21-CC97-458C-B3B7-8789A604EC27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306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D3A21-CC97-458C-B3B7-8789A604EC27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705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D3A21-CC97-458C-B3B7-8789A604EC27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309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D3A21-CC97-458C-B3B7-8789A604EC27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897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b="1" dirty="0" smtClean="0">
                <a:solidFill>
                  <a:schemeClr val="tx1"/>
                </a:solidFill>
              </a:rPr>
              <a:t>Protecteurs de la pensée</a:t>
            </a:r>
            <a:r>
              <a:rPr lang="fr-CA" sz="1200" b="1" baseline="0" dirty="0" smtClean="0">
                <a:solidFill>
                  <a:schemeClr val="tx1"/>
                </a:solidFill>
              </a:rPr>
              <a:t> </a:t>
            </a:r>
            <a:r>
              <a:rPr lang="fr-CA" sz="1200" b="0" baseline="0" dirty="0" smtClean="0">
                <a:solidFill>
                  <a:schemeClr val="tx1"/>
                </a:solidFill>
              </a:rPr>
              <a:t>bloque les pensées autres</a:t>
            </a:r>
            <a:endParaRPr lang="fr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D3A21-CC97-458C-B3B7-8789A604EC27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507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200" dirty="0" smtClean="0"/>
              <a:t>Recherche de reconnaissance – Vouloir </a:t>
            </a:r>
            <a:r>
              <a:rPr lang="fr-CA" sz="3200" smtClean="0"/>
              <a:t>de l’attention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D3A21-CC97-458C-B3B7-8789A604EC27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840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1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5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5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3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8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Le travail en équipe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TF1 – Cours 6</a:t>
            </a:r>
          </a:p>
          <a:p>
            <a:r>
              <a:rPr lang="fr-CA" dirty="0" smtClean="0"/>
              <a:t>Automne 2016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22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14124"/>
              </p:ext>
            </p:extLst>
          </p:nvPr>
        </p:nvGraphicFramePr>
        <p:xfrm>
          <a:off x="2640105" y="0"/>
          <a:ext cx="9144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745"/>
                <a:gridCol w="2304255"/>
                <a:gridCol w="2286000"/>
                <a:gridCol w="2286000"/>
              </a:tblGrid>
              <a:tr h="757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 smtClean="0"/>
                        <a:t>Normes sociales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 smtClean="0"/>
                        <a:t>Normes de procédure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 smtClean="0"/>
                        <a:t>Normes de travail</a:t>
                      </a:r>
                      <a:endParaRPr lang="en-US" sz="2400" dirty="0"/>
                    </a:p>
                  </a:txBody>
                  <a:tcPr/>
                </a:tc>
              </a:tr>
              <a:tr h="5131457">
                <a:tc>
                  <a:txBody>
                    <a:bodyPr/>
                    <a:lstStyle/>
                    <a:p>
                      <a:r>
                        <a:rPr lang="fr-CA" sz="2400" dirty="0" smtClean="0"/>
                        <a:t>Il est autorisé de…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S’habiller d’une façon décontractée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S’appeler</a:t>
                      </a:r>
                      <a:r>
                        <a:rPr lang="fr-CA" sz="2400" baseline="0" dirty="0" smtClean="0"/>
                        <a:t> par son prénom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Discuter de sujets qui ne soulèvent pas de controverse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Raconter des blagues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Faire la présentation des personnes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Fixer les objectifs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Établir l’ordre du jour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Nommer un responsable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Critiquer les idées et non les personnes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Appuyer</a:t>
                      </a:r>
                      <a:r>
                        <a:rPr lang="fr-CA" sz="2400" baseline="0" dirty="0" smtClean="0"/>
                        <a:t> la meilleure idée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S’impliquer dans les résolutions de groupe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Faire savoir son accord ou désaccord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707777"/>
            <a:ext cx="2734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/>
              <a:t>Normes prévues lors de la 1ere séance d’un groupe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47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96053"/>
              </p:ext>
            </p:extLst>
          </p:nvPr>
        </p:nvGraphicFramePr>
        <p:xfrm>
          <a:off x="2635527" y="0"/>
          <a:ext cx="9162028" cy="645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507"/>
                <a:gridCol w="2290507"/>
                <a:gridCol w="2290507"/>
                <a:gridCol w="2290507"/>
              </a:tblGrid>
              <a:tr h="8312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 smtClean="0"/>
                        <a:t>Normes sociales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 smtClean="0"/>
                        <a:t>Normes de procédure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 smtClean="0"/>
                        <a:t>Normes de travail</a:t>
                      </a:r>
                      <a:endParaRPr lang="en-US" sz="2400" dirty="0"/>
                    </a:p>
                  </a:txBody>
                  <a:tcPr/>
                </a:tc>
              </a:tr>
              <a:tr h="5622072">
                <a:tc>
                  <a:txBody>
                    <a:bodyPr/>
                    <a:lstStyle/>
                    <a:p>
                      <a:r>
                        <a:rPr lang="fr-CA" sz="2400" dirty="0" smtClean="0"/>
                        <a:t>Il </a:t>
                      </a:r>
                      <a:r>
                        <a:rPr lang="fr-CA" sz="2400" b="1" dirty="0" smtClean="0"/>
                        <a:t>n</a:t>
                      </a:r>
                      <a:r>
                        <a:rPr lang="fr-CA" sz="2400" dirty="0" smtClean="0"/>
                        <a:t>’est </a:t>
                      </a:r>
                      <a:r>
                        <a:rPr lang="fr-CA" sz="2400" b="1" dirty="0" smtClean="0"/>
                        <a:t>pas</a:t>
                      </a:r>
                      <a:r>
                        <a:rPr lang="fr-CA" sz="2400" dirty="0" smtClean="0"/>
                        <a:t> autorisé de…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Fumer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Sacrer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Arriver en retard</a:t>
                      </a:r>
                      <a:endParaRPr lang="fr-CA" sz="2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Être absent sans excuse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Faire des </a:t>
                      </a:r>
                      <a:r>
                        <a:rPr lang="fr-CA" sz="2400" baseline="0" dirty="0" err="1" smtClean="0"/>
                        <a:t>jokes</a:t>
                      </a:r>
                      <a:r>
                        <a:rPr lang="fr-CA" sz="2400" baseline="0" dirty="0" smtClean="0"/>
                        <a:t> plates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Quitter la séance sans raison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Monopoliser la conversation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Refuser de parler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Soutenir une idée à cause de la</a:t>
                      </a:r>
                      <a:r>
                        <a:rPr lang="fr-CA" sz="2400" baseline="0" dirty="0" smtClean="0"/>
                        <a:t> </a:t>
                      </a:r>
                      <a:r>
                        <a:rPr lang="fr-CA" sz="2400" dirty="0" smtClean="0"/>
                        <a:t>personne qui la présente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fr-CA" sz="24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User de violence verbale si l’on n’est pas d’accord avec certaines idées</a:t>
                      </a:r>
                      <a:endParaRPr lang="fr-CA" sz="2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fr-CA" sz="2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707777"/>
            <a:ext cx="2734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/>
              <a:t>Normes prévues lors de la 1ere séance d’un groupe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62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b="1" dirty="0" smtClean="0"/>
              <a:t>Pourquoi joindre un groupe?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011981"/>
            <a:ext cx="10058400" cy="52274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endParaRPr lang="fr-CA" sz="3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CA" sz="3200" dirty="0" smtClean="0"/>
              <a:t>Pour le plaisir!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CA" sz="3200" dirty="0" smtClean="0"/>
              <a:t>Mise en commun des ressources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CA" sz="3200" dirty="0" smtClean="0"/>
              <a:t>Motivation individuelle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CA" sz="3200" dirty="0" smtClean="0"/>
              <a:t>Avantages par rapport à la tâche à accomplir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CA" sz="3200" dirty="0" smtClean="0"/>
              <a:t>Réception des idées</a:t>
            </a:r>
          </a:p>
        </p:txBody>
      </p:sp>
    </p:spTree>
    <p:extLst>
      <p:ext uri="{BB962C8B-B14F-4D97-AF65-F5344CB8AC3E}">
        <p14:creationId xmlns:p14="http://schemas.microsoft.com/office/powerpoint/2010/main" val="33904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48" y="228600"/>
            <a:ext cx="827983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CA" b="1" dirty="0" smtClean="0"/>
              <a:t>Pourquoi </a:t>
            </a:r>
            <a:r>
              <a:rPr lang="fr-CA" b="1" u="sng" dirty="0" smtClean="0"/>
              <a:t>ne pas</a:t>
            </a:r>
            <a:r>
              <a:rPr lang="fr-CA" b="1" dirty="0" smtClean="0"/>
              <a:t> joindre un groupe?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fr-CA" sz="3200" dirty="0" smtClean="0"/>
              <a:t>Tendance à la paresse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fr-CA" sz="3200" dirty="0" smtClean="0"/>
              <a:t>Intérêts individuels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fr-CA" sz="3200" dirty="0" smtClean="0"/>
              <a:t>Leaders négatifs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fr-CA" sz="3200" dirty="0" smtClean="0"/>
              <a:t>Temps consacré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endParaRPr lang="en-CA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endParaRPr lang="en-CA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endParaRPr lang="fr-CA" sz="3200" dirty="0"/>
          </a:p>
          <a:p>
            <a:pPr lvl="1">
              <a:lnSpc>
                <a:spcPct val="150000"/>
              </a:lnSpc>
            </a:pPr>
            <a:endParaRPr lang="en-CA" sz="2800" dirty="0"/>
          </a:p>
          <a:p>
            <a:pPr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74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La </a:t>
            </a:r>
            <a:r>
              <a:rPr lang="fr-CA" b="1" dirty="0" smtClean="0"/>
              <a:t>pensée de groupe </a:t>
            </a:r>
            <a:r>
              <a:rPr lang="en-CA" dirty="0" smtClean="0"/>
              <a:t>(</a:t>
            </a:r>
            <a:r>
              <a:rPr lang="en-CA" i="1" dirty="0" smtClean="0"/>
              <a:t>groupthink</a:t>
            </a:r>
            <a:r>
              <a:rPr lang="en-CA" dirty="0" smtClean="0"/>
              <a:t>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3151" y="1756431"/>
            <a:ext cx="10058400" cy="9915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3200" dirty="0" smtClean="0"/>
              <a:t>Pensée unanime, au détriment d’influences externes et d’opinions divergents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328084"/>
            <a:ext cx="4267200" cy="3200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03151" y="2252228"/>
            <a:ext cx="51824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fr-CA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fr-CA" sz="3200" dirty="0"/>
              <a:t>Se produit…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CA" sz="2400" dirty="0"/>
              <a:t>Quand un groupe est trop </a:t>
            </a:r>
            <a:r>
              <a:rPr lang="fr-CA" sz="2400" dirty="0" smtClean="0"/>
              <a:t>cohésif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CA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CA" sz="2400" dirty="0"/>
              <a:t>Quand un groupe est en compétition avec d’autres</a:t>
            </a:r>
          </a:p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93" y="3791574"/>
            <a:ext cx="3239777" cy="25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b="1" dirty="0" smtClean="0">
                <a:solidFill>
                  <a:schemeClr val="accent2"/>
                </a:solidFill>
              </a:rPr>
              <a:t>Les 8 symptômes </a:t>
            </a:r>
          </a:p>
          <a:p>
            <a:endParaRPr lang="fr-CA" sz="3200" b="1" dirty="0">
              <a:solidFill>
                <a:schemeClr val="accent2"/>
              </a:solidFill>
            </a:endParaRPr>
          </a:p>
          <a:p>
            <a:r>
              <a:rPr lang="fr-CA" sz="3200" b="1" dirty="0" smtClean="0">
                <a:solidFill>
                  <a:schemeClr val="tx1"/>
                </a:solidFill>
              </a:rPr>
              <a:t>- Illusion d’invulnérabilité  </a:t>
            </a:r>
            <a:r>
              <a:rPr lang="fr-CA" sz="2800" i="1" dirty="0" smtClean="0">
                <a:solidFill>
                  <a:schemeClr val="tx1"/>
                </a:solidFill>
              </a:rPr>
              <a:t>(ne pas croire à l’échec)</a:t>
            </a:r>
          </a:p>
          <a:p>
            <a:r>
              <a:rPr lang="fr-CA" sz="3200" b="1" dirty="0" smtClean="0">
                <a:solidFill>
                  <a:schemeClr val="tx1"/>
                </a:solidFill>
              </a:rPr>
              <a:t>- Croyance en la supériorité morale du groupe</a:t>
            </a:r>
          </a:p>
          <a:p>
            <a:r>
              <a:rPr lang="fr-CA" sz="3200" b="1" dirty="0" smtClean="0">
                <a:solidFill>
                  <a:schemeClr val="tx1"/>
                </a:solidFill>
              </a:rPr>
              <a:t>- Rationalisation </a:t>
            </a:r>
            <a:r>
              <a:rPr lang="fr-CA" sz="2800" i="1" dirty="0" smtClean="0">
                <a:solidFill>
                  <a:schemeClr val="tx1"/>
                </a:solidFill>
              </a:rPr>
              <a:t>(arguments communs)</a:t>
            </a:r>
            <a:endParaRPr lang="fr-CA" sz="2800" b="1" i="1" dirty="0" smtClean="0">
              <a:solidFill>
                <a:schemeClr val="tx1"/>
              </a:solidFill>
            </a:endParaRPr>
          </a:p>
          <a:p>
            <a:r>
              <a:rPr lang="fr-CA" sz="3200" b="1" dirty="0" smtClean="0">
                <a:solidFill>
                  <a:schemeClr val="tx1"/>
                </a:solidFill>
              </a:rPr>
              <a:t>- Utilisation de stéréotypes</a:t>
            </a:r>
            <a:endParaRPr lang="fr-CA" sz="2800" b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b="1" dirty="0" smtClean="0"/>
              <a:t>La </a:t>
            </a:r>
            <a:r>
              <a:rPr lang="fr-CA" b="1" dirty="0" smtClean="0"/>
              <a:t>pensée de groupe </a:t>
            </a:r>
            <a:r>
              <a:rPr lang="en-CA" dirty="0" smtClean="0"/>
              <a:t>(</a:t>
            </a:r>
            <a:r>
              <a:rPr lang="en-CA" i="1" dirty="0" smtClean="0"/>
              <a:t>groupthink</a:t>
            </a:r>
            <a:r>
              <a:rPr lang="en-CA" dirty="0" smtClean="0"/>
              <a:t>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3100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b="1" dirty="0" smtClean="0">
                <a:solidFill>
                  <a:schemeClr val="accent2"/>
                </a:solidFill>
              </a:rPr>
              <a:t>Les 8 symptômes </a:t>
            </a:r>
          </a:p>
          <a:p>
            <a:endParaRPr lang="fr-CA" sz="3200" b="1" dirty="0">
              <a:solidFill>
                <a:schemeClr val="accent2"/>
              </a:solidFill>
            </a:endParaRPr>
          </a:p>
          <a:p>
            <a:r>
              <a:rPr lang="fr-CA" sz="3200" b="1" dirty="0" smtClean="0">
                <a:solidFill>
                  <a:schemeClr val="tx1"/>
                </a:solidFill>
              </a:rPr>
              <a:t>- Pression à la conformité </a:t>
            </a:r>
            <a:r>
              <a:rPr lang="fr-CA" sz="2800" i="1" dirty="0" smtClean="0">
                <a:solidFill>
                  <a:schemeClr val="tx1"/>
                </a:solidFill>
              </a:rPr>
              <a:t>(mieux vaut être tous d’accord)</a:t>
            </a:r>
            <a:endParaRPr lang="fr-CA" sz="3200" b="1" i="1" dirty="0" smtClean="0">
              <a:solidFill>
                <a:schemeClr val="tx1"/>
              </a:solidFill>
            </a:endParaRPr>
          </a:p>
          <a:p>
            <a:r>
              <a:rPr lang="fr-CA" sz="3200" b="1" dirty="0" smtClean="0">
                <a:solidFill>
                  <a:schemeClr val="tx1"/>
                </a:solidFill>
              </a:rPr>
              <a:t>- Autocensure </a:t>
            </a:r>
          </a:p>
          <a:p>
            <a:r>
              <a:rPr lang="fr-CA" sz="3200" b="1" dirty="0" smtClean="0">
                <a:solidFill>
                  <a:schemeClr val="tx1"/>
                </a:solidFill>
              </a:rPr>
              <a:t>- Illusion d’unanimité </a:t>
            </a:r>
            <a:r>
              <a:rPr lang="fr-CA" sz="2800" i="1" dirty="0" smtClean="0">
                <a:solidFill>
                  <a:schemeClr val="tx1"/>
                </a:solidFill>
              </a:rPr>
              <a:t>(tous d’accord = bonne décision)</a:t>
            </a:r>
            <a:endParaRPr lang="fr-CA" sz="2800" b="1" i="1" dirty="0" smtClean="0">
              <a:solidFill>
                <a:schemeClr val="tx1"/>
              </a:solidFill>
            </a:endParaRPr>
          </a:p>
          <a:p>
            <a:r>
              <a:rPr lang="fr-CA" sz="3200" b="1" dirty="0" smtClean="0">
                <a:solidFill>
                  <a:schemeClr val="tx1"/>
                </a:solidFill>
              </a:rPr>
              <a:t>- Protecteurs de la pensée </a:t>
            </a:r>
            <a:r>
              <a:rPr lang="fr-CA" sz="2800" i="1" dirty="0" smtClean="0">
                <a:solidFill>
                  <a:schemeClr val="tx1"/>
                </a:solidFill>
              </a:rPr>
              <a:t>(et bloquer la dissidence)</a:t>
            </a:r>
            <a:endParaRPr lang="fr-CA" sz="2400" b="1" i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 b="1" dirty="0" smtClean="0"/>
              <a:t>La </a:t>
            </a:r>
            <a:r>
              <a:rPr lang="fr-CA" b="1" dirty="0" smtClean="0"/>
              <a:t>pensée de groupe </a:t>
            </a:r>
            <a:r>
              <a:rPr lang="en-CA" dirty="0" smtClean="0"/>
              <a:t>(</a:t>
            </a:r>
            <a:r>
              <a:rPr lang="en-CA" i="1" dirty="0" smtClean="0"/>
              <a:t>groupthink</a:t>
            </a:r>
            <a:r>
              <a:rPr lang="en-CA" dirty="0" smtClean="0"/>
              <a:t>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841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Les rôles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3"/>
            <a:ext cx="10058400" cy="4460937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CA" sz="2400" b="1" dirty="0" smtClean="0"/>
          </a:p>
          <a:p>
            <a:pPr algn="ctr">
              <a:buNone/>
            </a:pPr>
            <a:r>
              <a:rPr lang="fr-CA" sz="2400" b="1" dirty="0" smtClean="0"/>
              <a:t>Comme les normes, certains rôles peuvent être informels ou formels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sz="2800" dirty="0" smtClean="0"/>
              <a:t>3 </a:t>
            </a:r>
            <a:r>
              <a:rPr lang="fr-CA" sz="2800" dirty="0" smtClean="0"/>
              <a:t>types de rôles dans un groupe</a:t>
            </a:r>
          </a:p>
          <a:p>
            <a:pPr marL="1708150" indent="-514350">
              <a:lnSpc>
                <a:spcPct val="150000"/>
              </a:lnSpc>
              <a:buFont typeface="+mj-lt"/>
              <a:buAutoNum type="arabicParenR"/>
            </a:pPr>
            <a:r>
              <a:rPr lang="fr-CA" sz="2800" dirty="0" smtClean="0"/>
              <a:t>Rôles liés à la </a:t>
            </a:r>
            <a:r>
              <a:rPr lang="fr-CA" sz="2800" b="1" dirty="0" smtClean="0"/>
              <a:t>tâche</a:t>
            </a:r>
          </a:p>
          <a:p>
            <a:pPr marL="1708150" indent="-514350">
              <a:lnSpc>
                <a:spcPct val="150000"/>
              </a:lnSpc>
              <a:buFont typeface="+mj-lt"/>
              <a:buAutoNum type="arabicParenR"/>
            </a:pPr>
            <a:r>
              <a:rPr lang="fr-CA" sz="2800" dirty="0" smtClean="0"/>
              <a:t>Rôles liés aux </a:t>
            </a:r>
            <a:r>
              <a:rPr lang="fr-CA" sz="2800" b="1" dirty="0" smtClean="0"/>
              <a:t>relations</a:t>
            </a:r>
          </a:p>
          <a:p>
            <a:pPr marL="1708150" indent="-514350">
              <a:lnSpc>
                <a:spcPct val="150000"/>
              </a:lnSpc>
              <a:buFont typeface="+mj-lt"/>
              <a:buAutoNum type="arabicParenR"/>
            </a:pPr>
            <a:r>
              <a:rPr lang="fr-CA" sz="2800" dirty="0" smtClean="0"/>
              <a:t>Rôles </a:t>
            </a:r>
            <a:r>
              <a:rPr lang="fr-CA" sz="2800" b="1" dirty="0" smtClean="0"/>
              <a:t>individuels</a:t>
            </a:r>
            <a:endParaRPr lang="fr-CA" sz="2800" b="1" dirty="0"/>
          </a:p>
        </p:txBody>
      </p:sp>
    </p:spTree>
    <p:extLst>
      <p:ext uri="{BB962C8B-B14F-4D97-AF65-F5344CB8AC3E}">
        <p14:creationId xmlns:p14="http://schemas.microsoft.com/office/powerpoint/2010/main" val="1348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rôles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2834640"/>
            <a:ext cx="10058400" cy="3203089"/>
          </a:xfrm>
        </p:spPr>
        <p:txBody>
          <a:bodyPr numCol="2">
            <a:normAutofit/>
          </a:bodyPr>
          <a:lstStyle/>
          <a:p>
            <a:pPr lvl="1"/>
            <a:r>
              <a:rPr lang="fr-CA" sz="3200" dirty="0" smtClean="0"/>
              <a:t>Incitation</a:t>
            </a:r>
          </a:p>
          <a:p>
            <a:pPr lvl="1"/>
            <a:r>
              <a:rPr lang="fr-CA" sz="3200" dirty="0" smtClean="0"/>
              <a:t>Recherche d’information</a:t>
            </a:r>
          </a:p>
          <a:p>
            <a:pPr lvl="1"/>
            <a:r>
              <a:rPr lang="fr-CA" sz="3200" dirty="0" smtClean="0"/>
              <a:t>Recherche d’opinions</a:t>
            </a:r>
          </a:p>
          <a:p>
            <a:pPr lvl="1"/>
            <a:r>
              <a:rPr lang="fr-CA" sz="3200" dirty="0" smtClean="0"/>
              <a:t>Apport</a:t>
            </a:r>
            <a:r>
              <a:rPr lang="en-CA" sz="3200" dirty="0" smtClean="0"/>
              <a:t> </a:t>
            </a:r>
            <a:r>
              <a:rPr lang="fr-CA" sz="3200" dirty="0" smtClean="0"/>
              <a:t>d’information</a:t>
            </a:r>
          </a:p>
          <a:p>
            <a:pPr lvl="1"/>
            <a:r>
              <a:rPr lang="fr-CA" sz="3200" dirty="0" smtClean="0"/>
              <a:t>Apport d’opinions</a:t>
            </a:r>
          </a:p>
          <a:p>
            <a:pPr marL="201168" lvl="1" indent="0">
              <a:buNone/>
            </a:pPr>
            <a:endParaRPr lang="en-CA" sz="3200" dirty="0" smtClean="0"/>
          </a:p>
          <a:p>
            <a:pPr lvl="1"/>
            <a:r>
              <a:rPr lang="fr-CA" sz="3200" dirty="0" smtClean="0"/>
              <a:t>Élaboration / Éclaircissement</a:t>
            </a:r>
          </a:p>
          <a:p>
            <a:pPr lvl="1"/>
            <a:r>
              <a:rPr lang="fr-CA" sz="3200" dirty="0" smtClean="0"/>
              <a:t>Coordination</a:t>
            </a:r>
          </a:p>
          <a:p>
            <a:pPr lvl="1"/>
            <a:r>
              <a:rPr lang="fr-CA" sz="3200" dirty="0" smtClean="0"/>
              <a:t>Évaluation</a:t>
            </a:r>
          </a:p>
          <a:p>
            <a:pPr lvl="1"/>
            <a:r>
              <a:rPr lang="fr-CA" sz="3200" dirty="0" smtClean="0"/>
              <a:t>Vérification </a:t>
            </a:r>
            <a:r>
              <a:rPr lang="en-CA" sz="3200" dirty="0" smtClean="0"/>
              <a:t>du </a:t>
            </a:r>
            <a:r>
              <a:rPr lang="en-CA" sz="3200" dirty="0"/>
              <a:t>consensus</a:t>
            </a:r>
            <a:endParaRPr lang="fr-CA" sz="3200" dirty="0"/>
          </a:p>
          <a:p>
            <a:pPr lvl="1"/>
            <a:endParaRPr lang="fr-CA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196788" y="1923785"/>
            <a:ext cx="1008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CA" sz="2800" b="1" dirty="0">
                <a:solidFill>
                  <a:schemeClr val="accent2"/>
                </a:solidFill>
              </a:rPr>
              <a:t>Rôles liés à la tâche : aident le groupe à réaliser ses objectifs</a:t>
            </a:r>
          </a:p>
        </p:txBody>
      </p:sp>
    </p:spTree>
    <p:extLst>
      <p:ext uri="{BB962C8B-B14F-4D97-AF65-F5344CB8AC3E}">
        <p14:creationId xmlns:p14="http://schemas.microsoft.com/office/powerpoint/2010/main" val="34239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rôles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2706346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fr-CA" sz="3200" dirty="0" smtClean="0"/>
              <a:t>Soutien / Encouragement</a:t>
            </a:r>
          </a:p>
          <a:p>
            <a:pPr lvl="1"/>
            <a:r>
              <a:rPr lang="fr-CA" sz="3200" dirty="0" smtClean="0"/>
              <a:t>Vigilance</a:t>
            </a:r>
          </a:p>
          <a:p>
            <a:pPr lvl="1"/>
            <a:r>
              <a:rPr lang="fr-CA" sz="3200" dirty="0" smtClean="0"/>
              <a:t>Harmonisation</a:t>
            </a:r>
          </a:p>
          <a:p>
            <a:pPr lvl="1"/>
            <a:r>
              <a:rPr lang="fr-CA" sz="3200" dirty="0" smtClean="0"/>
              <a:t>Conciliation</a:t>
            </a:r>
          </a:p>
          <a:p>
            <a:pPr lvl="1"/>
            <a:r>
              <a:rPr lang="fr-CA" sz="3200" dirty="0" smtClean="0"/>
              <a:t>Établissement de normes</a:t>
            </a:r>
          </a:p>
          <a:p>
            <a:pPr lvl="1"/>
            <a:endParaRPr lang="en-US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1196788" y="1923785"/>
            <a:ext cx="1008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 smtClean="0">
                <a:solidFill>
                  <a:schemeClr val="accent2"/>
                </a:solidFill>
              </a:rPr>
              <a:t>2)   Rôles </a:t>
            </a:r>
            <a:r>
              <a:rPr lang="fr-CA" sz="2800" b="1" dirty="0">
                <a:solidFill>
                  <a:schemeClr val="accent2"/>
                </a:solidFill>
              </a:rPr>
              <a:t>liés </a:t>
            </a:r>
            <a:r>
              <a:rPr lang="fr-CA" sz="2800" b="1" dirty="0" smtClean="0">
                <a:solidFill>
                  <a:schemeClr val="accent2"/>
                </a:solidFill>
              </a:rPr>
              <a:t>aux relations: </a:t>
            </a:r>
            <a:r>
              <a:rPr lang="fr-CA" sz="2800" b="1" dirty="0">
                <a:solidFill>
                  <a:schemeClr val="accent2"/>
                </a:solidFill>
              </a:rPr>
              <a:t>aident le groupe à </a:t>
            </a:r>
            <a:r>
              <a:rPr lang="fr-CA" sz="2800" b="1" dirty="0" smtClean="0">
                <a:solidFill>
                  <a:schemeClr val="accent2"/>
                </a:solidFill>
              </a:rPr>
              <a:t>être plus cohésif</a:t>
            </a:r>
            <a:endParaRPr lang="fr-CA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Plan de la séance</a:t>
            </a:r>
            <a:endParaRPr lang="fr-CA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196788" y="2205318"/>
            <a:ext cx="9547412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fr-CA" sz="3200" dirty="0" smtClean="0"/>
              <a:t>Qu’est-ce qu’un groupe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fr-CA" sz="3200" dirty="0" smtClean="0"/>
              <a:t>Pourquoi joindre un groupe?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fr-CA" sz="3200" dirty="0" smtClean="0"/>
              <a:t>La pensée de groupe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fr-CA" sz="3200" dirty="0" smtClean="0"/>
              <a:t>Les rôles dans un groupe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fr-CA" sz="3200" dirty="0" smtClean="0"/>
              <a:t>Les styles d’interaction</a:t>
            </a:r>
          </a:p>
          <a:p>
            <a:pPr algn="ctr">
              <a:lnSpc>
                <a:spcPct val="150000"/>
              </a:lnSpc>
            </a:pP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9828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rôles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73798" y="2905008"/>
            <a:ext cx="10058400" cy="3524520"/>
          </a:xfrm>
        </p:spPr>
        <p:txBody>
          <a:bodyPr numCol="1">
            <a:normAutofit/>
          </a:bodyPr>
          <a:lstStyle/>
          <a:p>
            <a:pPr lvl="1"/>
            <a:r>
              <a:rPr lang="fr-CA" sz="3200" dirty="0" smtClean="0"/>
              <a:t>Obstruction</a:t>
            </a:r>
          </a:p>
          <a:p>
            <a:pPr lvl="1"/>
            <a:r>
              <a:rPr lang="fr-CA" sz="3200" dirty="0" smtClean="0"/>
              <a:t>Agressivité</a:t>
            </a:r>
          </a:p>
          <a:p>
            <a:pPr lvl="1"/>
            <a:r>
              <a:rPr lang="fr-CA" sz="3200" dirty="0" smtClean="0"/>
              <a:t>Recherche de reconnaissance</a:t>
            </a:r>
          </a:p>
          <a:p>
            <a:pPr lvl="1"/>
            <a:r>
              <a:rPr lang="fr-CA" sz="3200" dirty="0" smtClean="0"/>
              <a:t>Désertion</a:t>
            </a:r>
          </a:p>
          <a:p>
            <a:pPr lvl="1"/>
            <a:r>
              <a:rPr lang="fr-CA" sz="3200" dirty="0" smtClean="0"/>
              <a:t>Domination</a:t>
            </a:r>
            <a:endParaRPr lang="en-US" sz="3200" dirty="0"/>
          </a:p>
          <a:p>
            <a:pPr lvl="1"/>
            <a:r>
              <a:rPr lang="fr-CA" sz="3200" dirty="0" smtClean="0"/>
              <a:t>Humour inapproprié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196788" y="1923785"/>
            <a:ext cx="10085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>
                <a:solidFill>
                  <a:schemeClr val="accent2"/>
                </a:solidFill>
              </a:rPr>
              <a:t>3</a:t>
            </a:r>
            <a:r>
              <a:rPr lang="fr-CA" sz="2800" b="1" dirty="0" smtClean="0">
                <a:solidFill>
                  <a:schemeClr val="accent2"/>
                </a:solidFill>
              </a:rPr>
              <a:t>)   Rôles individualistes: comportements dysfonctionnels, nuisent 								 à l’efficacité du groupe</a:t>
            </a:r>
            <a:endParaRPr lang="fr-CA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rôles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sz="2800" b="1" dirty="0" smtClean="0"/>
              <a:t>L’émergence des rôles se fait en fonction : </a:t>
            </a:r>
          </a:p>
          <a:p>
            <a:pPr marL="631825" indent="-90488">
              <a:buFont typeface="Arial" panose="020B0604020202020204" pitchFamily="34" charset="0"/>
              <a:buChar char="•"/>
              <a:tabLst>
                <a:tab pos="1076325" algn="l"/>
              </a:tabLst>
            </a:pPr>
            <a:r>
              <a:rPr lang="fr-CA" sz="2400" dirty="0" smtClean="0"/>
              <a:t>des caractéristiques personnelles de chaque membre</a:t>
            </a:r>
          </a:p>
          <a:p>
            <a:pPr marL="631825" indent="-90488">
              <a:buFont typeface="Arial" panose="020B0604020202020204" pitchFamily="34" charset="0"/>
              <a:buChar char="•"/>
              <a:tabLst>
                <a:tab pos="1076325" algn="l"/>
              </a:tabLst>
            </a:pPr>
            <a:r>
              <a:rPr lang="fr-CA" sz="2400" dirty="0" smtClean="0"/>
              <a:t>des particularités de chaque groupe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sz="2800" b="1" dirty="0" smtClean="0"/>
              <a:t>Un groupe peut éprouver des difficultés lorsque: </a:t>
            </a:r>
          </a:p>
          <a:p>
            <a:pPr marL="631825" indent="-90488">
              <a:buFont typeface="Arial" panose="020B0604020202020204" pitchFamily="34" charset="0"/>
              <a:buChar char="•"/>
            </a:pPr>
            <a:r>
              <a:rPr lang="fr-CA" sz="2400" dirty="0" smtClean="0"/>
              <a:t>Des rôles ne sont pas remplis</a:t>
            </a:r>
          </a:p>
          <a:p>
            <a:pPr marL="631825" indent="-90488">
              <a:buFont typeface="Arial" panose="020B0604020202020204" pitchFamily="34" charset="0"/>
              <a:buChar char="•"/>
            </a:pPr>
            <a:r>
              <a:rPr lang="fr-CA" sz="2400" dirty="0" smtClean="0"/>
              <a:t>Il y a une surabondance de candidats pour un même rôle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10" y="321468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Le modèle des styles d’interaction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1730547"/>
              </p:ext>
            </p:extLst>
          </p:nvPr>
        </p:nvGraphicFramePr>
        <p:xfrm>
          <a:off x="1975410" y="1062318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142547" y="154815"/>
            <a:ext cx="1944216" cy="8439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sz="2600" dirty="0" err="1">
                <a:latin typeface="Calibri" pitchFamily="34" charset="0"/>
              </a:rPr>
              <a:t>Contrôle</a:t>
            </a:r>
            <a:r>
              <a:rPr lang="en-US" sz="1100" dirty="0">
                <a:latin typeface="Calibri" pitchFamily="34" charset="0"/>
              </a:rPr>
              <a:t> </a:t>
            </a:r>
            <a:r>
              <a:rPr lang="en-US" sz="2600" dirty="0">
                <a:latin typeface="Calibri" pitchFamily="34" charset="0"/>
              </a:rPr>
              <a:t>de </a:t>
            </a:r>
            <a:r>
              <a:rPr lang="en-US" sz="2600" dirty="0" err="1">
                <a:latin typeface="Calibri" pitchFamily="34" charset="0"/>
              </a:rPr>
              <a:t>soi</a:t>
            </a:r>
            <a:endParaRPr lang="en-US" sz="2600" dirty="0">
              <a:latin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142547" y="5677200"/>
            <a:ext cx="1944216" cy="5262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fr-CA" sz="2600" dirty="0" err="1">
                <a:latin typeface="Calibri" pitchFamily="34" charset="0"/>
              </a:rPr>
              <a:t>Spontaniété</a:t>
            </a:r>
            <a:endParaRPr lang="en-US" sz="2600" dirty="0">
              <a:latin typeface="Arial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974195" y="2891118"/>
            <a:ext cx="1736332" cy="9361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sz="2600" dirty="0">
                <a:latin typeface="Calibri" pitchFamily="34" charset="0"/>
              </a:rPr>
              <a:t>Prudence</a:t>
            </a:r>
            <a:endParaRPr lang="en-US" sz="2600" dirty="0">
              <a:latin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363527" y="2891118"/>
            <a:ext cx="1747572" cy="9361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fr-CA" sz="2600" dirty="0">
                <a:latin typeface="Calibri" pitchFamily="34" charset="0"/>
              </a:rPr>
              <a:t>Affirmation</a:t>
            </a:r>
            <a:endParaRPr lang="en-US" sz="2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0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574009"/>
            <a:ext cx="10058400" cy="1450757"/>
          </a:xfrm>
        </p:spPr>
        <p:txBody>
          <a:bodyPr/>
          <a:lstStyle/>
          <a:p>
            <a:r>
              <a:rPr lang="fr-CA" dirty="0" smtClean="0"/>
              <a:t>L’analytique </a:t>
            </a:r>
            <a:r>
              <a:rPr lang="fr-CA" sz="2000" dirty="0"/>
              <a:t>(Contrôle de soi et Prudence)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01436118"/>
              </p:ext>
            </p:extLst>
          </p:nvPr>
        </p:nvGraphicFramePr>
        <p:xfrm>
          <a:off x="1066800" y="876749"/>
          <a:ext cx="10269071" cy="54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40"/>
                <a:gridCol w="5484031"/>
              </a:tblGrid>
              <a:tr h="940977">
                <a:tc>
                  <a:txBody>
                    <a:bodyPr/>
                    <a:lstStyle/>
                    <a:p>
                      <a:r>
                        <a:rPr lang="fr-CA" sz="2800" b="1" dirty="0" smtClean="0"/>
                        <a:t>Caractéristiques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2800" b="1" dirty="0" smtClean="0"/>
                        <a:t>Influence les autres par…</a:t>
                      </a:r>
                      <a:endParaRPr lang="en-US" sz="2800" b="1" dirty="0"/>
                    </a:p>
                  </a:txBody>
                  <a:tcPr/>
                </a:tc>
              </a:tr>
              <a:tr h="44620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Réaction</a:t>
                      </a:r>
                      <a:r>
                        <a:rPr lang="fr-CA" sz="2400" baseline="0" dirty="0" smtClean="0"/>
                        <a:t> prudente aux idées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Forte propension à structurer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Peu enclin à socialiser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Profondément influencé par le passé et la tradition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Aime « faire le tour de la question »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Besoin d’avoir raison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Analyse factuelle des données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Préoccupation des détails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Argumentation logique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Cohérence et</a:t>
                      </a:r>
                      <a:r>
                        <a:rPr lang="fr-CA" sz="2400" baseline="0" dirty="0" smtClean="0"/>
                        <a:t> régularité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Bon exemple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Planification soigneusement préétablie et structurée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0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445525"/>
            <a:ext cx="10058400" cy="1450757"/>
          </a:xfrm>
        </p:spPr>
        <p:txBody>
          <a:bodyPr/>
          <a:lstStyle/>
          <a:p>
            <a:r>
              <a:rPr lang="fr-CA" dirty="0" smtClean="0"/>
              <a:t>Le fonceur </a:t>
            </a:r>
            <a:r>
              <a:rPr lang="fr-CA" sz="2000" dirty="0"/>
              <a:t>(Contrôle de soi et Affirmation)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528237"/>
              </p:ext>
            </p:extLst>
          </p:nvPr>
        </p:nvGraphicFramePr>
        <p:xfrm>
          <a:off x="1097277" y="905690"/>
          <a:ext cx="10058402" cy="537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/>
                <a:gridCol w="5029201"/>
              </a:tblGrid>
              <a:tr h="1081796">
                <a:tc>
                  <a:txBody>
                    <a:bodyPr/>
                    <a:lstStyle/>
                    <a:p>
                      <a:r>
                        <a:rPr lang="fr-CA" sz="2800" b="1" dirty="0" smtClean="0"/>
                        <a:t>Caractéristiques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2800" b="1" dirty="0" smtClean="0"/>
                        <a:t>Influence les autres par…</a:t>
                      </a:r>
                      <a:endParaRPr lang="en-US" sz="2800" b="1" dirty="0"/>
                    </a:p>
                  </a:txBody>
                  <a:tcPr/>
                </a:tc>
              </a:tr>
              <a:tr h="4292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Réagit promptement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Aime contrôler les situations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Peu attentionné</a:t>
                      </a:r>
                      <a:r>
                        <a:rPr lang="fr-CA" sz="2400" baseline="0" dirty="0" smtClean="0"/>
                        <a:t> dans ses relations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Se préoccupe de l’immédiat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Porté à l’action directe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Se concentre sur les résultats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Force de caractère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Persistance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Direction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Maîtrise de soi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Esprit de compétition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Autorité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7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93929"/>
            <a:ext cx="10058400" cy="1450757"/>
          </a:xfrm>
        </p:spPr>
        <p:txBody>
          <a:bodyPr/>
          <a:lstStyle/>
          <a:p>
            <a:r>
              <a:rPr lang="fr-CA" dirty="0" smtClean="0"/>
              <a:t>Le coopératif </a:t>
            </a:r>
            <a:r>
              <a:rPr lang="fr-CA" sz="2000" dirty="0"/>
              <a:t>(Prudence et Spontanéité)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361228"/>
              </p:ext>
            </p:extLst>
          </p:nvPr>
        </p:nvGraphicFramePr>
        <p:xfrm>
          <a:off x="1097279" y="856828"/>
          <a:ext cx="10104121" cy="539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1"/>
                <a:gridCol w="5303520"/>
              </a:tblGrid>
              <a:tr h="1086218">
                <a:tc>
                  <a:txBody>
                    <a:bodyPr/>
                    <a:lstStyle/>
                    <a:p>
                      <a:r>
                        <a:rPr lang="fr-CA" sz="2800" b="1" dirty="0" smtClean="0"/>
                        <a:t>Caractéristiques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2800" b="1" dirty="0" smtClean="0"/>
                        <a:t>Influence les autres par…</a:t>
                      </a:r>
                      <a:endParaRPr lang="en-US" sz="2800" b="1" dirty="0"/>
                    </a:p>
                  </a:txBody>
                  <a:tcPr/>
                </a:tc>
              </a:tr>
              <a:tr h="430983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Réactions pondérées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Grand intérêt pour les relations personnelles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Peu enclin au changement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Concentré sur le temps présent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Serviable / non critique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Préfère éviter les conflits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Aime le travail en groupe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Recherche la sécurité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Relation personnelle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Serviabilité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Conciliation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Compréhension et amitié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Suggestion et conseils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Adaptation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593929"/>
            <a:ext cx="10058400" cy="1450757"/>
          </a:xfrm>
        </p:spPr>
        <p:txBody>
          <a:bodyPr/>
          <a:lstStyle/>
          <a:p>
            <a:r>
              <a:rPr lang="fr-CA" dirty="0" smtClean="0"/>
              <a:t>L’expressif</a:t>
            </a:r>
            <a:r>
              <a:rPr lang="fr-CA" sz="2000" dirty="0"/>
              <a:t>(Affirmation et Spontanéité)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217006"/>
              </p:ext>
            </p:extLst>
          </p:nvPr>
        </p:nvGraphicFramePr>
        <p:xfrm>
          <a:off x="1097277" y="856828"/>
          <a:ext cx="10058402" cy="53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/>
                <a:gridCol w="5029201"/>
              </a:tblGrid>
              <a:tr h="1080804">
                <a:tc>
                  <a:txBody>
                    <a:bodyPr/>
                    <a:lstStyle/>
                    <a:p>
                      <a:r>
                        <a:rPr lang="fr-CA" sz="2800" b="1" dirty="0" smtClean="0"/>
                        <a:t>Caractéristiques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2800" b="1" dirty="0" smtClean="0"/>
                        <a:t>Influence les autres par…</a:t>
                      </a:r>
                      <a:endParaRPr lang="en-US" sz="2800" b="1" dirty="0"/>
                    </a:p>
                  </a:txBody>
                  <a:tcPr/>
                </a:tc>
              </a:tr>
              <a:tr h="42883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Réagit vivement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Essai d’impliquer les autres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N’aime pas la routine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Peut</a:t>
                      </a:r>
                      <a:r>
                        <a:rPr lang="fr-CA" sz="2400" baseline="0" dirty="0" smtClean="0"/>
                        <a:t> être impulsif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Besoin d’être entouré de gens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Recherche l’acceptation et la visibilité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baseline="0" dirty="0" smtClean="0"/>
                        <a:t>Communique des concepts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Aplomb et talent social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Enthousiasme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Récompenses et incitatifs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Contact personnel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Persuasion et motivation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fr-CA" sz="2400" dirty="0" smtClean="0"/>
                        <a:t>Éloges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Qu’est-ce qu’un groupe?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CA" sz="4400" dirty="0"/>
          </a:p>
          <a:p>
            <a:pPr algn="ctr">
              <a:buNone/>
            </a:pPr>
            <a:r>
              <a:rPr lang="fr-CA" sz="4400" b="1" u="sng" dirty="0"/>
              <a:t>Groupe</a:t>
            </a:r>
            <a:r>
              <a:rPr lang="fr-CA" sz="4400" dirty="0"/>
              <a:t>: Ensemble constitué d’au moins trois (</a:t>
            </a:r>
            <a:r>
              <a:rPr lang="fr-CA" sz="4400" b="1" dirty="0"/>
              <a:t>3</a:t>
            </a:r>
            <a:r>
              <a:rPr lang="fr-CA" sz="4400" dirty="0"/>
              <a:t>) personnes qui </a:t>
            </a:r>
            <a:r>
              <a:rPr lang="fr-CA" sz="4400" b="1" dirty="0"/>
              <a:t>interagissent</a:t>
            </a:r>
            <a:r>
              <a:rPr lang="fr-CA" sz="4400" dirty="0"/>
              <a:t> pendant un </a:t>
            </a:r>
            <a:r>
              <a:rPr lang="fr-CA" sz="4400" b="1" dirty="0"/>
              <a:t>certain temps</a:t>
            </a:r>
            <a:r>
              <a:rPr lang="fr-CA" sz="4400" dirty="0"/>
              <a:t>, dans le but d’atteindre un </a:t>
            </a:r>
            <a:r>
              <a:rPr lang="fr-CA" sz="4400" b="1" dirty="0"/>
              <a:t>objectif commun</a:t>
            </a:r>
            <a:r>
              <a:rPr lang="fr-CA" sz="4400" dirty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825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b="1" dirty="0" smtClean="0"/>
              <a:t>La taille du groupe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sz="3600" b="1" dirty="0" smtClean="0"/>
              <a:t>Pourquoi pas 2 ?</a:t>
            </a:r>
            <a:endParaRPr lang="fr-CA" sz="3600" b="1" dirty="0"/>
          </a:p>
          <a:p>
            <a:pPr>
              <a:buFontTx/>
              <a:buChar char="-"/>
            </a:pPr>
            <a:r>
              <a:rPr lang="fr-CA" sz="3200" dirty="0" smtClean="0"/>
              <a:t>En dyade: un seul lien interpersonnel; À 3, au moins autant de lien que de personnes</a:t>
            </a:r>
          </a:p>
          <a:p>
            <a:pPr marL="0" indent="0">
              <a:buNone/>
            </a:pPr>
            <a:endParaRPr lang="fr-CA" sz="3200" dirty="0" smtClean="0"/>
          </a:p>
          <a:p>
            <a:pPr>
              <a:buFontTx/>
              <a:buChar char="-"/>
            </a:pPr>
            <a:r>
              <a:rPr lang="fr-CA" sz="3200" dirty="0" smtClean="0"/>
              <a:t>Phénomène de majorité, minorité</a:t>
            </a:r>
            <a:endParaRPr lang="fr-CA" sz="3000" dirty="0" smtClean="0"/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b="1" dirty="0" smtClean="0"/>
              <a:t>La taille du groupe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CA" sz="3200" dirty="0" smtClean="0"/>
              <a:t>Taille maximal d’un groupe ±20 personnes</a:t>
            </a:r>
          </a:p>
          <a:p>
            <a:pPr>
              <a:buFont typeface="Wingdings" panose="05000000000000000000" pitchFamily="2" charset="2"/>
              <a:buChar char="v"/>
            </a:pPr>
            <a:endParaRPr lang="fr-CA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A" sz="3200" dirty="0" smtClean="0"/>
              <a:t>La taille du groupe est limitée par </a:t>
            </a:r>
            <a:r>
              <a:rPr lang="fr-CA" sz="3200" u="sng" dirty="0" smtClean="0"/>
              <a:t>2 facteurs</a:t>
            </a:r>
          </a:p>
          <a:p>
            <a:pPr>
              <a:buFont typeface="Wingdings" panose="05000000000000000000" pitchFamily="2" charset="2"/>
              <a:buChar char="v"/>
            </a:pPr>
            <a:endParaRPr lang="fr-CA" sz="3200" dirty="0" smtClean="0"/>
          </a:p>
          <a:p>
            <a:pPr lvl="6">
              <a:buFont typeface="Wingdings" panose="05000000000000000000" pitchFamily="2" charset="2"/>
              <a:buChar char="q"/>
            </a:pPr>
            <a:r>
              <a:rPr lang="fr-CA" sz="2800" b="1" dirty="0" smtClean="0"/>
              <a:t>connaître</a:t>
            </a:r>
            <a:r>
              <a:rPr lang="fr-CA" sz="2800" dirty="0" smtClean="0"/>
              <a:t> tous les membres du groupe</a:t>
            </a:r>
          </a:p>
          <a:p>
            <a:pPr>
              <a:buFont typeface="Wingdings" panose="05000000000000000000" pitchFamily="2" charset="2"/>
              <a:buChar char="q"/>
            </a:pPr>
            <a:endParaRPr lang="fr-CA" sz="3600" dirty="0" smtClean="0"/>
          </a:p>
          <a:p>
            <a:pPr lvl="6">
              <a:buFont typeface="Wingdings" panose="05000000000000000000" pitchFamily="2" charset="2"/>
              <a:buChar char="q"/>
            </a:pPr>
            <a:r>
              <a:rPr lang="fr-CA" sz="2800" b="1" dirty="0" smtClean="0"/>
              <a:t>interagir</a:t>
            </a:r>
            <a:r>
              <a:rPr lang="fr-CA" sz="2800" dirty="0" smtClean="0"/>
              <a:t> sur une base régulière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82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300050"/>
            <a:ext cx="10058400" cy="1450757"/>
          </a:xfrm>
        </p:spPr>
        <p:txBody>
          <a:bodyPr/>
          <a:lstStyle/>
          <a:p>
            <a:r>
              <a:rPr lang="fr-CA" b="1" dirty="0" smtClean="0"/>
              <a:t>Stabilité et durée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sz="3200" dirty="0" smtClean="0"/>
              <a:t>Les membres doivent être engagés dans une relation     	    	stable et durable</a:t>
            </a:r>
          </a:p>
          <a:p>
            <a:pPr>
              <a:buFont typeface="Wingdings" panose="05000000000000000000" pitchFamily="2" charset="2"/>
              <a:buChar char="Ø"/>
            </a:pPr>
            <a:endParaRPr lang="fr-CA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CA" sz="3200" dirty="0"/>
              <a:t> </a:t>
            </a:r>
            <a:r>
              <a:rPr lang="fr-CA" sz="3200" dirty="0" smtClean="0"/>
              <a:t>Le groupe a tout de même une durée de vie limitée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19363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300050"/>
            <a:ext cx="10058400" cy="1450757"/>
          </a:xfrm>
        </p:spPr>
        <p:txBody>
          <a:bodyPr/>
          <a:lstStyle/>
          <a:p>
            <a:r>
              <a:rPr lang="fr-CA" b="1" dirty="0" smtClean="0"/>
              <a:t>Les objectifs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4744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CA" sz="2800" dirty="0" smtClean="0"/>
              <a:t>Ce </a:t>
            </a:r>
            <a:r>
              <a:rPr lang="fr-CA" sz="2800" dirty="0"/>
              <a:t>que le groupe cherche collectivement à </a:t>
            </a:r>
            <a:r>
              <a:rPr lang="fr-CA" sz="2800" dirty="0" smtClean="0"/>
              <a:t>atteindre</a:t>
            </a:r>
          </a:p>
          <a:p>
            <a:pPr>
              <a:buFont typeface="Wingdings" panose="05000000000000000000" pitchFamily="2" charset="2"/>
              <a:buChar char="q"/>
            </a:pPr>
            <a:endParaRPr lang="fr-CA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fr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fr-CA" sz="2800" u="sng" dirty="0" smtClean="0"/>
              <a:t>Objectifs individuels</a:t>
            </a:r>
            <a:r>
              <a:rPr lang="fr-CA" sz="2800" b="1" u="sng" dirty="0" smtClean="0"/>
              <a:t>: </a:t>
            </a:r>
          </a:p>
          <a:p>
            <a:pPr lvl="3">
              <a:buFontTx/>
              <a:buChar char="-"/>
            </a:pPr>
            <a:r>
              <a:rPr lang="fr-CA" sz="2400" b="1" dirty="0" smtClean="0"/>
              <a:t>Liés à la tâches: </a:t>
            </a:r>
            <a:r>
              <a:rPr lang="fr-CA" sz="2400" dirty="0"/>
              <a:t>Accomplir un travail donné en profitant des connaissances et habilités des membres du groupe</a:t>
            </a:r>
          </a:p>
          <a:p>
            <a:pPr lvl="3">
              <a:buFontTx/>
              <a:buChar char="-"/>
            </a:pPr>
            <a:endParaRPr lang="fr-CA" sz="2400" dirty="0" smtClean="0"/>
          </a:p>
          <a:p>
            <a:pPr lvl="3">
              <a:buFontTx/>
              <a:buChar char="-"/>
            </a:pPr>
            <a:r>
              <a:rPr lang="fr-CA" sz="2400" b="1" dirty="0" smtClean="0"/>
              <a:t>Sociaux</a:t>
            </a:r>
            <a:r>
              <a:rPr lang="fr-CA" sz="2400" dirty="0" smtClean="0"/>
              <a:t>: </a:t>
            </a:r>
            <a:r>
              <a:rPr lang="fr-CA" sz="2400" dirty="0"/>
              <a:t>Besoin d’inclusion, de pouvoir ou d’affection</a:t>
            </a:r>
            <a:endParaRPr lang="en-US" sz="2400" dirty="0"/>
          </a:p>
          <a:p>
            <a:pPr lvl="3">
              <a:buFontTx/>
              <a:buChar char="-"/>
            </a:pPr>
            <a:endParaRPr lang="fr-CA" sz="2200" dirty="0"/>
          </a:p>
          <a:p>
            <a:pPr marL="0" indent="0">
              <a:buNone/>
            </a:pP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23954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Les normes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329828"/>
            <a:ext cx="3837791" cy="2443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CA" sz="2800" dirty="0" smtClean="0"/>
              <a:t>Normes formelles: </a:t>
            </a:r>
          </a:p>
          <a:p>
            <a:pPr>
              <a:buFont typeface="Wingdings" panose="05000000000000000000" pitchFamily="2" charset="2"/>
              <a:buChar char="v"/>
            </a:pPr>
            <a:endParaRPr lang="fr-CA" sz="2800" dirty="0"/>
          </a:p>
          <a:p>
            <a:pPr>
              <a:buFont typeface="Wingdings" panose="05000000000000000000" pitchFamily="2" charset="2"/>
              <a:buChar char="v"/>
            </a:pPr>
            <a:endParaRPr lang="fr-CA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A" sz="2800" dirty="0" smtClean="0"/>
              <a:t>Normes informelles: </a:t>
            </a:r>
            <a:endParaRPr lang="fr-CA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4814047" y="2329828"/>
            <a:ext cx="578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smtClean="0"/>
              <a:t>Officielles, explicites et obligatoires</a:t>
            </a:r>
            <a:endParaRPr lang="fr-CA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814047" y="4042087"/>
            <a:ext cx="578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smtClean="0"/>
              <a:t>Officieuses, implicites et volontaires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99753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300050"/>
            <a:ext cx="10058400" cy="1450757"/>
          </a:xfrm>
        </p:spPr>
        <p:txBody>
          <a:bodyPr/>
          <a:lstStyle/>
          <a:p>
            <a:r>
              <a:rPr lang="fr-CA" b="1" dirty="0" smtClean="0"/>
              <a:t>Les normes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208804"/>
            <a:ext cx="4752191" cy="3896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CA" sz="3200" dirty="0" smtClean="0"/>
              <a:t>Normes sociales: </a:t>
            </a:r>
          </a:p>
          <a:p>
            <a:pPr>
              <a:buFont typeface="Wingdings" panose="05000000000000000000" pitchFamily="2" charset="2"/>
              <a:buChar char="v"/>
            </a:pPr>
            <a:endParaRPr lang="fr-CA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A" sz="3200" dirty="0" smtClean="0"/>
              <a:t>Normes de procédures: </a:t>
            </a:r>
          </a:p>
          <a:p>
            <a:pPr>
              <a:buFont typeface="Wingdings" panose="05000000000000000000" pitchFamily="2" charset="2"/>
              <a:buChar char="v"/>
            </a:pPr>
            <a:endParaRPr lang="fr-CA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CA" sz="3200" dirty="0" smtClean="0"/>
              <a:t>Normes de travail: </a:t>
            </a:r>
            <a:endParaRPr lang="fr-CA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4948517" y="2208804"/>
            <a:ext cx="5763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smtClean="0"/>
              <a:t>Régissent les relations interpersonnelles entre les membres d’un groupe</a:t>
            </a:r>
            <a:endParaRPr lang="fr-CA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5517775" y="3511245"/>
            <a:ext cx="576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smtClean="0"/>
              <a:t>Régissent le fonctionnement dans le groupe</a:t>
            </a:r>
            <a:endParaRPr lang="fr-CA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948516" y="4761937"/>
            <a:ext cx="576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smtClean="0"/>
              <a:t>Régissent l’accomplissement de la tâche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96902070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973</TotalTime>
  <Words>973</Words>
  <Application>Microsoft Office PowerPoint</Application>
  <PresentationFormat>Custom</PresentationFormat>
  <Paragraphs>268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Rétrospective</vt:lpstr>
      <vt:lpstr>Le travail en équipe</vt:lpstr>
      <vt:lpstr>Plan de la séance</vt:lpstr>
      <vt:lpstr>Qu’est-ce qu’un groupe?</vt:lpstr>
      <vt:lpstr>La taille du groupe</vt:lpstr>
      <vt:lpstr>La taille du groupe</vt:lpstr>
      <vt:lpstr>Stabilité et durée</vt:lpstr>
      <vt:lpstr>Les objectifs</vt:lpstr>
      <vt:lpstr>Les normes</vt:lpstr>
      <vt:lpstr>Les normes</vt:lpstr>
      <vt:lpstr>PowerPoint Presentation</vt:lpstr>
      <vt:lpstr>PowerPoint Presentation</vt:lpstr>
      <vt:lpstr>Pourquoi joindre un groupe?</vt:lpstr>
      <vt:lpstr>Pourquoi ne pas joindre un groupe?</vt:lpstr>
      <vt:lpstr>La pensée de groupe (groupthink)</vt:lpstr>
      <vt:lpstr>La pensée de groupe (groupthink)</vt:lpstr>
      <vt:lpstr>La pensée de groupe (groupthink)</vt:lpstr>
      <vt:lpstr>Les rôles</vt:lpstr>
      <vt:lpstr>Les rôles</vt:lpstr>
      <vt:lpstr>Les rôles</vt:lpstr>
      <vt:lpstr>Les rôles</vt:lpstr>
      <vt:lpstr>Les rôles</vt:lpstr>
      <vt:lpstr>Le modèle des styles d’interaction</vt:lpstr>
      <vt:lpstr>PowerPoint Presentation</vt:lpstr>
      <vt:lpstr>L’analytique (Contrôle de soi et Prudence)</vt:lpstr>
      <vt:lpstr>Le fonceur (Contrôle de soi et Affirmation)</vt:lpstr>
      <vt:lpstr>Le coopératif (Prudence et Spontanéité)</vt:lpstr>
      <vt:lpstr>L’expressif(Affirmation et Spontanéité)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travail en équipe</dc:title>
  <dc:creator>Guillaume Labelle</dc:creator>
  <cp:lastModifiedBy>Utilisateur</cp:lastModifiedBy>
  <cp:revision>51</cp:revision>
  <dcterms:created xsi:type="dcterms:W3CDTF">2016-09-25T14:14:24Z</dcterms:created>
  <dcterms:modified xsi:type="dcterms:W3CDTF">2016-09-28T14:50:55Z</dcterms:modified>
</cp:coreProperties>
</file>