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86" r:id="rId4"/>
    <p:sldId id="287" r:id="rId5"/>
    <p:sldId id="289" r:id="rId6"/>
    <p:sldId id="290" r:id="rId7"/>
    <p:sldId id="258" r:id="rId8"/>
    <p:sldId id="260" r:id="rId9"/>
    <p:sldId id="261" r:id="rId10"/>
    <p:sldId id="263" r:id="rId11"/>
    <p:sldId id="266" r:id="rId12"/>
    <p:sldId id="267" r:id="rId13"/>
    <p:sldId id="295" r:id="rId14"/>
    <p:sldId id="268" r:id="rId15"/>
    <p:sldId id="296" r:id="rId16"/>
    <p:sldId id="300" r:id="rId17"/>
    <p:sldId id="291" r:id="rId18"/>
    <p:sldId id="269" r:id="rId19"/>
    <p:sldId id="292" r:id="rId20"/>
    <p:sldId id="270" r:id="rId21"/>
    <p:sldId id="299" r:id="rId22"/>
    <p:sldId id="271" r:id="rId23"/>
    <p:sldId id="293" r:id="rId24"/>
    <p:sldId id="272" r:id="rId25"/>
    <p:sldId id="294" r:id="rId26"/>
    <p:sldId id="273" r:id="rId27"/>
    <p:sldId id="274" r:id="rId28"/>
    <p:sldId id="297" r:id="rId29"/>
    <p:sldId id="301" r:id="rId30"/>
    <p:sldId id="275" r:id="rId31"/>
    <p:sldId id="276" r:id="rId32"/>
    <p:sldId id="277" r:id="rId33"/>
    <p:sldId id="278" r:id="rId34"/>
    <p:sldId id="279" r:id="rId35"/>
    <p:sldId id="283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2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8" autoAdjust="0"/>
    <p:restoredTop sz="94624" autoAdjust="0"/>
  </p:normalViewPr>
  <p:slideViewPr>
    <p:cSldViewPr>
      <p:cViewPr>
        <p:scale>
          <a:sx n="70" d="100"/>
          <a:sy n="70" d="100"/>
        </p:scale>
        <p:origin x="-149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65D7F-9593-4862-9246-F5CB3102AF4E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55A72-4CD9-4D54-B019-D80234B0BD6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55A72-4CD9-4D54-B019-D80234B0BD69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FR" sz="2400" b="0" u="none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400" b="0" u="none"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b="0" u="none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b="0" u="none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b="0" u="none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b="0" u="none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b="0" u="none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b="0" u="none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b="0" u="none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b="0" u="none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b="0" u="none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sz="2400" b="0" u="none">
                  <a:latin typeface="Times New Roman" pitchFamily="18" charset="0"/>
                </a:endParaRPr>
              </a:p>
            </p:txBody>
          </p:sp>
        </p:grpSp>
      </p:grpSp>
      <p:sp>
        <p:nvSpPr>
          <p:cNvPr id="1116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116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u="none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endParaRPr lang="fr-BE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une image de la bibliothèque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r>
              <a:rPr lang="fr-FR" noProof="0" smtClean="0"/>
              <a:t>Cliquez sur l'icône pour ajouter un tableau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u="none">
                <a:latin typeface="Arial" pitchFamily="34" charset="0"/>
              </a:defRPr>
            </a:lvl1pPr>
          </a:lstStyle>
          <a:p>
            <a:endParaRPr lang="fr-BE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 Black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05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FR" sz="2400" b="0" u="none">
                <a:latin typeface="Times New Roman" pitchFamily="18" charset="0"/>
              </a:endParaRPr>
            </a:p>
          </p:txBody>
        </p:sp>
        <p:sp>
          <p:nvSpPr>
            <p:cNvPr id="1105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400" b="0" u="none">
                <a:latin typeface="Times New Roman" pitchFamily="18" charset="0"/>
              </a:endParaRPr>
            </a:p>
          </p:txBody>
        </p:sp>
        <p:sp>
          <p:nvSpPr>
            <p:cNvPr id="1105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0" u="none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106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0" u="none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106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0" u="none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106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0" u="none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106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400" b="0" u="none">
                <a:latin typeface="Times New Roman" pitchFamily="18" charset="0"/>
              </a:endParaRPr>
            </a:p>
          </p:txBody>
        </p:sp>
        <p:sp>
          <p:nvSpPr>
            <p:cNvPr id="1106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0" u="none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106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0" u="none">
                <a:solidFill>
                  <a:schemeClr val="accent2"/>
                </a:solidFill>
                <a:latin typeface="Arial" pitchFamily="34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24200" y="4293096"/>
            <a:ext cx="6019800" cy="1752600"/>
          </a:xfrm>
        </p:spPr>
        <p:txBody>
          <a:bodyPr/>
          <a:lstStyle/>
          <a:p>
            <a:pPr algn="ctr"/>
            <a:endParaRPr lang="fr-FR" dirty="0" smtClean="0">
              <a:solidFill>
                <a:srgbClr val="0070C0"/>
              </a:solidFill>
            </a:endParaRPr>
          </a:p>
          <a:p>
            <a:pPr algn="ctr"/>
            <a:r>
              <a:rPr lang="fr-FR" dirty="0" smtClean="0">
                <a:solidFill>
                  <a:srgbClr val="0070C0"/>
                </a:solidFill>
              </a:rPr>
              <a:t>Présenté par :</a:t>
            </a:r>
            <a:r>
              <a:rPr lang="fr-FR" dirty="0" err="1" smtClean="0">
                <a:solidFill>
                  <a:srgbClr val="0070C0"/>
                </a:solidFill>
              </a:rPr>
              <a:t>Emna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Ayadi</a:t>
            </a:r>
            <a:endParaRPr lang="fr-FR" dirty="0" smtClean="0">
              <a:solidFill>
                <a:srgbClr val="0070C0"/>
              </a:solidFill>
            </a:endParaRPr>
          </a:p>
          <a:p>
            <a:pPr algn="ctr"/>
            <a:r>
              <a:rPr lang="fr-FR" dirty="0" smtClean="0">
                <a:solidFill>
                  <a:srgbClr val="0070C0"/>
                </a:solidFill>
              </a:rPr>
              <a:t>1</a:t>
            </a:r>
            <a:r>
              <a:rPr lang="fr-FR" baseline="30000" dirty="0" smtClean="0">
                <a:solidFill>
                  <a:srgbClr val="0070C0"/>
                </a:solidFill>
              </a:rPr>
              <a:t>ère</a:t>
            </a:r>
            <a:r>
              <a:rPr lang="fr-FR" dirty="0" smtClean="0">
                <a:solidFill>
                  <a:srgbClr val="0070C0"/>
                </a:solidFill>
              </a:rPr>
              <a:t> Année MAIASI</a:t>
            </a:r>
          </a:p>
          <a:p>
            <a:pPr algn="ctr"/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4" name="Picture 7" descr="http://www.itilconsulting.fr/var/plain_site/storage/images/expertise/cmmi/cmmi/1885-2-fre-FR/CMM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0"/>
            <a:ext cx="5832648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logo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552" y="4581128"/>
            <a:ext cx="1856249" cy="1872208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2915816" y="1916832"/>
            <a:ext cx="601980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 « </a:t>
            </a:r>
            <a:r>
              <a:rPr kumimoji="0" lang="fr-FR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Capability</a:t>
            </a:r>
            <a:r>
              <a:rPr kumimoji="0" lang="fr-F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Maturity</a:t>
            </a:r>
            <a:r>
              <a:rPr kumimoji="0" lang="fr-F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Model </a:t>
            </a:r>
            <a:r>
              <a:rPr kumimoji="0" lang="fr-FR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Integration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SM</a:t>
            </a:r>
            <a:r>
              <a:rPr kumimoji="0" lang="fr-F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 » expliqué simplement.</a:t>
            </a:r>
            <a:endParaRPr kumimoji="0" lang="fr-FR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395536" y="404664"/>
            <a:ext cx="6590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disciplines cibles devant s’intéresser au CMMI</a:t>
            </a:r>
            <a:r>
              <a:rPr lang="en-US" sz="2000" baseline="30000" dirty="0" smtClean="0">
                <a:latin typeface="Verdana"/>
              </a:rPr>
              <a:t>®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L’Ingénierie des logiciels.</a:t>
            </a:r>
          </a:p>
          <a:p>
            <a:r>
              <a:rPr lang="fr-FR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L’Ingénierie des systèmes. </a:t>
            </a:r>
          </a:p>
          <a:p>
            <a:r>
              <a:rPr lang="fr-FR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Toute autre type d’ingénierie (discipline spécialisée en conception, construction, intégration) de produits et services.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861048"/>
            <a:ext cx="4392488" cy="25081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395536" y="404664"/>
            <a:ext cx="605326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postes cibles devant s’intéresser au CMMI</a:t>
            </a:r>
            <a:r>
              <a:rPr lang="en-US" sz="2000" baseline="30000" dirty="0" smtClean="0">
                <a:latin typeface="Verdana"/>
              </a:rPr>
              <a:t>®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rgbClr val="F20000"/>
              </a:buClr>
            </a:pPr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80728"/>
            <a:ext cx="88204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Chefs de projet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Développeurs (réalisateurs fonctionnels, réalisateurs techniques, ingénieurs)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Soutien au développement (Méthode, outils, bureau de projets, assurance-qualité, gestion de configuration, documentaliste, amélioration du processus, etc.)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Managers ou Gestionnaires ( peu importe le niveau hiérarchique )  intervenant directement ou indirectement dans la supervision des projets de développement.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293096"/>
            <a:ext cx="3960440" cy="23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395536" y="404664"/>
            <a:ext cx="3850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principes de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CMMI </a:t>
            </a:r>
            <a:r>
              <a:rPr lang="en-US" sz="2000" baseline="30000" dirty="0" smtClean="0">
                <a:latin typeface="Verdana"/>
              </a:rPr>
              <a:t>®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(1/4)</a:t>
            </a:r>
            <a:r>
              <a:rPr lang="en-US" sz="2000" baseline="30000" dirty="0" smtClean="0">
                <a:latin typeface="Verdana"/>
              </a:rPr>
              <a:t> 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3568" y="548680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 démarches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604448" cy="5105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3" name="Rectangle 2"/>
          <p:cNvSpPr/>
          <p:nvPr/>
        </p:nvSpPr>
        <p:spPr>
          <a:xfrm>
            <a:off x="2771800" y="836712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 smtClean="0">
                <a:solidFill>
                  <a:srgbClr val="C00000"/>
                </a:solidFill>
              </a:rPr>
              <a:t>Maslow</a:t>
            </a:r>
            <a:r>
              <a:rPr lang="fr-FR" b="1" dirty="0" smtClean="0">
                <a:solidFill>
                  <a:srgbClr val="C00000"/>
                </a:solidFill>
              </a:rPr>
              <a:t> / Modèle de Maturité</a:t>
            </a:r>
            <a:endParaRPr lang="fr-FR" b="1" dirty="0">
              <a:solidFill>
                <a:srgbClr val="C0000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l="28214" t="34450" r="43475" b="22604"/>
          <a:stretch>
            <a:fillRect/>
          </a:stretch>
        </p:blipFill>
        <p:spPr bwMode="auto">
          <a:xfrm>
            <a:off x="323850" y="1339850"/>
            <a:ext cx="410368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 descr="Image1"/>
          <p:cNvPicPr>
            <a:picLocks noChangeAspect="1" noChangeArrowheads="1"/>
          </p:cNvPicPr>
          <p:nvPr/>
        </p:nvPicPr>
        <p:blipFill>
          <a:blip r:embed="rId3" cstate="print"/>
          <a:srcRect l="9286" t="11166" r="16641" b="10704"/>
          <a:stretch>
            <a:fillRect/>
          </a:stretch>
        </p:blipFill>
        <p:spPr bwMode="auto">
          <a:xfrm>
            <a:off x="3995738" y="1412875"/>
            <a:ext cx="4897437" cy="4175125"/>
          </a:xfrm>
          <a:prstGeom prst="rect">
            <a:avLst/>
          </a:prstGeom>
          <a:noFill/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044575" y="5668447"/>
            <a:ext cx="2520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fr-FR" b="1" dirty="0">
                <a:solidFill>
                  <a:schemeClr val="tx1"/>
                </a:solidFill>
              </a:rPr>
              <a:t>Pyramide de </a:t>
            </a:r>
            <a:r>
              <a:rPr kumimoji="1" lang="fr-FR" b="1" dirty="0" err="1">
                <a:solidFill>
                  <a:schemeClr val="tx1"/>
                </a:solidFill>
              </a:rPr>
              <a:t>Maslow</a:t>
            </a:r>
            <a:r>
              <a:rPr kumimoji="1" lang="fr-F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365750" y="5529948"/>
            <a:ext cx="28082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fr-FR" b="1" dirty="0">
                <a:solidFill>
                  <a:schemeClr val="tx1"/>
                </a:solidFill>
              </a:rPr>
              <a:t>Modèle de maturité </a:t>
            </a:r>
            <a:r>
              <a:rPr kumimoji="1" lang="fr-FR" b="1" dirty="0" smtClean="0">
                <a:solidFill>
                  <a:schemeClr val="tx1"/>
                </a:solidFill>
              </a:rPr>
              <a:t>CMMI</a:t>
            </a:r>
            <a:endParaRPr kumimoji="1" lang="fr-FR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404664"/>
            <a:ext cx="3719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principes de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CMMI</a:t>
            </a:r>
            <a:r>
              <a:rPr lang="en-US" sz="2000" baseline="30000" dirty="0" smtClean="0">
                <a:latin typeface="Verdana"/>
              </a:rPr>
              <a:t>®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(2/4)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allAtOnce"/>
      <p:bldP spid="7" grpId="0" build="allAtOnce"/>
      <p:bldP spid="8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395536" y="404664"/>
            <a:ext cx="3728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principes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CMMI</a:t>
            </a:r>
            <a:r>
              <a:rPr lang="en-US" sz="2000" baseline="30000" dirty="0" smtClean="0">
                <a:latin typeface="Verdana"/>
              </a:rPr>
              <a:t>®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(3/4) 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764704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Niveaux de maturité CMMI (représentation étagée)</a:t>
            </a:r>
          </a:p>
        </p:txBody>
      </p:sp>
      <p:pic>
        <p:nvPicPr>
          <p:cNvPr id="6" name="Picture 6" descr="IA35-CMM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628775"/>
            <a:ext cx="7415212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16200000">
            <a:off x="-1219200" y="3733800"/>
            <a:ext cx="4267200" cy="304800"/>
          </a:xfrm>
          <a:prstGeom prst="leftRightArrow">
            <a:avLst>
              <a:gd name="adj1" fmla="val 50000"/>
              <a:gd name="adj2" fmla="val 28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6019800"/>
            <a:ext cx="1460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u="none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Low Maturity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0" y="1447800"/>
            <a:ext cx="161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u="none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High Maturity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7" grpId="0" animBg="1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7162800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131840" y="1052736"/>
            <a:ext cx="2826415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fr-FR" b="1" u="none" dirty="0">
                <a:solidFill>
                  <a:srgbClr val="7E0018"/>
                </a:solidFill>
              </a:rPr>
              <a:t>Organisation </a:t>
            </a:r>
            <a:r>
              <a:rPr lang="fr-FR" b="1" u="none" dirty="0" smtClean="0">
                <a:solidFill>
                  <a:srgbClr val="7E0018"/>
                </a:solidFill>
              </a:rPr>
              <a:t>du modèle</a:t>
            </a:r>
            <a:endParaRPr lang="fr-FR" b="1" u="none" dirty="0">
              <a:solidFill>
                <a:srgbClr val="7E0018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404664"/>
            <a:ext cx="3719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principes de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CMMI</a:t>
            </a:r>
            <a:r>
              <a:rPr lang="en-US" sz="2000" baseline="30000" dirty="0" smtClean="0">
                <a:latin typeface="Verdana"/>
              </a:rPr>
              <a:t>®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(4/4)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8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6" y="980728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Domaines processus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252536" y="1772816"/>
            <a:ext cx="8893175" cy="4895850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fr-FR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Le domaine de processus constitue un ensemble de pratiques connexes.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fr-FR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fr-FR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Ils sont les principaux éléments de base dans l'établissement du processus de maturité d'une organisation.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fr-FR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fr-FR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Chaque domaine réside dans un niveau de maturité spécifiques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404664"/>
            <a:ext cx="4071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ça fonctionne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(1/14)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4221088"/>
            <a:ext cx="7488832" cy="132343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dirty="0" smtClean="0"/>
              <a:t>Un niveau de maturité </a:t>
            </a:r>
            <a:r>
              <a:rPr lang="fr-FR" sz="1600" i="1" dirty="0" smtClean="0"/>
              <a:t>(</a:t>
            </a:r>
            <a:r>
              <a:rPr lang="fr-FR" sz="1600" i="1" dirty="0" err="1" smtClean="0"/>
              <a:t>Maturity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Level</a:t>
            </a:r>
            <a:r>
              <a:rPr lang="fr-FR" sz="1600" i="1" dirty="0" smtClean="0"/>
              <a:t>)</a:t>
            </a:r>
            <a:r>
              <a:rPr lang="fr-FR" sz="1600" dirty="0" smtClean="0"/>
              <a:t> (pour l'approche étagée) correspond à l'atteinte d'un niveau de</a:t>
            </a:r>
            <a:r>
              <a:rPr lang="fr-FR" sz="1600" b="1" dirty="0" smtClean="0">
                <a:solidFill>
                  <a:srgbClr val="C00000"/>
                </a:solidFill>
              </a:rPr>
              <a:t> </a:t>
            </a:r>
            <a:r>
              <a:rPr lang="fr-FR" sz="1600" b="1" dirty="0" err="1" smtClean="0">
                <a:solidFill>
                  <a:srgbClr val="C00000"/>
                </a:solidFill>
              </a:rPr>
              <a:t>capabilité</a:t>
            </a:r>
            <a:r>
              <a:rPr lang="fr-FR" sz="1600" dirty="0" smtClean="0"/>
              <a:t> uniforme pour un groupe de processus.</a:t>
            </a:r>
          </a:p>
          <a:p>
            <a:pPr>
              <a:buFont typeface="Arial" pitchFamily="34" charset="0"/>
              <a:buChar char="•"/>
            </a:pPr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Un niveau de </a:t>
            </a:r>
            <a:r>
              <a:rPr lang="fr-FR" sz="1600" b="1" dirty="0" err="1" smtClean="0">
                <a:solidFill>
                  <a:srgbClr val="C00000"/>
                </a:solidFill>
              </a:rPr>
              <a:t>capabilité</a:t>
            </a:r>
            <a:r>
              <a:rPr lang="fr-FR" sz="1600" i="1" dirty="0" smtClean="0"/>
              <a:t>(</a:t>
            </a:r>
            <a:r>
              <a:rPr lang="fr-FR" sz="1600" i="1" dirty="0" err="1" smtClean="0"/>
              <a:t>Capability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Level</a:t>
            </a:r>
            <a:r>
              <a:rPr lang="fr-FR" sz="1600" i="1" dirty="0" smtClean="0"/>
              <a:t>)</a:t>
            </a:r>
            <a:r>
              <a:rPr lang="fr-FR" sz="1600" dirty="0" smtClean="0"/>
              <a:t> mesure l'atteinte des objectifs d'un processus pour le niveau donné (concerne l'approche continue de CMMI) .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p"/>
      <p:bldP spid="5" grpId="0" build="allAtOnce"/>
      <p:bldP spid="6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3" name="Rectangle 2"/>
          <p:cNvSpPr/>
          <p:nvPr/>
        </p:nvSpPr>
        <p:spPr>
          <a:xfrm>
            <a:off x="395536" y="404664"/>
            <a:ext cx="4071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ça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 ?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(2/14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556792"/>
            <a:ext cx="5867400" cy="9144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/>
            <a:r>
              <a:rPr lang="fr-FR" dirty="0" smtClean="0">
                <a:solidFill>
                  <a:srgbClr val="3E4F55"/>
                </a:solidFill>
              </a:rPr>
              <a:t>Choix de la représentation</a:t>
            </a:r>
            <a:r>
              <a:rPr lang="fr-FR" dirty="0" smtClean="0">
                <a:solidFill>
                  <a:srgbClr val="FF6500"/>
                </a:solidFill>
              </a:rPr>
              <a:t> </a:t>
            </a:r>
            <a:r>
              <a:rPr lang="fr-FR" b="1" dirty="0" smtClean="0">
                <a:solidFill>
                  <a:srgbClr val="C00000"/>
                </a:solidFill>
              </a:rPr>
              <a:t>étagée</a:t>
            </a:r>
            <a:r>
              <a:rPr lang="fr-FR" dirty="0" smtClean="0">
                <a:solidFill>
                  <a:srgbClr val="1F4081"/>
                </a:solidFill>
              </a:rPr>
              <a:t> :</a:t>
            </a:r>
          </a:p>
          <a:p>
            <a:pPr marL="247650" lvl="1" indent="-246063" eaLnBrk="0" hangingPunct="0">
              <a:buFontTx/>
              <a:buChar char="•"/>
            </a:pPr>
            <a:r>
              <a:rPr lang="fr-FR" dirty="0" smtClean="0">
                <a:solidFill>
                  <a:srgbClr val="3E4F55"/>
                </a:solidFill>
              </a:rPr>
              <a:t>Permet de s’auto évaluer clairement</a:t>
            </a:r>
          </a:p>
          <a:p>
            <a:pPr marL="247650" lvl="1" indent="-246063" eaLnBrk="0" hangingPunct="0">
              <a:buFontTx/>
              <a:buChar char="•"/>
            </a:pPr>
            <a:r>
              <a:rPr lang="fr-FR" dirty="0" smtClean="0">
                <a:solidFill>
                  <a:srgbClr val="3E4F55"/>
                </a:solidFill>
              </a:rPr>
              <a:t>Permet de se fixer un objectif : </a:t>
            </a:r>
            <a:r>
              <a:rPr lang="fr-FR" b="1" dirty="0" smtClean="0">
                <a:solidFill>
                  <a:srgbClr val="C00000"/>
                </a:solidFill>
              </a:rPr>
              <a:t>valider le niveau 2</a:t>
            </a:r>
          </a:p>
          <a:p>
            <a:pPr marL="247650" lvl="1" indent="-246063" eaLnBrk="0" hangingPunct="0">
              <a:buFontTx/>
              <a:buChar char="•"/>
            </a:pPr>
            <a:r>
              <a:rPr lang="fr-FR" dirty="0" smtClean="0">
                <a:solidFill>
                  <a:srgbClr val="3E4F55"/>
                </a:solidFill>
              </a:rPr>
              <a:t>Attaquer les axes importants en priorité</a:t>
            </a:r>
          </a:p>
          <a:p>
            <a:pPr marL="247650" lvl="1" indent="-246063" eaLnBrk="0" hangingPunct="0">
              <a:buFontTx/>
              <a:buChar char="•"/>
            </a:pPr>
            <a:r>
              <a:rPr lang="fr-FR" dirty="0" smtClean="0">
                <a:solidFill>
                  <a:srgbClr val="3E4F55"/>
                </a:solidFill>
              </a:rPr>
              <a:t>Permet de se situer par rapport à la concurrence</a:t>
            </a:r>
            <a:endParaRPr lang="fr-FR" dirty="0">
              <a:solidFill>
                <a:srgbClr val="3E4F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908720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Domaines de processus / Niveau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23728" y="5517232"/>
            <a:ext cx="6408737" cy="863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089" y="5661149"/>
            <a:ext cx="1079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/>
            <a:r>
              <a:rPr lang="fr-FR" sz="2000" b="0" dirty="0">
                <a:solidFill>
                  <a:srgbClr val="3E4F55"/>
                </a:solidFill>
              </a:rPr>
              <a:t>1 Initial</a:t>
            </a:r>
            <a:endParaRPr lang="fr-FR" sz="2000" b="0" dirty="0">
              <a:solidFill>
                <a:srgbClr val="FF65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11289" y="5761162"/>
            <a:ext cx="583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1800" i="1" dirty="0">
                <a:solidFill>
                  <a:schemeClr val="bg1"/>
                </a:solidFill>
              </a:rPr>
              <a:t>Processus imprévisible, repose sur les hommes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995936" y="3645024"/>
            <a:ext cx="4609778" cy="1873250"/>
          </a:xfrm>
          <a:prstGeom prst="downArrowCallout">
            <a:avLst>
              <a:gd name="adj1" fmla="val 24934"/>
              <a:gd name="adj2" fmla="val 25375"/>
              <a:gd name="adj3" fmla="val 11194"/>
              <a:gd name="adj4" fmla="val 71745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fr-FR" sz="1800" dirty="0">
                <a:solidFill>
                  <a:schemeClr val="tx1"/>
                </a:solidFill>
                <a:latin typeface="Verdana" pitchFamily="34" charset="0"/>
              </a:rPr>
              <a:t>NIVEAU PAR DEFAUT</a:t>
            </a:r>
          </a:p>
          <a:p>
            <a:pPr algn="ctr">
              <a:spcBef>
                <a:spcPct val="0"/>
              </a:spcBef>
            </a:pPr>
            <a:r>
              <a:rPr lang="fr-FR" b="0" dirty="0">
                <a:solidFill>
                  <a:schemeClr val="tx1"/>
                </a:solidFill>
                <a:latin typeface="Verdana" pitchFamily="34" charset="0"/>
              </a:rPr>
              <a:t>La réussite des projets repose</a:t>
            </a:r>
          </a:p>
          <a:p>
            <a:pPr algn="ctr">
              <a:spcBef>
                <a:spcPct val="0"/>
              </a:spcBef>
            </a:pPr>
            <a:r>
              <a:rPr lang="fr-FR" b="0" dirty="0">
                <a:solidFill>
                  <a:schemeClr val="tx1"/>
                </a:solidFill>
                <a:latin typeface="Verdana" pitchFamily="34" charset="0"/>
              </a:rPr>
              <a:t> intégralement sur les hommes, </a:t>
            </a:r>
          </a:p>
          <a:p>
            <a:pPr algn="ctr">
              <a:spcBef>
                <a:spcPct val="0"/>
              </a:spcBef>
            </a:pPr>
            <a:r>
              <a:rPr lang="fr-FR" b="0" dirty="0">
                <a:solidFill>
                  <a:schemeClr val="tx1"/>
                </a:solidFill>
                <a:latin typeface="Verdana" pitchFamily="34" charset="0"/>
              </a:rPr>
              <a:t>leur engagement et leur bonne volonté.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5" grpId="0" build="allAtOnce"/>
      <p:bldP spid="6" grpId="0" animBg="1"/>
      <p:bldP spid="7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692696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Niveaux de maturité CMMI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643063"/>
            <a:ext cx="80645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95536" y="404664"/>
            <a:ext cx="4071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ça fonctionne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(3/14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395536" y="404664"/>
            <a:ext cx="4071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ça fonctionne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(4/14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908720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Domaines de processus / Niveau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4076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/>
            <a:r>
              <a:rPr lang="fr-FR" u="sng" dirty="0" smtClean="0">
                <a:solidFill>
                  <a:srgbClr val="3E4F55"/>
                </a:solidFill>
              </a:rPr>
              <a:t>Niveau 2</a:t>
            </a:r>
            <a:r>
              <a:rPr lang="fr-FR" dirty="0" smtClean="0">
                <a:solidFill>
                  <a:srgbClr val="3E4F55"/>
                </a:solidFill>
              </a:rPr>
              <a:t> :</a:t>
            </a:r>
          </a:p>
          <a:p>
            <a:pPr marL="342900" indent="-342900" eaLnBrk="0" hangingPunct="0"/>
            <a:r>
              <a:rPr lang="fr-FR" dirty="0" smtClean="0">
                <a:solidFill>
                  <a:srgbClr val="3E4F55"/>
                </a:solidFill>
              </a:rPr>
              <a:t>Reproductible</a:t>
            </a:r>
          </a:p>
          <a:p>
            <a:pPr marL="342900" indent="-342900" eaLnBrk="0" hangingPunct="0"/>
            <a:r>
              <a:rPr lang="fr-FR" dirty="0" smtClean="0">
                <a:solidFill>
                  <a:srgbClr val="3E4F55"/>
                </a:solidFill>
              </a:rPr>
              <a:t>Principaux processus définis</a:t>
            </a:r>
          </a:p>
          <a:p>
            <a:pPr marL="342900" indent="-342900" eaLnBrk="0" hangingPunct="0"/>
            <a:r>
              <a:rPr lang="fr-FR" dirty="0" smtClean="0">
                <a:solidFill>
                  <a:srgbClr val="3E4F55"/>
                </a:solidFill>
              </a:rPr>
              <a:t>et appliqués !</a:t>
            </a:r>
          </a:p>
          <a:p>
            <a:pPr marL="342900" indent="-342900" eaLnBrk="0" hangingPunct="0"/>
            <a:r>
              <a:rPr lang="fr-FR" dirty="0" smtClean="0">
                <a:solidFill>
                  <a:srgbClr val="3E4F55"/>
                </a:solidFill>
              </a:rPr>
              <a:t>Développement planifié</a:t>
            </a:r>
            <a:endParaRPr lang="fr-FR" dirty="0">
              <a:solidFill>
                <a:srgbClr val="3E4F55"/>
              </a:solidFill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132138" y="4509195"/>
            <a:ext cx="5472112" cy="863600"/>
          </a:xfrm>
          <a:prstGeom prst="rect">
            <a:avLst/>
          </a:prstGeom>
          <a:solidFill>
            <a:srgbClr val="FF65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2411413" y="5617270"/>
            <a:ext cx="583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1800" i="1">
                <a:solidFill>
                  <a:schemeClr val="bg1"/>
                </a:solidFill>
              </a:rPr>
              <a:t>Processus imprévisible, repose sur les hommes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492500" y="4753670"/>
            <a:ext cx="489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1800" i="1">
                <a:solidFill>
                  <a:schemeClr val="bg1"/>
                </a:solidFill>
              </a:rPr>
              <a:t>Discipline de développement</a:t>
            </a: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3563888" y="2061270"/>
            <a:ext cx="4968925" cy="2447925"/>
          </a:xfrm>
          <a:prstGeom prst="downArrowCallout">
            <a:avLst>
              <a:gd name="adj1" fmla="val 20691"/>
              <a:gd name="adj2" fmla="val 21057"/>
              <a:gd name="adj3" fmla="val 11194"/>
              <a:gd name="adj4" fmla="val 79704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fr-FR" b="0" dirty="0">
                <a:solidFill>
                  <a:schemeClr val="tx1"/>
                </a:solidFill>
                <a:latin typeface="Verdana" pitchFamily="34" charset="0"/>
              </a:rPr>
              <a:t>Gestion des exigences</a:t>
            </a:r>
          </a:p>
          <a:p>
            <a:pPr algn="ctr">
              <a:spcBef>
                <a:spcPct val="0"/>
              </a:spcBef>
            </a:pPr>
            <a:r>
              <a:rPr lang="fr-FR" b="0" dirty="0">
                <a:solidFill>
                  <a:schemeClr val="tx1"/>
                </a:solidFill>
                <a:latin typeface="Verdana" pitchFamily="34" charset="0"/>
              </a:rPr>
              <a:t>Planification de projet</a:t>
            </a:r>
          </a:p>
          <a:p>
            <a:pPr algn="ctr">
              <a:spcBef>
                <a:spcPct val="0"/>
              </a:spcBef>
            </a:pPr>
            <a:r>
              <a:rPr lang="fr-FR" b="0" dirty="0">
                <a:solidFill>
                  <a:schemeClr val="tx1"/>
                </a:solidFill>
                <a:latin typeface="Verdana" pitchFamily="34" charset="0"/>
              </a:rPr>
              <a:t>Suivi et contrôle de projet</a:t>
            </a:r>
          </a:p>
          <a:p>
            <a:pPr algn="ctr">
              <a:spcBef>
                <a:spcPct val="0"/>
              </a:spcBef>
            </a:pPr>
            <a:r>
              <a:rPr lang="fr-FR" b="0" dirty="0">
                <a:solidFill>
                  <a:schemeClr val="tx1"/>
                </a:solidFill>
                <a:latin typeface="Verdana" pitchFamily="34" charset="0"/>
              </a:rPr>
              <a:t>Gestion des ententes avec les fournisseurs</a:t>
            </a:r>
          </a:p>
          <a:p>
            <a:pPr algn="ctr">
              <a:spcBef>
                <a:spcPct val="0"/>
              </a:spcBef>
            </a:pPr>
            <a:r>
              <a:rPr lang="fr-FR" b="0" dirty="0">
                <a:solidFill>
                  <a:schemeClr val="tx1"/>
                </a:solidFill>
                <a:latin typeface="Verdana" pitchFamily="34" charset="0"/>
              </a:rPr>
              <a:t>Mesure et analyse</a:t>
            </a:r>
          </a:p>
          <a:p>
            <a:pPr algn="ctr">
              <a:spcBef>
                <a:spcPct val="0"/>
              </a:spcBef>
            </a:pPr>
            <a:r>
              <a:rPr lang="fr-FR" b="0" dirty="0">
                <a:solidFill>
                  <a:schemeClr val="tx1"/>
                </a:solidFill>
                <a:latin typeface="Verdana" pitchFamily="34" charset="0"/>
              </a:rPr>
              <a:t>Assurance qualité processus et produit</a:t>
            </a:r>
          </a:p>
          <a:p>
            <a:pPr algn="ctr">
              <a:spcBef>
                <a:spcPct val="0"/>
              </a:spcBef>
            </a:pPr>
            <a:r>
              <a:rPr lang="fr-FR" b="0" dirty="0">
                <a:solidFill>
                  <a:schemeClr val="tx1"/>
                </a:solidFill>
                <a:latin typeface="Verdana" pitchFamily="34" charset="0"/>
              </a:rPr>
              <a:t>Gestion de configuration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195513" y="5374382"/>
            <a:ext cx="640873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fr-FR"/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1042988" y="4680645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2000" b="0">
                <a:solidFill>
                  <a:srgbClr val="3E4F55"/>
                </a:solidFill>
              </a:rPr>
              <a:t>2 Géré</a:t>
            </a:r>
            <a:endParaRPr lang="fr-FR" sz="2000" b="0">
              <a:solidFill>
                <a:srgbClr val="FF6500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684213" y="5229225"/>
            <a:ext cx="1079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/>
            <a:r>
              <a:rPr lang="fr-FR" sz="2000" b="0">
                <a:solidFill>
                  <a:srgbClr val="3E4F55"/>
                </a:solidFill>
              </a:rPr>
              <a:t>1 Initial</a:t>
            </a:r>
            <a:endParaRPr lang="fr-FR" sz="2000" b="0">
              <a:solidFill>
                <a:srgbClr val="FF6500"/>
              </a:solidFill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2195513" y="5374382"/>
            <a:ext cx="6408737" cy="863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2627784" y="5589240"/>
            <a:ext cx="583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1800" i="1" dirty="0">
                <a:solidFill>
                  <a:schemeClr val="bg1"/>
                </a:solidFill>
              </a:rPr>
              <a:t>Processus imprévisible, repose sur les hommes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build="p"/>
      <p:bldP spid="22" grpId="0" animBg="1"/>
      <p:bldP spid="25" grpId="0" animBg="1"/>
      <p:bldP spid="27" grpId="0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371600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sz="4000" b="1" dirty="0" smtClean="0">
                <a:solidFill>
                  <a:srgbClr val="F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Des Matières:</a:t>
            </a:r>
            <a:endParaRPr lang="fr-FR" sz="4000" b="1" dirty="0">
              <a:solidFill>
                <a:srgbClr val="F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6805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rgbClr val="F20000"/>
              </a:buClr>
            </a:pPr>
            <a:r>
              <a:rPr lang="fr-FR" sz="24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Pourquoi améliorer le processus logiciel ?</a:t>
            </a:r>
          </a:p>
          <a:p>
            <a:pPr>
              <a:buClr>
                <a:srgbClr val="F20000"/>
              </a:buClr>
            </a:pPr>
            <a:r>
              <a:rPr lang="fr-FR" sz="24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Qu’est ce que le CMMI</a:t>
            </a:r>
            <a:r>
              <a:rPr lang="en-US" sz="2400" baseline="30000" dirty="0" smtClean="0">
                <a:latin typeface="Verdana"/>
              </a:rPr>
              <a:t>®</a:t>
            </a:r>
            <a:r>
              <a:rPr lang="fr-FR" sz="24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  <a:p>
            <a:pPr>
              <a:buClr>
                <a:srgbClr val="F20000"/>
              </a:buClr>
            </a:pPr>
            <a:r>
              <a:rPr lang="fr-FR" sz="24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Historique</a:t>
            </a:r>
          </a:p>
          <a:p>
            <a:pPr>
              <a:buClr>
                <a:srgbClr val="F20000"/>
              </a:buClr>
            </a:pP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Origines du besoin</a:t>
            </a:r>
          </a:p>
          <a:p>
            <a:pPr>
              <a:buClr>
                <a:srgbClr val="F20000"/>
              </a:buClr>
            </a:pP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disciplines cibles</a:t>
            </a:r>
          </a:p>
          <a:p>
            <a:pPr>
              <a:buClr>
                <a:srgbClr val="F20000"/>
              </a:buClr>
            </a:pP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postes cibles</a:t>
            </a:r>
          </a:p>
          <a:p>
            <a:pPr>
              <a:buClr>
                <a:srgbClr val="F20000"/>
              </a:buClr>
            </a:pP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Principes du modèle CMMI</a:t>
            </a:r>
            <a:r>
              <a:rPr lang="en-US" sz="2400" baseline="30000" dirty="0" smtClean="0">
                <a:latin typeface="Verdana"/>
              </a:rPr>
              <a:t>®</a:t>
            </a:r>
            <a:endPara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rgbClr val="F20000"/>
              </a:buClr>
            </a:pP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ça fonctionne ?</a:t>
            </a:r>
          </a:p>
          <a:p>
            <a:pPr>
              <a:buClr>
                <a:srgbClr val="F20000"/>
              </a:buClr>
            </a:pP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CMMI</a:t>
            </a:r>
            <a:r>
              <a:rPr lang="en-US" sz="2400" baseline="30000" dirty="0" smtClean="0">
                <a:latin typeface="Verdana"/>
              </a:rPr>
              <a:t>®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face aux autres modèles</a:t>
            </a:r>
          </a:p>
          <a:p>
            <a:pPr lvl="0">
              <a:buClr>
                <a:srgbClr val="F20000"/>
              </a:buClr>
            </a:pP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Avenir du CMMI</a:t>
            </a:r>
            <a:r>
              <a:rPr lang="en-US" sz="2400" baseline="30000" dirty="0" smtClean="0">
                <a:latin typeface="Verdana"/>
              </a:rPr>
              <a:t>®</a:t>
            </a:r>
            <a:endPara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rgbClr val="F20000"/>
              </a:buClr>
            </a:pPr>
            <a:endPara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rgbClr val="F20000"/>
              </a:buClr>
            </a:pPr>
            <a:endPara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rgbClr val="F20000"/>
              </a:buClr>
            </a:pPr>
            <a:endPara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rgbClr val="F20000"/>
              </a:buClr>
            </a:pPr>
            <a:endParaRPr lang="fr-FR" sz="24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692696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Niveaux de maturité CMMI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700213"/>
            <a:ext cx="80645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95536" y="404664"/>
            <a:ext cx="4071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ça fonctionne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(5/14)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sp>
        <p:nvSpPr>
          <p:cNvPr id="3" name="Rectangle 2"/>
          <p:cNvSpPr/>
          <p:nvPr/>
        </p:nvSpPr>
        <p:spPr>
          <a:xfrm>
            <a:off x="395536" y="404664"/>
            <a:ext cx="4071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ça fonctionne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(6/14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908720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Domaines de processus / Niveau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95513" y="5086350"/>
            <a:ext cx="6408737" cy="863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32138" y="4222750"/>
            <a:ext cx="5472112" cy="863600"/>
          </a:xfrm>
          <a:prstGeom prst="rect">
            <a:avLst/>
          </a:prstGeom>
          <a:solidFill>
            <a:srgbClr val="FF65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067175" y="3357563"/>
            <a:ext cx="4537075" cy="8636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411413" y="5329238"/>
            <a:ext cx="583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1800" i="1">
                <a:solidFill>
                  <a:schemeClr val="bg1"/>
                </a:solidFill>
              </a:rPr>
              <a:t>Processus imprévisible, repose sur les hommes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492500" y="4465638"/>
            <a:ext cx="489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1800" i="1">
                <a:solidFill>
                  <a:schemeClr val="bg1"/>
                </a:solidFill>
              </a:rPr>
              <a:t>Discipline de développement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067175" y="3429000"/>
            <a:ext cx="44656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1800" i="1">
                <a:solidFill>
                  <a:schemeClr val="bg1"/>
                </a:solidFill>
              </a:rPr>
              <a:t>Capitalisation de connaissances, </a:t>
            </a:r>
          </a:p>
          <a:p>
            <a:pPr marL="342900" indent="-342900" algn="ctr" eaLnBrk="0" hangingPunct="0"/>
            <a:r>
              <a:rPr lang="fr-FR" sz="1800" i="1">
                <a:solidFill>
                  <a:schemeClr val="bg1"/>
                </a:solidFill>
              </a:rPr>
              <a:t>organisation apprenante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3635896" y="1412875"/>
            <a:ext cx="4968354" cy="1944688"/>
          </a:xfrm>
          <a:prstGeom prst="downArrowCallout">
            <a:avLst>
              <a:gd name="adj1" fmla="val 21414"/>
              <a:gd name="adj2" fmla="val 20701"/>
              <a:gd name="adj3" fmla="val 11185"/>
              <a:gd name="adj4" fmla="val 79704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fr-FR" b="0" dirty="0">
                <a:solidFill>
                  <a:schemeClr val="tx1"/>
                </a:solidFill>
                <a:latin typeface="Verdana" pitchFamily="34" charset="0"/>
              </a:rPr>
              <a:t>Développement des exigences</a:t>
            </a:r>
          </a:p>
          <a:p>
            <a:pPr algn="ctr">
              <a:spcBef>
                <a:spcPct val="0"/>
              </a:spcBef>
            </a:pPr>
            <a:r>
              <a:rPr lang="fr-FR" b="0" dirty="0">
                <a:solidFill>
                  <a:schemeClr val="tx1"/>
                </a:solidFill>
                <a:latin typeface="Verdana" pitchFamily="34" charset="0"/>
              </a:rPr>
              <a:t>Solution technique </a:t>
            </a:r>
          </a:p>
          <a:p>
            <a:pPr algn="ctr">
              <a:spcBef>
                <a:spcPct val="0"/>
              </a:spcBef>
            </a:pPr>
            <a:r>
              <a:rPr lang="fr-FR" b="0" dirty="0">
                <a:solidFill>
                  <a:schemeClr val="tx1"/>
                </a:solidFill>
                <a:latin typeface="Verdana" pitchFamily="34" charset="0"/>
              </a:rPr>
              <a:t>Intégration produit, Vérification, Validation </a:t>
            </a:r>
          </a:p>
          <a:p>
            <a:pPr algn="ctr">
              <a:spcBef>
                <a:spcPct val="0"/>
              </a:spcBef>
            </a:pPr>
            <a:r>
              <a:rPr lang="fr-FR" b="0" dirty="0">
                <a:solidFill>
                  <a:schemeClr val="tx1"/>
                </a:solidFill>
                <a:latin typeface="Verdana" pitchFamily="34" charset="0"/>
              </a:rPr>
              <a:t>Focalisation sur processus organisationnel</a:t>
            </a:r>
          </a:p>
          <a:p>
            <a:pPr algn="ctr">
              <a:spcBef>
                <a:spcPct val="0"/>
              </a:spcBef>
            </a:pPr>
            <a:r>
              <a:rPr lang="fr-FR" b="0" dirty="0">
                <a:solidFill>
                  <a:schemeClr val="tx1"/>
                </a:solidFill>
                <a:latin typeface="Verdana" pitchFamily="34" charset="0"/>
              </a:rPr>
              <a:t>Gestion de projet intégrée...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2195513" y="5086350"/>
            <a:ext cx="640873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fr-FR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132138" y="4221163"/>
            <a:ext cx="54721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fr-FR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555875" y="3429000"/>
            <a:ext cx="12239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/>
            <a:r>
              <a:rPr lang="fr-FR" sz="2000" b="0">
                <a:solidFill>
                  <a:srgbClr val="3E4F55"/>
                </a:solidFill>
              </a:rPr>
              <a:t>3 Défini</a:t>
            </a:r>
            <a:endParaRPr lang="fr-FR" sz="2000" b="0">
              <a:solidFill>
                <a:srgbClr val="FF6500"/>
              </a:solidFill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84213" y="5229225"/>
            <a:ext cx="1079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/>
            <a:r>
              <a:rPr lang="fr-FR" sz="2000" b="0">
                <a:solidFill>
                  <a:srgbClr val="3E4F55"/>
                </a:solidFill>
              </a:rPr>
              <a:t>1 Initial</a:t>
            </a:r>
            <a:endParaRPr lang="fr-FR" sz="2000" b="0">
              <a:solidFill>
                <a:srgbClr val="FF6500"/>
              </a:solidFill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042988" y="4392613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2000" b="0">
                <a:solidFill>
                  <a:srgbClr val="3E4F55"/>
                </a:solidFill>
              </a:rPr>
              <a:t>2 Géré</a:t>
            </a:r>
            <a:endParaRPr lang="fr-FR" sz="2000" b="0">
              <a:solidFill>
                <a:srgbClr val="FF6500"/>
              </a:solidFill>
            </a:endParaRPr>
          </a:p>
        </p:txBody>
      </p:sp>
      <p:sp>
        <p:nvSpPr>
          <p:cNvPr id="17" name="Freeform 31"/>
          <p:cNvSpPr>
            <a:spLocks/>
          </p:cNvSpPr>
          <p:nvPr/>
        </p:nvSpPr>
        <p:spPr bwMode="auto">
          <a:xfrm>
            <a:off x="611188" y="3573463"/>
            <a:ext cx="1800225" cy="1655762"/>
          </a:xfrm>
          <a:custGeom>
            <a:avLst/>
            <a:gdLst/>
            <a:ahLst/>
            <a:cxnLst>
              <a:cxn ang="0">
                <a:pos x="0" y="1043"/>
              </a:cxn>
              <a:cxn ang="0">
                <a:pos x="453" y="318"/>
              </a:cxn>
              <a:cxn ang="0">
                <a:pos x="1134" y="0"/>
              </a:cxn>
            </a:cxnLst>
            <a:rect l="0" t="0" r="r" b="b"/>
            <a:pathLst>
              <a:path w="1134" h="1043">
                <a:moveTo>
                  <a:pt x="0" y="1043"/>
                </a:moveTo>
                <a:cubicBezTo>
                  <a:pt x="132" y="767"/>
                  <a:pt x="264" y="492"/>
                  <a:pt x="453" y="318"/>
                </a:cubicBezTo>
                <a:cubicBezTo>
                  <a:pt x="642" y="144"/>
                  <a:pt x="1028" y="46"/>
                  <a:pt x="1134" y="0"/>
                </a:cubicBez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468313" y="3379788"/>
            <a:ext cx="1655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0" i="1">
                <a:solidFill>
                  <a:schemeClr val="tx2"/>
                </a:solidFill>
              </a:rPr>
              <a:t>3 ans minimum</a:t>
            </a: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1484784"/>
            <a:ext cx="3455988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/>
            <a:r>
              <a:rPr lang="fr-FR" sz="1800" b="0" u="sng" dirty="0">
                <a:solidFill>
                  <a:srgbClr val="3E4F55"/>
                </a:solidFill>
              </a:rPr>
              <a:t>Niveau 3</a:t>
            </a:r>
            <a:r>
              <a:rPr lang="fr-FR" sz="1800" b="0" dirty="0">
                <a:solidFill>
                  <a:srgbClr val="3E4F55"/>
                </a:solidFill>
              </a:rPr>
              <a:t> :</a:t>
            </a:r>
          </a:p>
          <a:p>
            <a:pPr marL="342900" indent="-342900" eaLnBrk="0" hangingPunct="0"/>
            <a:r>
              <a:rPr lang="fr-FR" sz="1800" b="0" dirty="0">
                <a:solidFill>
                  <a:srgbClr val="3E4F55"/>
                </a:solidFill>
              </a:rPr>
              <a:t>Processus standard généralisé</a:t>
            </a:r>
          </a:p>
          <a:p>
            <a:pPr marL="342900" indent="-342900" eaLnBrk="0" hangingPunct="0"/>
            <a:r>
              <a:rPr lang="fr-FR" sz="1800" b="0" dirty="0">
                <a:solidFill>
                  <a:srgbClr val="3E4F55"/>
                </a:solidFill>
              </a:rPr>
              <a:t>Capitalisation de l’expérience</a:t>
            </a:r>
          </a:p>
          <a:p>
            <a:pPr marL="342900" indent="-342900" eaLnBrk="0" hangingPunct="0"/>
            <a:endParaRPr lang="fr-FR" sz="1800" b="0" dirty="0">
              <a:solidFill>
                <a:srgbClr val="3E4F5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  <p:bldP spid="6" grpId="0" animBg="1"/>
      <p:bldP spid="10" grpId="0"/>
      <p:bldP spid="11" grpId="0" animBg="1"/>
      <p:bldP spid="14" grpId="0"/>
      <p:bldP spid="15" grpId="0"/>
      <p:bldP spid="16" grpId="0"/>
      <p:bldP spid="17" grpId="0" animBg="1"/>
      <p:bldP spid="18" grpId="0"/>
      <p:bldP spid="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692696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Niveaux de maturité CMMI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404664"/>
            <a:ext cx="4071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ça fonctionne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(7/14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775"/>
            <a:ext cx="8280400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  <p:sp>
        <p:nvSpPr>
          <p:cNvPr id="3" name="Rectangle 2"/>
          <p:cNvSpPr/>
          <p:nvPr/>
        </p:nvSpPr>
        <p:spPr>
          <a:xfrm>
            <a:off x="395536" y="404664"/>
            <a:ext cx="4071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ça fonctionne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(8/14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908720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Domaines de processus / Niveau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39281" y="5230837"/>
            <a:ext cx="6408737" cy="863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75906" y="4367237"/>
            <a:ext cx="5472112" cy="863600"/>
          </a:xfrm>
          <a:prstGeom prst="rect">
            <a:avLst/>
          </a:prstGeom>
          <a:solidFill>
            <a:srgbClr val="FF65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210943" y="3502050"/>
            <a:ext cx="4537075" cy="8636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147568" y="2638450"/>
            <a:ext cx="3600450" cy="863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555181" y="5473725"/>
            <a:ext cx="583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1800" i="1" dirty="0">
                <a:solidFill>
                  <a:schemeClr val="bg1"/>
                </a:solidFill>
              </a:rPr>
              <a:t>Processus imprévisible, repose sur les hommes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636268" y="4610125"/>
            <a:ext cx="489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1800" i="1">
                <a:solidFill>
                  <a:schemeClr val="bg1"/>
                </a:solidFill>
              </a:rPr>
              <a:t>Discipline de développement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5220593" y="2852762"/>
            <a:ext cx="35274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1800" i="1">
                <a:solidFill>
                  <a:schemeClr val="tx1"/>
                </a:solidFill>
              </a:rPr>
              <a:t>Processus mesuré et contrôlé</a:t>
            </a: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2339281" y="5230837"/>
            <a:ext cx="640873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fr-FR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3275906" y="4365650"/>
            <a:ext cx="54721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fr-FR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4210943" y="3502050"/>
            <a:ext cx="45370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fr-FR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3851920" y="1628800"/>
            <a:ext cx="4896098" cy="1009650"/>
          </a:xfrm>
          <a:prstGeom prst="downArrowCallout">
            <a:avLst>
              <a:gd name="adj1" fmla="val 29517"/>
              <a:gd name="adj2" fmla="val 29251"/>
              <a:gd name="adj3" fmla="val 13472"/>
              <a:gd name="adj4" fmla="val 73704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fr-FR" b="0" dirty="0">
                <a:solidFill>
                  <a:schemeClr val="tx1"/>
                </a:solidFill>
                <a:latin typeface="Verdana" pitchFamily="34" charset="0"/>
              </a:rPr>
              <a:t>Performance du </a:t>
            </a:r>
            <a:r>
              <a:rPr lang="fr-FR" b="0" dirty="0" smtClean="0">
                <a:solidFill>
                  <a:schemeClr val="tx1"/>
                </a:solidFill>
                <a:latin typeface="Verdana" pitchFamily="34" charset="0"/>
              </a:rPr>
              <a:t>processus </a:t>
            </a:r>
            <a:r>
              <a:rPr lang="fr-FR" b="0" dirty="0">
                <a:solidFill>
                  <a:schemeClr val="tx1"/>
                </a:solidFill>
                <a:latin typeface="Verdana" pitchFamily="34" charset="0"/>
              </a:rPr>
              <a:t>organisationnel</a:t>
            </a:r>
          </a:p>
          <a:p>
            <a:pPr algn="ctr">
              <a:spcBef>
                <a:spcPct val="0"/>
              </a:spcBef>
            </a:pPr>
            <a:r>
              <a:rPr lang="fr-FR" b="0" dirty="0">
                <a:solidFill>
                  <a:schemeClr val="tx1"/>
                </a:solidFill>
                <a:latin typeface="Verdana" pitchFamily="34" charset="0"/>
              </a:rPr>
              <a:t>Gestion de projet quantitative</a:t>
            </a: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4210943" y="3573487"/>
            <a:ext cx="44656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1800" i="1">
                <a:solidFill>
                  <a:schemeClr val="bg1"/>
                </a:solidFill>
              </a:rPr>
              <a:t>Capitalisation de connaissances, </a:t>
            </a:r>
          </a:p>
          <a:p>
            <a:pPr marL="342900" indent="-342900" algn="ctr" eaLnBrk="0" hangingPunct="0"/>
            <a:r>
              <a:rPr lang="fr-FR" sz="1800" i="1">
                <a:solidFill>
                  <a:schemeClr val="bg1"/>
                </a:solidFill>
              </a:rPr>
              <a:t>organisation apprenante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2699643" y="3573487"/>
            <a:ext cx="12239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/>
            <a:r>
              <a:rPr lang="fr-FR" sz="2000" b="0">
                <a:solidFill>
                  <a:srgbClr val="3E4F55"/>
                </a:solidFill>
              </a:rPr>
              <a:t>3 Défini</a:t>
            </a:r>
            <a:endParaRPr lang="fr-FR" sz="2000" b="0">
              <a:solidFill>
                <a:srgbClr val="FF6500"/>
              </a:solidFill>
            </a:endParaRP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827981" y="5373712"/>
            <a:ext cx="1079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/>
            <a:r>
              <a:rPr lang="fr-FR" sz="2000" b="0">
                <a:solidFill>
                  <a:srgbClr val="3E4F55"/>
                </a:solidFill>
              </a:rPr>
              <a:t>1 Initial</a:t>
            </a:r>
            <a:endParaRPr lang="fr-FR" sz="2000" b="0">
              <a:solidFill>
                <a:srgbClr val="FF6500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3348931" y="2709887"/>
            <a:ext cx="15827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/>
            <a:r>
              <a:rPr lang="fr-FR" sz="2000" b="0">
                <a:solidFill>
                  <a:srgbClr val="3E4F55"/>
                </a:solidFill>
              </a:rPr>
              <a:t>4 Maîtrisé</a:t>
            </a:r>
            <a:endParaRPr lang="fr-FR" sz="2000" b="0">
              <a:solidFill>
                <a:srgbClr val="FF6500"/>
              </a:solidFill>
            </a:endParaRPr>
          </a:p>
        </p:txBody>
      </p: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1186756" y="4537100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2000" b="0">
                <a:solidFill>
                  <a:srgbClr val="3E4F55"/>
                </a:solidFill>
              </a:rPr>
              <a:t>2 Géré</a:t>
            </a:r>
            <a:endParaRPr lang="fr-FR" sz="2000" b="0">
              <a:solidFill>
                <a:srgbClr val="FF65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484784"/>
            <a:ext cx="2069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/>
            <a:r>
              <a:rPr lang="fr-FR" u="sng" dirty="0" smtClean="0">
                <a:solidFill>
                  <a:srgbClr val="3E4F55"/>
                </a:solidFill>
              </a:rPr>
              <a:t>Niveau 4</a:t>
            </a:r>
            <a:r>
              <a:rPr lang="fr-FR" dirty="0" smtClean="0">
                <a:solidFill>
                  <a:srgbClr val="3E4F55"/>
                </a:solidFill>
              </a:rPr>
              <a:t> :</a:t>
            </a:r>
          </a:p>
          <a:p>
            <a:pPr marL="342900" indent="-342900" eaLnBrk="0" hangingPunct="0"/>
            <a:r>
              <a:rPr lang="fr-FR" dirty="0" smtClean="0">
                <a:solidFill>
                  <a:srgbClr val="3E4F55"/>
                </a:solidFill>
              </a:rPr>
              <a:t>Processus</a:t>
            </a:r>
          </a:p>
          <a:p>
            <a:pPr marL="342900" indent="-342900" eaLnBrk="0" hangingPunct="0"/>
            <a:r>
              <a:rPr lang="fr-FR" dirty="0" smtClean="0">
                <a:solidFill>
                  <a:srgbClr val="3E4F55"/>
                </a:solidFill>
              </a:rPr>
              <a:t>Mesuré</a:t>
            </a:r>
          </a:p>
          <a:p>
            <a:pPr marL="342900" indent="-342900" eaLnBrk="0" hangingPunct="0"/>
            <a:r>
              <a:rPr lang="fr-FR" dirty="0" smtClean="0">
                <a:solidFill>
                  <a:srgbClr val="3E4F55"/>
                </a:solidFill>
              </a:rPr>
              <a:t>Quantifié</a:t>
            </a:r>
            <a:endParaRPr lang="fr-FR" dirty="0">
              <a:solidFill>
                <a:srgbClr val="3E4F5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  <p:bldP spid="6" grpId="0" animBg="1"/>
      <p:bldP spid="11" grpId="0"/>
      <p:bldP spid="15" grpId="0" animBg="1"/>
      <p:bldP spid="16" grpId="0"/>
      <p:bldP spid="17" grpId="0"/>
      <p:bldP spid="18" grpId="0"/>
      <p:bldP spid="19" grpId="0"/>
      <p:bldP spid="20" grpId="0"/>
      <p:bldP spid="2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692696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Niveaux de maturité CMMI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404664"/>
            <a:ext cx="4071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ça fonctionne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(9/14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628774"/>
            <a:ext cx="8353425" cy="439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  <p:sp>
        <p:nvSpPr>
          <p:cNvPr id="3" name="Rectangle 2"/>
          <p:cNvSpPr/>
          <p:nvPr/>
        </p:nvSpPr>
        <p:spPr>
          <a:xfrm>
            <a:off x="395536" y="404664"/>
            <a:ext cx="4370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ça fonctionne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10/14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908720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Domaines de processus / Niveau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95513" y="5086350"/>
            <a:ext cx="6408737" cy="8636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32138" y="4222750"/>
            <a:ext cx="5472112" cy="863600"/>
          </a:xfrm>
          <a:prstGeom prst="rect">
            <a:avLst/>
          </a:prstGeom>
          <a:solidFill>
            <a:srgbClr val="FF65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067175" y="3357563"/>
            <a:ext cx="4537075" cy="8636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003800" y="2493963"/>
            <a:ext cx="3600450" cy="863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40425" y="1628775"/>
            <a:ext cx="2663825" cy="863600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555875" y="3429000"/>
            <a:ext cx="12239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/>
            <a:r>
              <a:rPr lang="fr-FR" sz="2000" b="0" dirty="0">
                <a:solidFill>
                  <a:srgbClr val="3E4F55"/>
                </a:solidFill>
              </a:rPr>
              <a:t>3 Défini</a:t>
            </a:r>
            <a:endParaRPr lang="fr-FR" sz="2000" b="0" dirty="0">
              <a:solidFill>
                <a:srgbClr val="FF65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4213" y="5229225"/>
            <a:ext cx="1079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/>
            <a:r>
              <a:rPr lang="fr-FR" sz="2000" b="0">
                <a:solidFill>
                  <a:srgbClr val="3E4F55"/>
                </a:solidFill>
              </a:rPr>
              <a:t>1 Initial</a:t>
            </a:r>
            <a:endParaRPr lang="fr-FR" sz="2000" b="0">
              <a:solidFill>
                <a:srgbClr val="FF650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5163" y="2565400"/>
            <a:ext cx="15827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/>
            <a:r>
              <a:rPr lang="fr-FR" sz="2000" b="0" dirty="0">
                <a:solidFill>
                  <a:srgbClr val="3E4F55"/>
                </a:solidFill>
              </a:rPr>
              <a:t>4 Maîtrisé</a:t>
            </a:r>
            <a:endParaRPr lang="fr-FR" sz="2000" b="0" dirty="0">
              <a:solidFill>
                <a:srgbClr val="FF6500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67175" y="1701800"/>
            <a:ext cx="2089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/>
            <a:r>
              <a:rPr lang="fr-FR" sz="2000" b="0">
                <a:solidFill>
                  <a:srgbClr val="3E4F55"/>
                </a:solidFill>
              </a:rPr>
              <a:t>5 Optimisé</a:t>
            </a:r>
            <a:endParaRPr lang="fr-FR" sz="2000" b="0">
              <a:solidFill>
                <a:srgbClr val="FF6500"/>
              </a:solidFill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795963" y="1700213"/>
            <a:ext cx="266382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1800" i="1">
                <a:solidFill>
                  <a:schemeClr val="tx1"/>
                </a:solidFill>
              </a:rPr>
              <a:t>Amélioration</a:t>
            </a:r>
            <a:br>
              <a:rPr lang="fr-FR" sz="1800" i="1">
                <a:solidFill>
                  <a:schemeClr val="tx1"/>
                </a:solidFill>
              </a:rPr>
            </a:br>
            <a:r>
              <a:rPr lang="fr-FR" sz="1800" i="1">
                <a:solidFill>
                  <a:schemeClr val="tx1"/>
                </a:solidFill>
              </a:rPr>
              <a:t>       continue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2195513" y="5086350"/>
            <a:ext cx="640873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fr-FR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3132138" y="4221163"/>
            <a:ext cx="54721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fr-FR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67175" y="3357563"/>
            <a:ext cx="45370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fr-FR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5003800" y="2493963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fr-FR"/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2411413" y="5329238"/>
            <a:ext cx="583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1800" i="1" dirty="0">
                <a:solidFill>
                  <a:schemeClr val="bg1"/>
                </a:solidFill>
              </a:rPr>
              <a:t>Processus imprévisible, repose sur les hommes</a:t>
            </a: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3492500" y="4465638"/>
            <a:ext cx="489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1800" i="1">
                <a:solidFill>
                  <a:schemeClr val="bg1"/>
                </a:solidFill>
              </a:rPr>
              <a:t>Discipline de développement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5076825" y="2708275"/>
            <a:ext cx="35274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1800" i="1">
                <a:solidFill>
                  <a:schemeClr val="tx1"/>
                </a:solidFill>
              </a:rPr>
              <a:t>Processus mesuré et contrôlé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4067175" y="3429000"/>
            <a:ext cx="44656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1800" i="1">
                <a:solidFill>
                  <a:schemeClr val="bg1"/>
                </a:solidFill>
              </a:rPr>
              <a:t>Capitalisation de connaissances, </a:t>
            </a:r>
          </a:p>
          <a:p>
            <a:pPr marL="342900" indent="-342900" algn="ctr" eaLnBrk="0" hangingPunct="0"/>
            <a:r>
              <a:rPr lang="fr-FR" sz="1800" i="1">
                <a:solidFill>
                  <a:schemeClr val="bg1"/>
                </a:solidFill>
              </a:rPr>
              <a:t>organisation apprenante</a:t>
            </a: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1042988" y="4392613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hangingPunct="0"/>
            <a:r>
              <a:rPr lang="fr-FR" sz="2000" b="0">
                <a:solidFill>
                  <a:srgbClr val="3E4F55"/>
                </a:solidFill>
              </a:rPr>
              <a:t>2 Géré</a:t>
            </a:r>
            <a:endParaRPr lang="fr-FR" sz="2000" b="0">
              <a:solidFill>
                <a:srgbClr val="FF6500"/>
              </a:solidFill>
            </a:endParaRPr>
          </a:p>
        </p:txBody>
      </p:sp>
      <p:sp>
        <p:nvSpPr>
          <p:cNvPr id="26" name="Flèche vers le haut 25"/>
          <p:cNvSpPr/>
          <p:nvPr/>
        </p:nvSpPr>
        <p:spPr bwMode="auto">
          <a:xfrm rot="2649369">
            <a:off x="2185849" y="84836"/>
            <a:ext cx="707668" cy="6047275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9" grpId="0"/>
      <p:bldP spid="20" grpId="0"/>
      <p:bldP spid="21" grpId="0"/>
      <p:bldP spid="22" grpId="0"/>
      <p:bldP spid="23" grpId="0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7544" y="692696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Niveaux de maturité CMMI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404664"/>
            <a:ext cx="4200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ça fonctionne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(11/14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207375" cy="396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6" y="980728"/>
            <a:ext cx="5867400" cy="4508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Niveaux &gt; Domaines &gt; Objectifs &gt; Pratiques</a:t>
            </a:r>
            <a:endParaRPr kumimoji="0" lang="fr-FR" sz="2000" b="1" i="0" u="none" strike="noStrike" kern="0" cap="none" spc="0" normalizeH="0" baseline="30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11560" y="1700808"/>
            <a:ext cx="7812360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</a:pPr>
            <a:endParaRPr lang="fr-FR" sz="2000" dirty="0" smtClean="0">
              <a:solidFill>
                <a:schemeClr val="tx2"/>
              </a:solidFill>
            </a:endParaRPr>
          </a:p>
          <a:p>
            <a:pPr marL="342900" indent="-342900" eaLnBrk="0" hangingPunct="0">
              <a:lnSpc>
                <a:spcPct val="80000"/>
              </a:lnSpc>
            </a:pPr>
            <a:r>
              <a:rPr lang="fr-FR" sz="2000" b="1" dirty="0" smtClean="0">
                <a:solidFill>
                  <a:schemeClr val="tx2"/>
                </a:solidFill>
              </a:rPr>
              <a:t>Pour </a:t>
            </a:r>
            <a:r>
              <a:rPr lang="fr-FR" sz="2000" b="1" dirty="0">
                <a:solidFill>
                  <a:schemeClr val="tx2"/>
                </a:solidFill>
              </a:rPr>
              <a:t>chaque Domaine de Processus (PA</a:t>
            </a:r>
            <a:r>
              <a:rPr lang="fr-FR" sz="2000" b="1" dirty="0" smtClean="0">
                <a:solidFill>
                  <a:schemeClr val="tx2"/>
                </a:solidFill>
              </a:rPr>
              <a:t>), on trouve :</a:t>
            </a:r>
            <a:endParaRPr lang="fr-FR" sz="2000" b="1" dirty="0">
              <a:solidFill>
                <a:schemeClr val="tx2"/>
              </a:solidFill>
            </a:endParaRPr>
          </a:p>
          <a:p>
            <a:pPr marL="342900" indent="-342900" eaLnBrk="0" hangingPunct="0">
              <a:lnSpc>
                <a:spcPct val="80000"/>
              </a:lnSpc>
            </a:pPr>
            <a:r>
              <a:rPr lang="fr-FR" sz="1800" dirty="0" smtClean="0">
                <a:solidFill>
                  <a:srgbClr val="00B050"/>
                </a:solidFill>
              </a:rPr>
              <a:t> </a:t>
            </a:r>
            <a:endParaRPr lang="fr-FR" sz="1800" dirty="0">
              <a:solidFill>
                <a:srgbClr val="00B050"/>
              </a:solidFill>
            </a:endParaRPr>
          </a:p>
          <a:p>
            <a:pPr marL="247650" lvl="1" indent="-246063" eaLnBrk="0" hangingPunct="0">
              <a:lnSpc>
                <a:spcPct val="80000"/>
              </a:lnSpc>
              <a:buFontTx/>
              <a:buChar char="•"/>
            </a:pPr>
            <a:endParaRPr lang="fr-FR" sz="2000" dirty="0" smtClean="0">
              <a:solidFill>
                <a:srgbClr val="00B050"/>
              </a:solidFill>
            </a:endParaRPr>
          </a:p>
          <a:p>
            <a:pPr marL="247650" lvl="1" indent="-246063" eaLnBrk="0" hangingPunct="0">
              <a:lnSpc>
                <a:spcPct val="80000"/>
              </a:lnSpc>
              <a:buFont typeface="Arial" pitchFamily="34" charset="0"/>
              <a:buChar char="•"/>
            </a:pPr>
            <a:r>
              <a:rPr lang="fr-FR" sz="2000" b="1" dirty="0" smtClean="0">
                <a:solidFill>
                  <a:srgbClr val="00B050"/>
                </a:solidFill>
              </a:rPr>
              <a:t>Objectifs </a:t>
            </a:r>
            <a:r>
              <a:rPr lang="fr-FR" sz="2000" b="1" dirty="0">
                <a:solidFill>
                  <a:srgbClr val="00B050"/>
                </a:solidFill>
              </a:rPr>
              <a:t>spécifiques</a:t>
            </a:r>
            <a:r>
              <a:rPr lang="fr-FR" sz="2000" b="1" dirty="0">
                <a:solidFill>
                  <a:schemeClr val="accent2"/>
                </a:solidFill>
              </a:rPr>
              <a:t/>
            </a:r>
            <a:br>
              <a:rPr lang="fr-FR" sz="2000" b="1" dirty="0">
                <a:solidFill>
                  <a:schemeClr val="accent2"/>
                </a:solidFill>
              </a:rPr>
            </a:br>
            <a:endParaRPr lang="fr-FR" sz="1200" b="1" dirty="0">
              <a:solidFill>
                <a:schemeClr val="accent2"/>
              </a:solidFill>
            </a:endParaRPr>
          </a:p>
          <a:p>
            <a:pPr marL="568325" lvl="2" indent="-184150" eaLnBrk="0" hangingPunct="0">
              <a:lnSpc>
                <a:spcPct val="80000"/>
              </a:lnSpc>
              <a:buSzPct val="90000"/>
              <a:buFontTx/>
              <a:buChar char="•"/>
            </a:pPr>
            <a:r>
              <a:rPr lang="fr-FR" sz="1800" b="1" dirty="0">
                <a:solidFill>
                  <a:srgbClr val="3E4F55"/>
                </a:solidFill>
              </a:rPr>
              <a:t>Pratiques spécifiques notées selon 2 axes…</a:t>
            </a:r>
          </a:p>
          <a:p>
            <a:pPr marL="877888" lvl="3" indent="-185738" eaLnBrk="0" hangingPunct="0">
              <a:lnSpc>
                <a:spcPct val="80000"/>
              </a:lnSpc>
              <a:buSzPct val="85000"/>
              <a:buFontTx/>
              <a:buChar char="•"/>
            </a:pPr>
            <a:r>
              <a:rPr lang="fr-FR" sz="1800" b="1" dirty="0">
                <a:solidFill>
                  <a:srgbClr val="3E4F55"/>
                </a:solidFill>
              </a:rPr>
              <a:t>Définition (</a:t>
            </a:r>
            <a:r>
              <a:rPr lang="fr-FR" sz="1800" b="1" dirty="0" err="1">
                <a:solidFill>
                  <a:srgbClr val="3E4F55"/>
                </a:solidFill>
              </a:rPr>
              <a:t>approach</a:t>
            </a:r>
            <a:r>
              <a:rPr lang="fr-FR" sz="1800" b="1" dirty="0">
                <a:solidFill>
                  <a:srgbClr val="3E4F55"/>
                </a:solidFill>
              </a:rPr>
              <a:t>)</a:t>
            </a:r>
          </a:p>
          <a:p>
            <a:pPr marL="877888" lvl="3" indent="-185738" eaLnBrk="0" hangingPunct="0">
              <a:lnSpc>
                <a:spcPct val="80000"/>
              </a:lnSpc>
              <a:buSzPct val="85000"/>
              <a:buFontTx/>
              <a:buChar char="•"/>
            </a:pPr>
            <a:r>
              <a:rPr lang="fr-FR" sz="1800" b="1" dirty="0">
                <a:solidFill>
                  <a:srgbClr val="3E4F55"/>
                </a:solidFill>
              </a:rPr>
              <a:t>Implémentation (</a:t>
            </a:r>
            <a:r>
              <a:rPr lang="fr-FR" sz="1800" b="1" dirty="0" err="1">
                <a:solidFill>
                  <a:srgbClr val="3E4F55"/>
                </a:solidFill>
              </a:rPr>
              <a:t>deployment</a:t>
            </a:r>
            <a:r>
              <a:rPr lang="fr-FR" sz="1800" b="1" dirty="0">
                <a:solidFill>
                  <a:srgbClr val="3E4F55"/>
                </a:solidFill>
              </a:rPr>
              <a:t>)</a:t>
            </a:r>
          </a:p>
          <a:p>
            <a:pPr marL="877888" lvl="3" indent="-185738" eaLnBrk="0" hangingPunct="0">
              <a:lnSpc>
                <a:spcPct val="80000"/>
              </a:lnSpc>
              <a:buSzPct val="85000"/>
              <a:buFontTx/>
              <a:buChar char="•"/>
            </a:pPr>
            <a:endParaRPr lang="fr-FR" sz="1800" b="0" dirty="0">
              <a:solidFill>
                <a:srgbClr val="3E4F55"/>
              </a:solidFill>
            </a:endParaRPr>
          </a:p>
          <a:p>
            <a:pPr marL="247650" lvl="1" indent="-246063" eaLnBrk="0" hangingPunct="0">
              <a:lnSpc>
                <a:spcPct val="80000"/>
              </a:lnSpc>
              <a:buFontTx/>
              <a:buChar char="•"/>
            </a:pPr>
            <a:endParaRPr lang="fr-FR" sz="2000" dirty="0">
              <a:solidFill>
                <a:schemeClr val="accent2"/>
              </a:solidFill>
            </a:endParaRPr>
          </a:p>
          <a:p>
            <a:pPr marL="247650" lvl="1" indent="-246063" eaLnBrk="0" hangingPunct="0">
              <a:lnSpc>
                <a:spcPct val="80000"/>
              </a:lnSpc>
              <a:buFontTx/>
              <a:buChar char="•"/>
            </a:pPr>
            <a:r>
              <a:rPr lang="fr-FR" sz="2000" b="1" dirty="0">
                <a:solidFill>
                  <a:srgbClr val="00B050"/>
                </a:solidFill>
              </a:rPr>
              <a:t>Objectif générique : pérenniser le processus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sz="2000" b="1" dirty="0">
                <a:solidFill>
                  <a:srgbClr val="00B050"/>
                </a:solidFill>
              </a:rPr>
              <a:t/>
            </a:r>
            <a:br>
              <a:rPr lang="fr-FR" sz="2000" b="1" dirty="0">
                <a:solidFill>
                  <a:srgbClr val="00B050"/>
                </a:solidFill>
              </a:rPr>
            </a:br>
            <a:endParaRPr lang="fr-FR" sz="1200" b="1" dirty="0">
              <a:solidFill>
                <a:srgbClr val="00B050"/>
              </a:solidFill>
            </a:endParaRPr>
          </a:p>
          <a:p>
            <a:pPr marL="568325" lvl="2" indent="-184150" eaLnBrk="0" hangingPunct="0">
              <a:lnSpc>
                <a:spcPct val="80000"/>
              </a:lnSpc>
              <a:buSzPct val="90000"/>
              <a:buFontTx/>
              <a:buChar char="•"/>
            </a:pPr>
            <a:r>
              <a:rPr lang="fr-FR" sz="1800" b="1" dirty="0">
                <a:solidFill>
                  <a:srgbClr val="3E4F55"/>
                </a:solidFill>
              </a:rPr>
              <a:t>Pratiques génériques classées en 4 catégories…</a:t>
            </a:r>
          </a:p>
          <a:p>
            <a:pPr marL="877888" lvl="3" indent="-185738" eaLnBrk="0" hangingPunct="0">
              <a:lnSpc>
                <a:spcPct val="80000"/>
              </a:lnSpc>
              <a:buSzPct val="85000"/>
              <a:buFontTx/>
              <a:buChar char="•"/>
            </a:pPr>
            <a:r>
              <a:rPr lang="fr-FR" sz="1800" b="1" dirty="0">
                <a:solidFill>
                  <a:srgbClr val="3E4F55"/>
                </a:solidFill>
              </a:rPr>
              <a:t>CO : Engagement de réalisation</a:t>
            </a:r>
          </a:p>
          <a:p>
            <a:pPr marL="877888" lvl="3" indent="-185738" eaLnBrk="0" hangingPunct="0">
              <a:lnSpc>
                <a:spcPct val="80000"/>
              </a:lnSpc>
              <a:buSzPct val="85000"/>
              <a:buFontTx/>
              <a:buChar char="•"/>
            </a:pPr>
            <a:r>
              <a:rPr lang="fr-FR" sz="1800" b="1" dirty="0">
                <a:solidFill>
                  <a:srgbClr val="3E4F55"/>
                </a:solidFill>
              </a:rPr>
              <a:t>AB : Capacité de réalisation</a:t>
            </a:r>
          </a:p>
          <a:p>
            <a:pPr marL="877888" lvl="3" indent="-185738" eaLnBrk="0" hangingPunct="0">
              <a:lnSpc>
                <a:spcPct val="80000"/>
              </a:lnSpc>
              <a:buSzPct val="85000"/>
              <a:buFontTx/>
              <a:buChar char="•"/>
            </a:pPr>
            <a:r>
              <a:rPr lang="fr-FR" sz="1800" b="1" dirty="0">
                <a:solidFill>
                  <a:srgbClr val="3E4F55"/>
                </a:solidFill>
              </a:rPr>
              <a:t>DI : Conduite de l’implémentation</a:t>
            </a:r>
          </a:p>
          <a:p>
            <a:pPr marL="877888" lvl="3" indent="-185738" eaLnBrk="0" hangingPunct="0">
              <a:lnSpc>
                <a:spcPct val="80000"/>
              </a:lnSpc>
              <a:buSzPct val="85000"/>
              <a:buFontTx/>
              <a:buChar char="•"/>
            </a:pPr>
            <a:r>
              <a:rPr lang="fr-FR" sz="1800" b="1" dirty="0">
                <a:solidFill>
                  <a:srgbClr val="3E4F55"/>
                </a:solidFill>
              </a:rPr>
              <a:t>VI : Vérification de l’implémentation</a:t>
            </a:r>
          </a:p>
          <a:p>
            <a:pPr marL="342900" indent="-342900" eaLnBrk="0" hangingPunct="0">
              <a:lnSpc>
                <a:spcPct val="80000"/>
              </a:lnSpc>
            </a:pPr>
            <a:endParaRPr lang="fr-FR" sz="1800" b="0" u="sng" dirty="0">
              <a:solidFill>
                <a:srgbClr val="3E4F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404664"/>
            <a:ext cx="4214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ça fonctionne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(12/14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600287" cy="491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95536" y="404664"/>
            <a:ext cx="4214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ça fonctionne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(13/14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908720"/>
            <a:ext cx="495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Organisation de la représentation continue </a:t>
            </a:r>
            <a:endParaRPr lang="fr-F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412875"/>
            <a:ext cx="7580313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95536" y="908720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Organisation de la représentation étagée 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404664"/>
            <a:ext cx="4214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ça fonctionne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(14/14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3" name="Rectangle 2"/>
          <p:cNvSpPr/>
          <p:nvPr/>
        </p:nvSpPr>
        <p:spPr>
          <a:xfrm>
            <a:off x="395536" y="404664"/>
            <a:ext cx="5521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Pourquoi améliorer le processus logiciel ? (1/4</a:t>
            </a:r>
            <a:r>
              <a:rPr lang="fr-FR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23850" y="1124675"/>
            <a:ext cx="42481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1" lang="en-US" b="0" dirty="0" err="1"/>
              <a:t>Selon</a:t>
            </a:r>
            <a:r>
              <a:rPr kumimoji="1" lang="en-US" b="0" dirty="0"/>
              <a:t> </a:t>
            </a:r>
            <a:r>
              <a:rPr kumimoji="1" lang="en-US" b="0" dirty="0" err="1"/>
              <a:t>une</a:t>
            </a:r>
            <a:r>
              <a:rPr kumimoji="1" lang="en-US" b="0" dirty="0"/>
              <a:t> </a:t>
            </a:r>
            <a:r>
              <a:rPr kumimoji="1" lang="en-US" b="0" dirty="0" err="1"/>
              <a:t>étude</a:t>
            </a:r>
            <a:r>
              <a:rPr kumimoji="1" lang="en-US" b="0" dirty="0"/>
              <a:t> Gartner </a:t>
            </a:r>
            <a:r>
              <a:rPr kumimoji="1" lang="en-US" b="0" dirty="0" err="1"/>
              <a:t>effectuée</a:t>
            </a:r>
            <a:r>
              <a:rPr kumimoji="1" lang="en-US" b="0" dirty="0"/>
              <a:t> en 2002, </a:t>
            </a:r>
            <a:r>
              <a:rPr kumimoji="1" lang="en-US" dirty="0"/>
              <a:t>20 % des </a:t>
            </a:r>
            <a:r>
              <a:rPr kumimoji="1" lang="en-US" dirty="0" err="1"/>
              <a:t>dépenses</a:t>
            </a:r>
            <a:r>
              <a:rPr kumimoji="1" lang="en-US" dirty="0"/>
              <a:t> TI </a:t>
            </a:r>
            <a:r>
              <a:rPr kumimoji="1" lang="en-US" dirty="0" err="1"/>
              <a:t>n'ajoutent</a:t>
            </a:r>
            <a:r>
              <a:rPr kumimoji="1" lang="en-US" dirty="0"/>
              <a:t> </a:t>
            </a:r>
            <a:r>
              <a:rPr kumimoji="1" lang="en-US" dirty="0" err="1"/>
              <a:t>aucune</a:t>
            </a:r>
            <a:r>
              <a:rPr kumimoji="1" lang="en-US" dirty="0"/>
              <a:t> </a:t>
            </a:r>
            <a:r>
              <a:rPr kumimoji="1" lang="en-US" dirty="0" err="1"/>
              <a:t>valeur</a:t>
            </a:r>
            <a:r>
              <a:rPr kumimoji="1" lang="en-US" dirty="0"/>
              <a:t> à </a:t>
            </a:r>
            <a:r>
              <a:rPr kumimoji="1" lang="en-US" dirty="0" err="1"/>
              <a:t>l’entreprise</a:t>
            </a:r>
            <a:r>
              <a:rPr kumimoji="1" lang="en-US" b="0" dirty="0"/>
              <a:t>. </a:t>
            </a:r>
          </a:p>
          <a:p>
            <a:pPr>
              <a:buFont typeface="Arial" pitchFamily="34" charset="0"/>
              <a:buChar char="•"/>
            </a:pPr>
            <a:endParaRPr kumimoji="1" lang="en-US" b="0" dirty="0"/>
          </a:p>
          <a:p>
            <a:pPr>
              <a:buFont typeface="Arial" pitchFamily="34" charset="0"/>
              <a:buChar char="•"/>
            </a:pPr>
            <a:r>
              <a:rPr kumimoji="1" lang="en-US" b="0" dirty="0" err="1"/>
              <a:t>Perte</a:t>
            </a:r>
            <a:r>
              <a:rPr kumimoji="1" lang="en-US" b="0" dirty="0"/>
              <a:t> à </a:t>
            </a:r>
            <a:r>
              <a:rPr kumimoji="1" lang="en-US" b="0" dirty="0" err="1"/>
              <a:t>l’échelle</a:t>
            </a:r>
            <a:r>
              <a:rPr kumimoji="1" lang="en-US" b="0" dirty="0"/>
              <a:t> </a:t>
            </a:r>
            <a:r>
              <a:rPr kumimoji="1" lang="en-US" b="0" dirty="0" err="1"/>
              <a:t>mondiale</a:t>
            </a:r>
            <a:r>
              <a:rPr kumimoji="1" lang="en-US" b="0" dirty="0"/>
              <a:t> de 600 Milliards $.</a:t>
            </a:r>
          </a:p>
        </p:txBody>
      </p:sp>
      <p:graphicFrame>
        <p:nvGraphicFramePr>
          <p:cNvPr id="5" name="Group 48"/>
          <p:cNvGraphicFramePr>
            <a:graphicFrameLocks/>
          </p:cNvGraphicFramePr>
          <p:nvPr/>
        </p:nvGraphicFramePr>
        <p:xfrm>
          <a:off x="4788024" y="1124744"/>
          <a:ext cx="3878263" cy="1368426"/>
        </p:xfrm>
        <a:graphic>
          <a:graphicData uri="http://schemas.openxmlformats.org/drawingml/2006/table">
            <a:tbl>
              <a:tblPr/>
              <a:tblGrid>
                <a:gridCol w="792163"/>
                <a:gridCol w="1041400"/>
                <a:gridCol w="1046162"/>
                <a:gridCol w="998538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Succès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Mitigé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Echec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1995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Line 38"/>
          <p:cNvSpPr>
            <a:spLocks noChangeShapeType="1"/>
          </p:cNvSpPr>
          <p:nvPr/>
        </p:nvSpPr>
        <p:spPr bwMode="auto">
          <a:xfrm flipV="1">
            <a:off x="7164288" y="2636912"/>
            <a:ext cx="100" cy="43167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95536" y="3212976"/>
            <a:ext cx="83518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spcBef>
                <a:spcPct val="0"/>
              </a:spcBef>
            </a:pPr>
            <a:r>
              <a:rPr kumimoji="1" lang="en-US" sz="1400" b="0" dirty="0" err="1"/>
              <a:t>N'aboutissent</a:t>
            </a:r>
            <a:r>
              <a:rPr kumimoji="1" lang="en-US" sz="1400" b="0" dirty="0"/>
              <a:t> </a:t>
            </a:r>
            <a:r>
              <a:rPr kumimoji="1" lang="en-US" sz="1400" b="0" dirty="0" err="1"/>
              <a:t>qu'au</a:t>
            </a:r>
            <a:r>
              <a:rPr kumimoji="1" lang="en-US" sz="1400" b="0" dirty="0"/>
              <a:t> prix d'un important </a:t>
            </a:r>
            <a:r>
              <a:rPr kumimoji="1" lang="en-US" sz="1400" b="0" dirty="0" err="1"/>
              <a:t>dépassement</a:t>
            </a:r>
            <a:r>
              <a:rPr kumimoji="1" lang="en-US" sz="1400" b="0" dirty="0"/>
              <a:t> </a:t>
            </a:r>
            <a:endParaRPr kumimoji="1" lang="en-US" sz="1400" b="0" dirty="0" smtClean="0"/>
          </a:p>
          <a:p>
            <a:pPr algn="r">
              <a:spcBef>
                <a:spcPct val="0"/>
              </a:spcBef>
            </a:pPr>
            <a:r>
              <a:rPr kumimoji="1" lang="en-US" sz="1400" b="0" dirty="0" smtClean="0"/>
              <a:t>des </a:t>
            </a:r>
            <a:r>
              <a:rPr kumimoji="1" lang="en-US" sz="1400" b="0" dirty="0" err="1"/>
              <a:t>délais</a:t>
            </a:r>
            <a:r>
              <a:rPr kumimoji="1" lang="en-US" sz="1400" b="0" dirty="0"/>
              <a:t> et du budget </a:t>
            </a:r>
            <a:r>
              <a:rPr kumimoji="1" lang="en-US" sz="1400" b="0" dirty="0" smtClean="0"/>
              <a:t>et </a:t>
            </a:r>
            <a:r>
              <a:rPr kumimoji="1" lang="en-US" sz="1400" b="0" dirty="0"/>
              <a:t>en </a:t>
            </a:r>
            <a:r>
              <a:rPr kumimoji="1" lang="en-US" sz="1400" b="0" dirty="0" err="1"/>
              <a:t>offrant</a:t>
            </a:r>
            <a:r>
              <a:rPr kumimoji="1" lang="en-US" sz="1400" b="0" dirty="0"/>
              <a:t> </a:t>
            </a:r>
            <a:r>
              <a:rPr kumimoji="1" lang="en-US" sz="1400" b="0" dirty="0" err="1"/>
              <a:t>moins</a:t>
            </a:r>
            <a:r>
              <a:rPr kumimoji="1" lang="en-US" sz="1400" b="0" dirty="0"/>
              <a:t> de </a:t>
            </a:r>
            <a:endParaRPr kumimoji="1" lang="en-US" sz="1400" b="0" dirty="0" smtClean="0"/>
          </a:p>
          <a:p>
            <a:pPr algn="r">
              <a:spcBef>
                <a:spcPct val="0"/>
              </a:spcBef>
            </a:pPr>
            <a:r>
              <a:rPr kumimoji="1" lang="en-US" sz="1400" b="0" dirty="0" err="1" smtClean="0"/>
              <a:t>fonctionnalités</a:t>
            </a:r>
            <a:r>
              <a:rPr kumimoji="1" lang="en-US" sz="1400" b="0" dirty="0" smtClean="0"/>
              <a:t> </a:t>
            </a:r>
            <a:r>
              <a:rPr kumimoji="1" lang="en-US" sz="1400" b="0" dirty="0" err="1"/>
              <a:t>qu'il</a:t>
            </a:r>
            <a:r>
              <a:rPr kumimoji="1" lang="en-US" sz="1400" b="0" dirty="0"/>
              <a:t> </a:t>
            </a:r>
            <a:r>
              <a:rPr kumimoji="1" lang="en-US" sz="1400" b="0" dirty="0" err="1"/>
              <a:t>n'en</a:t>
            </a:r>
            <a:r>
              <a:rPr kumimoji="1" lang="en-US" sz="1400" b="0" dirty="0"/>
              <a:t> </a:t>
            </a:r>
            <a:r>
              <a:rPr kumimoji="1" lang="en-US" sz="1400" b="0" dirty="0" err="1"/>
              <a:t>était</a:t>
            </a:r>
            <a:r>
              <a:rPr kumimoji="1" lang="en-US" sz="1400" b="0" dirty="0"/>
              <a:t> </a:t>
            </a:r>
            <a:r>
              <a:rPr kumimoji="1" lang="en-US" sz="1400" b="0" dirty="0" err="1"/>
              <a:t>demandé</a:t>
            </a:r>
            <a:endParaRPr kumimoji="1" lang="en-US" sz="1400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-180528" y="3573016"/>
            <a:ext cx="5184576" cy="1080368"/>
          </a:xfrm>
          <a:prstGeom prst="rect">
            <a:avLst/>
          </a:prstGeom>
          <a:noFill/>
          <a:ln/>
        </p:spPr>
        <p:txBody>
          <a:bodyPr/>
          <a:lstStyle/>
          <a:p>
            <a:pPr marL="742950" marR="0" lvl="1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Améliorer le processus logiciel, c’est :</a:t>
            </a:r>
          </a:p>
          <a:p>
            <a:pPr marL="742950" marR="0" lvl="1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Pour gagner en 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rgbClr val="1F4081"/>
                </a:solidFill>
                <a:effectLst/>
                <a:uLnTx/>
                <a:uFillTx/>
                <a:latin typeface="+mn-lt"/>
              </a:rPr>
              <a:t>productivité</a:t>
            </a:r>
          </a:p>
          <a:p>
            <a:pPr marL="742950" marR="0" lvl="1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Pour maîtriser les 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rgbClr val="1F4081"/>
                </a:solidFill>
                <a:effectLst/>
                <a:uLnTx/>
                <a:uFillTx/>
                <a:latin typeface="+mn-lt"/>
              </a:rPr>
              <a:t>délais</a:t>
            </a: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et les 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rgbClr val="1F4081"/>
                </a:solidFill>
                <a:effectLst/>
                <a:uLnTx/>
                <a:uFillTx/>
                <a:latin typeface="+mn-lt"/>
              </a:rPr>
              <a:t>coûts</a:t>
            </a:r>
          </a:p>
          <a:p>
            <a:pPr marL="742950" marR="0" lvl="1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Pour prédire et contrôler la 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rgbClr val="1F4081"/>
                </a:solidFill>
                <a:effectLst/>
                <a:uLnTx/>
                <a:uFillTx/>
                <a:latin typeface="+mn-lt"/>
              </a:rPr>
              <a:t>qualité</a:t>
            </a:r>
          </a:p>
          <a:p>
            <a:pPr marL="742950" marR="0" lvl="1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Pour assurer la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rgbClr val="FF650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rgbClr val="1F4081"/>
                </a:solidFill>
                <a:effectLst/>
                <a:uLnTx/>
                <a:uFillTx/>
                <a:latin typeface="+mn-lt"/>
              </a:rPr>
              <a:t>satisfaction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rgbClr val="FF650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rgbClr val="1F4081"/>
                </a:solidFill>
                <a:effectLst/>
                <a:uLnTx/>
                <a:uFillTx/>
                <a:latin typeface="+mn-lt"/>
              </a:rPr>
              <a:t>client</a:t>
            </a:r>
          </a:p>
          <a:p>
            <a:pPr marL="742950" marR="0" lvl="1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Amélioration continue : 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rgbClr val="1F4081"/>
                </a:solidFill>
                <a:effectLst/>
                <a:uLnTx/>
                <a:uFillTx/>
                <a:latin typeface="+mn-lt"/>
              </a:rPr>
              <a:t>argument marketing</a:t>
            </a:r>
          </a:p>
          <a:p>
            <a:pPr marL="742950" marR="0" lvl="1" indent="-285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Pour mieux utiliser les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rgbClr val="FF650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rgbClr val="1F4081"/>
                </a:solidFill>
                <a:effectLst/>
                <a:uLnTx/>
                <a:uFillTx/>
                <a:latin typeface="+mn-lt"/>
              </a:rPr>
              <a:t>ressources</a:t>
            </a:r>
            <a:endParaRPr kumimoji="0" lang="fr-F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fr-F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animBg="1"/>
      <p:bldP spid="9" grpId="0" build="p"/>
      <p:bldP spid="10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/>
          </a:p>
        </p:txBody>
      </p:sp>
      <p:sp>
        <p:nvSpPr>
          <p:cNvPr id="3" name="Rectangle 2"/>
          <p:cNvSpPr/>
          <p:nvPr/>
        </p:nvSpPr>
        <p:spPr>
          <a:xfrm>
            <a:off x="395536" y="404664"/>
            <a:ext cx="4527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CMMI</a:t>
            </a:r>
            <a:r>
              <a:rPr lang="en-US" sz="2000" baseline="30000" dirty="0" smtClean="0">
                <a:latin typeface="Verdana"/>
              </a:rPr>
              <a:t>®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face aux autres modèles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942137" y="1844824"/>
            <a:ext cx="2919412" cy="3789362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fr-FR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Liens étroits entre les modèles du SEI et ceux de ISO.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fr-FR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fr-FR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modèles souvent complémentaires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fr-FR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fr-FR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fr-FR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Les modèles à « la mode » : ITIL, PMPBOK, COBIT …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44824"/>
            <a:ext cx="5762625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5536" y="908720"/>
            <a:ext cx="68916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b="1" u="none" dirty="0">
                <a:solidFill>
                  <a:srgbClr val="C00000"/>
                </a:solidFill>
              </a:rPr>
              <a:t>Dépendances entre le CMMI et les autres normes et modèles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p"/>
      <p:bldP spid="6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/>
          </a:p>
        </p:txBody>
      </p:sp>
      <p:sp>
        <p:nvSpPr>
          <p:cNvPr id="3" name="Rectangle 2"/>
          <p:cNvSpPr/>
          <p:nvPr/>
        </p:nvSpPr>
        <p:spPr>
          <a:xfrm>
            <a:off x="395536" y="404664"/>
            <a:ext cx="4527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CMMI</a:t>
            </a:r>
            <a:r>
              <a:rPr lang="en-US" sz="2000" baseline="30000" dirty="0" smtClean="0">
                <a:latin typeface="Verdana"/>
              </a:rPr>
              <a:t>®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face aux autres modèles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7544" y="1988840"/>
            <a:ext cx="6851650" cy="576263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fr-FR" b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Times New Roman" pitchFamily="18" charset="0"/>
                <a:cs typeface="Trebuchet MS" pitchFamily="34" charset="0"/>
              </a:rPr>
              <a:t>CMMI et ISO 9001 version 2000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2564904"/>
            <a:ext cx="8424862" cy="2304256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Blip>
                <a:blip r:embed="rId2"/>
              </a:buBlip>
            </a:pPr>
            <a:endParaRPr lang="fr-FR" b="1" u="none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fr-FR" b="1" u="none" dirty="0" smtClean="0">
                <a:solidFill>
                  <a:schemeClr val="tx2"/>
                </a:solidFill>
              </a:rPr>
              <a:t> </a:t>
            </a:r>
            <a:r>
              <a:rPr lang="fr-FR" u="none" dirty="0">
                <a:solidFill>
                  <a:schemeClr val="tx2"/>
                </a:solidFill>
              </a:rPr>
              <a:t>Dans le domaine du logiciel et des </a:t>
            </a:r>
            <a:r>
              <a:rPr lang="fr-FR" u="none" dirty="0" err="1">
                <a:solidFill>
                  <a:schemeClr val="tx2"/>
                </a:solidFill>
              </a:rPr>
              <a:t>systèmes,l’</a:t>
            </a:r>
            <a:r>
              <a:rPr lang="fr-FR" u="none" dirty="0">
                <a:solidFill>
                  <a:srgbClr val="7E0018"/>
                </a:solidFill>
              </a:rPr>
              <a:t>ISO/IEC</a:t>
            </a:r>
            <a:r>
              <a:rPr lang="fr-FR" u="none" dirty="0">
                <a:solidFill>
                  <a:schemeClr val="tx2"/>
                </a:solidFill>
              </a:rPr>
              <a:t> occupe une place prépondérante.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fr-FR" u="none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fr-FR" u="none" dirty="0"/>
              <a:t> </a:t>
            </a:r>
            <a:r>
              <a:rPr lang="fr-FR" u="none" dirty="0">
                <a:solidFill>
                  <a:schemeClr val="tx2"/>
                </a:solidFill>
              </a:rPr>
              <a:t>La publication de plusieurs rapport sur la correspondance entre </a:t>
            </a:r>
            <a:r>
              <a:rPr lang="fr-FR" u="none" dirty="0">
                <a:solidFill>
                  <a:srgbClr val="7E0018"/>
                </a:solidFill>
              </a:rPr>
              <a:t>CMMI</a:t>
            </a:r>
            <a:r>
              <a:rPr lang="fr-FR" u="none" dirty="0">
                <a:solidFill>
                  <a:schemeClr val="tx2"/>
                </a:solidFill>
              </a:rPr>
              <a:t> et </a:t>
            </a:r>
            <a:r>
              <a:rPr lang="fr-FR" u="none" dirty="0">
                <a:solidFill>
                  <a:srgbClr val="7E0018"/>
                </a:solidFill>
              </a:rPr>
              <a:t>ISO</a:t>
            </a:r>
            <a:r>
              <a:rPr lang="fr-FR" u="none" dirty="0">
                <a:solidFill>
                  <a:schemeClr val="tx2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5" grpId="0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/>
          </a:p>
        </p:txBody>
      </p:sp>
      <p:sp>
        <p:nvSpPr>
          <p:cNvPr id="3" name="Rectangle 2"/>
          <p:cNvSpPr/>
          <p:nvPr/>
        </p:nvSpPr>
        <p:spPr>
          <a:xfrm>
            <a:off x="395536" y="404664"/>
            <a:ext cx="4527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CMMI</a:t>
            </a:r>
            <a:r>
              <a:rPr lang="en-US" sz="2000" baseline="30000" dirty="0" smtClean="0">
                <a:latin typeface="Verdana"/>
              </a:rPr>
              <a:t>®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face aux autres modèles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1520" y="2780928"/>
            <a:ext cx="6851650" cy="576263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fr-FR" b="1" i="1" u="none" strike="noStrike" kern="0" cap="none" spc="0" normalizeH="0" baseline="0" noProof="0" dirty="0" smtClean="0">
                <a:ln>
                  <a:noFill/>
                </a:ln>
                <a:solidFill>
                  <a:srgbClr val="7E0018"/>
                </a:solidFill>
                <a:effectLst/>
                <a:uLnTx/>
                <a:uFillTx/>
                <a:latin typeface="+mn-lt"/>
                <a:ea typeface="Times New Roman" pitchFamily="18" charset="0"/>
                <a:cs typeface="Trebuchet MS" pitchFamily="34" charset="0"/>
              </a:rPr>
              <a:t>ITIL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1520" y="3356992"/>
            <a:ext cx="8569325" cy="1846659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Pct val="75000"/>
              <a:buFont typeface="Wingdings" pitchFamily="2" charset="2"/>
              <a:buBlip>
                <a:blip r:embed="rId2"/>
              </a:buBlip>
            </a:pPr>
            <a:r>
              <a:rPr lang="fr-FR" sz="2400" b="0" u="none" dirty="0">
                <a:solidFill>
                  <a:schemeClr val="tx2"/>
                </a:solidFill>
              </a:rPr>
              <a:t> </a:t>
            </a:r>
            <a:r>
              <a:rPr lang="fr-FR" b="0" u="none" dirty="0">
                <a:solidFill>
                  <a:srgbClr val="7E0018"/>
                </a:solidFill>
              </a:rPr>
              <a:t>ITIL</a:t>
            </a:r>
            <a:r>
              <a:rPr lang="fr-FR" b="0" u="none" dirty="0">
                <a:solidFill>
                  <a:schemeClr val="tx2"/>
                </a:solidFill>
              </a:rPr>
              <a:t> est née dans les années 80 au Royaume-Uni.</a:t>
            </a:r>
          </a:p>
          <a:p>
            <a:pPr eaLnBrk="0" hangingPunct="0">
              <a:spcBef>
                <a:spcPct val="50000"/>
              </a:spcBef>
              <a:buSzPct val="75000"/>
              <a:buFont typeface="Wingdings" pitchFamily="2" charset="2"/>
              <a:buBlip>
                <a:blip r:embed="rId2"/>
              </a:buBlip>
            </a:pPr>
            <a:r>
              <a:rPr lang="fr-FR" b="0" u="none" dirty="0">
                <a:solidFill>
                  <a:schemeClr val="tx2"/>
                </a:solidFill>
              </a:rPr>
              <a:t>La SEI a publié un rapport11 d’interprétation des pratiques du CMMI pour les milieux d’opération.</a:t>
            </a:r>
          </a:p>
          <a:p>
            <a:pPr eaLnBrk="0" hangingPunct="0">
              <a:spcBef>
                <a:spcPct val="50000"/>
              </a:spcBef>
              <a:buSzPct val="75000"/>
              <a:buFontTx/>
              <a:buBlip>
                <a:blip r:embed="rId2"/>
              </a:buBlip>
            </a:pPr>
            <a:r>
              <a:rPr lang="fr-FR" b="0" u="none" dirty="0">
                <a:solidFill>
                  <a:schemeClr val="tx2"/>
                </a:solidFill>
              </a:rPr>
              <a:t>Bon nombre d’entreprises s’intéressent aujourd’hui à une intégration conjointe du CMMI et d’ITIL.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412776"/>
            <a:ext cx="1692275" cy="12779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528" y="2636912"/>
            <a:ext cx="6851650" cy="576262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1" u="none" strike="noStrike" kern="0" cap="none" spc="0" normalizeH="0" baseline="0" noProof="0" dirty="0" smtClean="0">
                <a:ln>
                  <a:noFill/>
                </a:ln>
                <a:solidFill>
                  <a:srgbClr val="7E001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PMBOK</a:t>
            </a:r>
            <a:r>
              <a:rPr kumimoji="0" lang="fr-FR" b="0" i="1" u="none" strike="noStrike" kern="0" cap="none" spc="0" normalizeH="0" baseline="0" noProof="0" dirty="0" smtClean="0">
                <a:ln>
                  <a:noFill/>
                </a:ln>
                <a:solidFill>
                  <a:srgbClr val="7E001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528" y="3212976"/>
            <a:ext cx="8280400" cy="1754326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Pct val="75000"/>
              <a:buFont typeface="Wingdings" pitchFamily="2" charset="2"/>
              <a:buBlip>
                <a:blip r:embed="rId2"/>
              </a:buBlip>
            </a:pPr>
            <a:r>
              <a:rPr lang="en-GB" b="0" u="none" dirty="0">
                <a:solidFill>
                  <a:schemeClr val="tx2"/>
                </a:solidFill>
              </a:rPr>
              <a:t>Le  </a:t>
            </a:r>
            <a:r>
              <a:rPr lang="en-GB" b="0" u="none" dirty="0">
                <a:solidFill>
                  <a:srgbClr val="7E0018"/>
                </a:solidFill>
              </a:rPr>
              <a:t>PMBOK</a:t>
            </a:r>
            <a:r>
              <a:rPr lang="en-GB" b="0" u="none" dirty="0">
                <a:solidFill>
                  <a:schemeClr val="tx2"/>
                </a:solidFill>
              </a:rPr>
              <a:t>, </a:t>
            </a:r>
            <a:r>
              <a:rPr lang="en-GB" b="0" u="none" dirty="0" err="1">
                <a:solidFill>
                  <a:schemeClr val="tx2"/>
                </a:solidFill>
              </a:rPr>
              <a:t>actuellement</a:t>
            </a:r>
            <a:r>
              <a:rPr lang="en-GB" b="0" u="none" dirty="0">
                <a:solidFill>
                  <a:schemeClr val="tx2"/>
                </a:solidFill>
              </a:rPr>
              <a:t> </a:t>
            </a:r>
            <a:r>
              <a:rPr lang="en-GB" b="0" u="none" dirty="0" err="1">
                <a:solidFill>
                  <a:schemeClr val="tx2"/>
                </a:solidFill>
              </a:rPr>
              <a:t>dans</a:t>
            </a:r>
            <a:r>
              <a:rPr lang="en-GB" b="0" u="none" dirty="0">
                <a:solidFill>
                  <a:schemeClr val="tx2"/>
                </a:solidFill>
              </a:rPr>
              <a:t> </a:t>
            </a:r>
            <a:r>
              <a:rPr lang="en-GB" b="0" u="none" dirty="0" err="1">
                <a:solidFill>
                  <a:schemeClr val="tx2"/>
                </a:solidFill>
              </a:rPr>
              <a:t>sa</a:t>
            </a:r>
            <a:r>
              <a:rPr lang="en-GB" b="0" u="none" dirty="0">
                <a:solidFill>
                  <a:schemeClr val="tx2"/>
                </a:solidFill>
              </a:rPr>
              <a:t> </a:t>
            </a:r>
            <a:r>
              <a:rPr lang="fr-FR" b="0" u="none" dirty="0">
                <a:solidFill>
                  <a:schemeClr val="tx2"/>
                </a:solidFill>
              </a:rPr>
              <a:t>4ème version, est  le  référentiel  de bonnes pratiques en management de projet développé par le PMI depuis 2000. </a:t>
            </a:r>
          </a:p>
          <a:p>
            <a:pPr eaLnBrk="0" hangingPunct="0">
              <a:spcBef>
                <a:spcPct val="50000"/>
              </a:spcBef>
              <a:buSzPct val="75000"/>
              <a:buFontTx/>
              <a:buBlip>
                <a:blip r:embed="rId2"/>
              </a:buBlip>
            </a:pPr>
            <a:r>
              <a:rPr lang="fr-FR" b="0" u="none" dirty="0">
                <a:solidFill>
                  <a:schemeClr val="tx2"/>
                </a:solidFill>
              </a:rPr>
              <a:t>Similitudes : nombreux domaines de processus de la gestion de projet sont abordés dans les deux modèles.</a:t>
            </a:r>
            <a:r>
              <a:rPr lang="fr-FR" b="0" u="none" dirty="0"/>
              <a:t> </a:t>
            </a:r>
          </a:p>
          <a:p>
            <a:pPr eaLnBrk="0" hangingPunct="0">
              <a:spcBef>
                <a:spcPct val="50000"/>
              </a:spcBef>
              <a:buSzPct val="75000"/>
              <a:buFont typeface="Wingdings" pitchFamily="2" charset="2"/>
              <a:buBlip>
                <a:blip r:embed="rId2"/>
              </a:buBlip>
            </a:pPr>
            <a:r>
              <a:rPr lang="fr-FR" b="0" u="none" dirty="0">
                <a:solidFill>
                  <a:schemeClr val="tx2"/>
                </a:solidFill>
              </a:rPr>
              <a:t> Exemple : Gestion des exigences, Plan du projet, Gestion des risques…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836712"/>
            <a:ext cx="2267892" cy="160962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95536" y="404664"/>
            <a:ext cx="4527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CMMI</a:t>
            </a:r>
            <a:r>
              <a:rPr lang="en-US" sz="2000" baseline="30000" dirty="0" smtClean="0">
                <a:latin typeface="Verdana"/>
              </a:rPr>
              <a:t>®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face aux autres modèles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1196752"/>
            <a:ext cx="8964488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 la convergence des méthodes agiles et du modèle CMMI 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fr-FR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 </a:t>
            </a: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structures sont réticentes à investir dans des méthodes lourdes et complexes…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 </a:t>
            </a: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 les méthodes existent, elles ne sont pas utilisées ou sont mal utilisées.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 </a:t>
            </a: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Malgré tout l’exigence de qualité et de productivité n’a jamais été aussi d’actualité…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defRPr/>
            </a:pPr>
            <a:r>
              <a:rPr lang="fr-FR" kern="0" dirty="0" smtClean="0">
                <a:sym typeface="Wingdings" pitchFamily="2" charset="2"/>
              </a:rPr>
              <a:t> </a:t>
            </a: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</a:t>
            </a:r>
            <a:r>
              <a:rPr lang="fr-FR" kern="0" dirty="0" smtClean="0">
                <a:sym typeface="Wingdings" pitchFamily="2" charset="2"/>
              </a:rPr>
              <a:t>Plusieurs modèles comme</a:t>
            </a: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SCRUM </a:t>
            </a: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 XP peuvent très bien remplir certains objectifs fixés par le </a:t>
            </a:r>
            <a:r>
              <a:rPr lang="fr-FR" kern="0" dirty="0" smtClean="0"/>
              <a:t>CMMI</a:t>
            </a:r>
            <a:r>
              <a:rPr lang="en-US" baseline="30000" dirty="0" smtClean="0">
                <a:latin typeface="Verdana"/>
              </a:rPr>
              <a:t>® </a:t>
            </a:r>
            <a:r>
              <a:rPr kumimoji="0" lang="fr-F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fr-F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fr-F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149080"/>
            <a:ext cx="676910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95536" y="404664"/>
            <a:ext cx="2283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Avenir du CMMI</a:t>
            </a:r>
            <a:r>
              <a:rPr lang="en-US" sz="2000" baseline="30000" dirty="0" smtClean="0">
                <a:latin typeface="Verdana"/>
              </a:rPr>
              <a:t>®</a:t>
            </a: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1619672" y="1268760"/>
            <a:ext cx="5832648" cy="381642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i="1" dirty="0" smtClean="0">
                <a:solidFill>
                  <a:srgbClr val="00B050"/>
                </a:solidFill>
              </a:rPr>
              <a:t>Merci </a:t>
            </a:r>
          </a:p>
          <a:p>
            <a:r>
              <a:rPr lang="fr-FR" sz="3200" b="1" i="1" dirty="0" smtClean="0">
                <a:solidFill>
                  <a:srgbClr val="00B050"/>
                </a:solidFill>
              </a:rPr>
              <a:t>        </a:t>
            </a:r>
          </a:p>
          <a:p>
            <a:r>
              <a:rPr lang="fr-FR" sz="3200" b="1" i="1" dirty="0" smtClean="0">
                <a:solidFill>
                  <a:srgbClr val="00B050"/>
                </a:solidFill>
              </a:rPr>
              <a:t>          Pour </a:t>
            </a:r>
          </a:p>
          <a:p>
            <a:endParaRPr lang="fr-FR" sz="3200" b="1" i="1" dirty="0" smtClean="0">
              <a:solidFill>
                <a:srgbClr val="00B050"/>
              </a:solidFill>
            </a:endParaRPr>
          </a:p>
          <a:p>
            <a:r>
              <a:rPr lang="fr-FR" sz="3200" b="1" i="1" dirty="0" smtClean="0">
                <a:solidFill>
                  <a:srgbClr val="00B050"/>
                </a:solidFill>
              </a:rPr>
              <a:t>                   Votre</a:t>
            </a:r>
          </a:p>
          <a:p>
            <a:endParaRPr lang="fr-FR" sz="3200" b="1" i="1" dirty="0" smtClean="0">
              <a:solidFill>
                <a:srgbClr val="00B050"/>
              </a:solidFill>
            </a:endParaRPr>
          </a:p>
          <a:p>
            <a:r>
              <a:rPr lang="fr-FR" sz="3200" b="1" i="1" dirty="0" smtClean="0">
                <a:solidFill>
                  <a:srgbClr val="00B050"/>
                </a:solidFill>
              </a:rPr>
              <a:t>                               Attention !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544522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Institut des Hautes Etudes Commerciales de  Sfax</a:t>
            </a:r>
            <a:endParaRPr lang="fr-FR" dirty="0" smtClean="0">
              <a:ln w="1016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fr-FR" dirty="0" smtClean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Mastère en Audit Interne et Audit des Systèmes d’Information</a:t>
            </a:r>
            <a:endParaRPr lang="fr-FR" dirty="0">
              <a:ln w="1016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0" y="119675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fr-FR" dirty="0" smtClean="0"/>
              <a:t> Et aussi… parce qu’on n’a pas le choix ! L’amélioration continue est devenue une obligation engendrée par l’environnement et les exigences client.</a:t>
            </a:r>
            <a:endParaRPr lang="fr-FR" b="1" dirty="0">
              <a:solidFill>
                <a:srgbClr val="1F408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404664"/>
            <a:ext cx="552907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20000"/>
              </a:buClr>
            </a:pPr>
            <a:r>
              <a:rPr lang="fr-FR" sz="2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Pourquoi améliorer le processus logiciel ? (2/4)</a:t>
            </a:r>
          </a:p>
          <a:p>
            <a:pPr>
              <a:buClr>
                <a:srgbClr val="F20000"/>
              </a:buClr>
            </a:pPr>
            <a:r>
              <a:rPr lang="fr-FR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71600" y="2420888"/>
          <a:ext cx="7200800" cy="3528392"/>
        </p:xfrm>
        <a:graphic>
          <a:graphicData uri="http://schemas.openxmlformats.org/presentationml/2006/ole">
            <p:oleObj spid="_x0000_s1026" r:id="rId3" imgW="5536997" imgH="253685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395536" y="404664"/>
            <a:ext cx="5529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20000"/>
              </a:buClr>
            </a:pPr>
            <a:r>
              <a:rPr lang="fr-FR" sz="2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Pourquoi améliorer le processus logiciel ? (3/4)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95536" y="836712"/>
            <a:ext cx="5184576" cy="288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Bénéfices Risques/Qualité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rot="16200000">
            <a:off x="-1404689" y="3285009"/>
            <a:ext cx="4968875" cy="1368425"/>
          </a:xfrm>
          <a:custGeom>
            <a:avLst/>
            <a:gdLst>
              <a:gd name="G0" fmla="+- 16141 0 0"/>
              <a:gd name="G1" fmla="+- 4669 0 0"/>
              <a:gd name="G2" fmla="+- 21600 0 4669"/>
              <a:gd name="G3" fmla="+- 10800 0 4669"/>
              <a:gd name="G4" fmla="+- 21600 0 16141"/>
              <a:gd name="G5" fmla="*/ G4 G3 10800"/>
              <a:gd name="G6" fmla="+- 21600 0 G5"/>
              <a:gd name="T0" fmla="*/ 16141 w 21600"/>
              <a:gd name="T1" fmla="*/ 0 h 21600"/>
              <a:gd name="T2" fmla="*/ 0 w 21600"/>
              <a:gd name="T3" fmla="*/ 10800 h 21600"/>
              <a:gd name="T4" fmla="*/ 16141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41" y="0"/>
                </a:moveTo>
                <a:lnTo>
                  <a:pt x="16141" y="4669"/>
                </a:lnTo>
                <a:lnTo>
                  <a:pt x="3375" y="4669"/>
                </a:lnTo>
                <a:lnTo>
                  <a:pt x="3375" y="16931"/>
                </a:lnTo>
                <a:lnTo>
                  <a:pt x="16141" y="16931"/>
                </a:lnTo>
                <a:lnTo>
                  <a:pt x="16141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669"/>
                </a:moveTo>
                <a:lnTo>
                  <a:pt x="1350" y="16931"/>
                </a:lnTo>
                <a:lnTo>
                  <a:pt x="2700" y="16931"/>
                </a:lnTo>
                <a:lnTo>
                  <a:pt x="2700" y="4669"/>
                </a:lnTo>
                <a:close/>
              </a:path>
              <a:path w="21600" h="21600">
                <a:moveTo>
                  <a:pt x="0" y="4669"/>
                </a:moveTo>
                <a:lnTo>
                  <a:pt x="0" y="16931"/>
                </a:lnTo>
                <a:lnTo>
                  <a:pt x="675" y="16931"/>
                </a:lnTo>
                <a:lnTo>
                  <a:pt x="675" y="4669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spcBef>
                <a:spcPct val="0"/>
              </a:spcBef>
            </a:pPr>
            <a:endParaRPr lang="fr-FR" sz="24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rot="16200000">
            <a:off x="-689768" y="3280569"/>
            <a:ext cx="3500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fr-FR" sz="2000" dirty="0">
                <a:solidFill>
                  <a:schemeClr val="bg1"/>
                </a:solidFill>
                <a:latin typeface="Verdana" pitchFamily="34" charset="0"/>
              </a:rPr>
              <a:t>Maturité des Processus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195860" y="1484784"/>
            <a:ext cx="1728788" cy="4968875"/>
          </a:xfrm>
          <a:prstGeom prst="rtTriangle">
            <a:avLst/>
          </a:prstGeom>
          <a:solidFill>
            <a:srgbClr val="FFC00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rot="10800000">
            <a:off x="2411760" y="1484784"/>
            <a:ext cx="1728788" cy="4968875"/>
          </a:xfrm>
          <a:prstGeom prst="rtTriangle">
            <a:avLst/>
          </a:prstGeom>
          <a:solidFill>
            <a:srgbClr val="92D05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95736" y="5949280"/>
            <a:ext cx="152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fr-FR" sz="2400" dirty="0">
                <a:solidFill>
                  <a:schemeClr val="bg1"/>
                </a:solidFill>
                <a:latin typeface="Verdana" pitchFamily="34" charset="0"/>
              </a:rPr>
              <a:t>Risques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27784" y="1412776"/>
            <a:ext cx="1414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fr-FR" sz="2400" dirty="0">
                <a:solidFill>
                  <a:schemeClr val="bg1"/>
                </a:solidFill>
                <a:latin typeface="Verdana" pitchFamily="34" charset="0"/>
              </a:rPr>
              <a:t>Qualité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427984" y="2492896"/>
            <a:ext cx="432048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1800" b="0" dirty="0">
                <a:solidFill>
                  <a:srgbClr val="3E4F55"/>
                </a:solidFill>
              </a:rPr>
              <a:t>Améliorer le processus de </a:t>
            </a:r>
            <a:r>
              <a:rPr lang="fr-FR" sz="1800" b="0" dirty="0" smtClean="0">
                <a:solidFill>
                  <a:srgbClr val="3E4F55"/>
                </a:solidFill>
              </a:rPr>
              <a:t>développement </a:t>
            </a:r>
            <a:r>
              <a:rPr lang="fr-FR" sz="1800" b="0" dirty="0">
                <a:solidFill>
                  <a:srgbClr val="3E4F55"/>
                </a:solidFill>
              </a:rPr>
              <a:t>c’est </a:t>
            </a:r>
            <a:endParaRPr lang="fr-FR" sz="1800" b="0" dirty="0" smtClean="0">
              <a:solidFill>
                <a:srgbClr val="3E4F55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0070C0"/>
                </a:solidFill>
              </a:rPr>
              <a:t>Rationaliser</a:t>
            </a:r>
            <a:endParaRPr lang="fr-FR" dirty="0" smtClean="0">
              <a:solidFill>
                <a:srgbClr val="3E4F55"/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b="0" dirty="0" smtClean="0">
              <a:solidFill>
                <a:srgbClr val="3E4F55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0070C0"/>
                </a:solidFill>
              </a:rPr>
              <a:t>Industrialiser</a:t>
            </a:r>
            <a:r>
              <a:rPr lang="fr-FR" sz="1800" b="0" dirty="0" smtClean="0">
                <a:solidFill>
                  <a:srgbClr val="3E4F55"/>
                </a:solidFill>
              </a:rPr>
              <a:t> </a:t>
            </a:r>
            <a:r>
              <a:rPr lang="fr-FR" sz="1800" b="0" dirty="0">
                <a:solidFill>
                  <a:srgbClr val="3E4F55"/>
                </a:solidFill>
              </a:rPr>
              <a:t>pour réduire les risques d’échec </a:t>
            </a:r>
            <a:endParaRPr lang="fr-FR" sz="1800" b="0" dirty="0" smtClean="0">
              <a:solidFill>
                <a:srgbClr val="3E4F55"/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dirty="0" smtClean="0">
              <a:solidFill>
                <a:srgbClr val="3E4F55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800" b="1" dirty="0" smtClean="0">
                <a:solidFill>
                  <a:srgbClr val="0070C0"/>
                </a:solidFill>
              </a:rPr>
              <a:t>augmenter</a:t>
            </a:r>
            <a:r>
              <a:rPr lang="fr-FR" sz="1800" b="0" dirty="0" smtClean="0">
                <a:solidFill>
                  <a:srgbClr val="3E4F55"/>
                </a:solidFill>
              </a:rPr>
              <a:t> </a:t>
            </a:r>
            <a:r>
              <a:rPr lang="fr-FR" sz="1800" b="0" dirty="0">
                <a:solidFill>
                  <a:srgbClr val="3E4F55"/>
                </a:solidFill>
              </a:rPr>
              <a:t>la </a:t>
            </a:r>
            <a:r>
              <a:rPr lang="fr-FR" b="1" dirty="0">
                <a:solidFill>
                  <a:srgbClr val="0070C0"/>
                </a:solidFill>
              </a:rPr>
              <a:t>qualité</a:t>
            </a:r>
            <a:r>
              <a:rPr lang="fr-FR" sz="1800" b="0" dirty="0">
                <a:solidFill>
                  <a:srgbClr val="3E4F55"/>
                </a:solidFill>
              </a:rPr>
              <a:t> des produits.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animBg="1"/>
      <p:bldP spid="8" grpId="0" animBg="1"/>
      <p:bldP spid="9" grpId="0" animBg="1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95536" y="836712"/>
            <a:ext cx="5867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Quel domaine améliorer ?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1988840"/>
            <a:ext cx="5040313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0" hangingPunct="0">
              <a:buFontTx/>
              <a:buChar char="•"/>
            </a:pPr>
            <a:r>
              <a:rPr lang="fr-FR" sz="1800" b="0" dirty="0">
                <a:solidFill>
                  <a:srgbClr val="3E4F55"/>
                </a:solidFill>
              </a:rPr>
              <a:t>Avant de pouvoir </a:t>
            </a:r>
            <a:r>
              <a:rPr lang="fr-FR" sz="1800" b="1" dirty="0">
                <a:solidFill>
                  <a:srgbClr val="1F4081"/>
                </a:solidFill>
              </a:rPr>
              <a:t>corriger</a:t>
            </a:r>
            <a:r>
              <a:rPr lang="fr-FR" sz="1800" b="0" dirty="0">
                <a:solidFill>
                  <a:srgbClr val="3E4F55"/>
                </a:solidFill>
              </a:rPr>
              <a:t> les problèmes, il faut les </a:t>
            </a:r>
            <a:r>
              <a:rPr lang="fr-FR" sz="1800" b="1" dirty="0">
                <a:solidFill>
                  <a:srgbClr val="1F4081"/>
                </a:solidFill>
              </a:rPr>
              <a:t>identifier</a:t>
            </a:r>
            <a:r>
              <a:rPr lang="fr-FR" sz="1800" b="0" dirty="0">
                <a:solidFill>
                  <a:srgbClr val="3E4F55"/>
                </a:solidFill>
              </a:rPr>
              <a:t> de manière exhaustive et objective</a:t>
            </a:r>
            <a:r>
              <a:rPr lang="fr-FR" sz="1800" b="0" dirty="0" smtClean="0">
                <a:solidFill>
                  <a:srgbClr val="3E4F55"/>
                </a:solidFill>
              </a:rPr>
              <a:t>.</a:t>
            </a:r>
          </a:p>
          <a:p>
            <a:pPr marL="342900" indent="-342900" algn="just" eaLnBrk="0" hangingPunct="0"/>
            <a:endParaRPr lang="fr-FR" dirty="0" smtClean="0">
              <a:solidFill>
                <a:srgbClr val="3E4F55"/>
              </a:solidFill>
            </a:endParaRPr>
          </a:p>
          <a:p>
            <a:pPr marL="342900" indent="-342900" algn="just" eaLnBrk="0" hangingPunct="0"/>
            <a:r>
              <a:rPr lang="fr-FR" sz="1800" b="0" dirty="0">
                <a:solidFill>
                  <a:srgbClr val="3E4F55"/>
                </a:solidFill>
              </a:rPr>
              <a:t/>
            </a:r>
            <a:br>
              <a:rPr lang="fr-FR" sz="1800" b="0" dirty="0">
                <a:solidFill>
                  <a:srgbClr val="3E4F55"/>
                </a:solidFill>
              </a:rPr>
            </a:br>
            <a:endParaRPr lang="fr-FR" sz="1000" b="0" dirty="0">
              <a:solidFill>
                <a:srgbClr val="3E4F55"/>
              </a:solidFill>
            </a:endParaRPr>
          </a:p>
          <a:p>
            <a:pPr marL="342900" indent="-342900" algn="just" eaLnBrk="0" hangingPunct="0">
              <a:buFontTx/>
              <a:buChar char="•"/>
            </a:pPr>
            <a:r>
              <a:rPr lang="fr-FR" sz="1800" b="0" dirty="0">
                <a:solidFill>
                  <a:srgbClr val="3E4F55"/>
                </a:solidFill>
              </a:rPr>
              <a:t>Se situer dans un </a:t>
            </a:r>
            <a:r>
              <a:rPr lang="fr-FR" sz="1800" b="1" dirty="0">
                <a:solidFill>
                  <a:srgbClr val="1F4081"/>
                </a:solidFill>
              </a:rPr>
              <a:t>modèle de maturité</a:t>
            </a:r>
            <a:r>
              <a:rPr lang="fr-FR" sz="1800" b="1" dirty="0">
                <a:solidFill>
                  <a:srgbClr val="3E4F55"/>
                </a:solidFill>
              </a:rPr>
              <a:t> </a:t>
            </a:r>
            <a:r>
              <a:rPr lang="fr-FR" sz="1800" b="0" dirty="0">
                <a:solidFill>
                  <a:srgbClr val="3E4F55"/>
                </a:solidFill>
              </a:rPr>
              <a:t>qui a fait ses preuves et qui constitue un standard fiable et objectif… le</a:t>
            </a:r>
            <a:r>
              <a:rPr lang="fr-FR" sz="1800" b="1" dirty="0">
                <a:solidFill>
                  <a:srgbClr val="3E4F55"/>
                </a:solidFill>
              </a:rPr>
              <a:t> </a:t>
            </a:r>
            <a:r>
              <a:rPr lang="fr-FR" sz="1800" b="1" dirty="0">
                <a:solidFill>
                  <a:srgbClr val="1F4081"/>
                </a:solidFill>
              </a:rPr>
              <a:t>CMMI</a:t>
            </a:r>
            <a:r>
              <a:rPr lang="fr-FR" sz="1800" b="0" dirty="0">
                <a:solidFill>
                  <a:srgbClr val="3E4F55"/>
                </a:solidFill>
              </a:rPr>
              <a:t>.</a:t>
            </a: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743325" y="1772817"/>
            <a:ext cx="5400675" cy="5085184"/>
            <a:chOff x="2154" y="1253"/>
            <a:chExt cx="3402" cy="2722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868" y="1253"/>
              <a:ext cx="2688" cy="1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154" y="1761"/>
              <a:ext cx="2240" cy="2214"/>
              <a:chOff x="627" y="2029"/>
              <a:chExt cx="1041" cy="1033"/>
            </a:xfrm>
          </p:grpSpPr>
          <p:sp>
            <p:nvSpPr>
              <p:cNvPr id="22" name="Oval 9"/>
              <p:cNvSpPr>
                <a:spLocks noChangeArrowheads="1"/>
              </p:cNvSpPr>
              <p:nvPr/>
            </p:nvSpPr>
            <p:spPr bwMode="auto">
              <a:xfrm>
                <a:off x="1112" y="2029"/>
                <a:ext cx="524" cy="537"/>
              </a:xfrm>
              <a:prstGeom prst="ellips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3" name="Oval 10"/>
              <p:cNvSpPr>
                <a:spLocks noChangeArrowheads="1"/>
              </p:cNvSpPr>
              <p:nvPr/>
            </p:nvSpPr>
            <p:spPr bwMode="auto">
              <a:xfrm>
                <a:off x="1145" y="2062"/>
                <a:ext cx="523" cy="537"/>
              </a:xfrm>
              <a:prstGeom prst="ellipse">
                <a:avLst/>
              </a:pr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647" y="2446"/>
                <a:ext cx="582" cy="596"/>
              </a:xfrm>
              <a:custGeom>
                <a:avLst/>
                <a:gdLst/>
                <a:ahLst/>
                <a:cxnLst>
                  <a:cxn ang="0">
                    <a:pos x="523" y="0"/>
                  </a:cxn>
                  <a:cxn ang="0">
                    <a:pos x="0" y="537"/>
                  </a:cxn>
                  <a:cxn ang="0">
                    <a:pos x="58" y="596"/>
                  </a:cxn>
                  <a:cxn ang="0">
                    <a:pos x="582" y="60"/>
                  </a:cxn>
                  <a:cxn ang="0">
                    <a:pos x="523" y="0"/>
                  </a:cxn>
                </a:cxnLst>
                <a:rect l="0" t="0" r="r" b="b"/>
                <a:pathLst>
                  <a:path w="582" h="596">
                    <a:moveTo>
                      <a:pt x="523" y="0"/>
                    </a:moveTo>
                    <a:lnTo>
                      <a:pt x="0" y="537"/>
                    </a:lnTo>
                    <a:lnTo>
                      <a:pt x="58" y="596"/>
                    </a:lnTo>
                    <a:lnTo>
                      <a:pt x="582" y="60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647" y="2446"/>
                <a:ext cx="582" cy="596"/>
              </a:xfrm>
              <a:custGeom>
                <a:avLst/>
                <a:gdLst/>
                <a:ahLst/>
                <a:cxnLst>
                  <a:cxn ang="0">
                    <a:pos x="523" y="0"/>
                  </a:cxn>
                  <a:cxn ang="0">
                    <a:pos x="0" y="537"/>
                  </a:cxn>
                  <a:cxn ang="0">
                    <a:pos x="58" y="596"/>
                  </a:cxn>
                  <a:cxn ang="0">
                    <a:pos x="582" y="60"/>
                  </a:cxn>
                </a:cxnLst>
                <a:rect l="0" t="0" r="r" b="b"/>
                <a:pathLst>
                  <a:path w="582" h="596">
                    <a:moveTo>
                      <a:pt x="523" y="0"/>
                    </a:moveTo>
                    <a:lnTo>
                      <a:pt x="0" y="537"/>
                    </a:lnTo>
                    <a:lnTo>
                      <a:pt x="58" y="596"/>
                    </a:lnTo>
                    <a:lnTo>
                      <a:pt x="582" y="6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6" name="Arc 13"/>
              <p:cNvSpPr>
                <a:spLocks/>
              </p:cNvSpPr>
              <p:nvPr/>
            </p:nvSpPr>
            <p:spPr bwMode="auto">
              <a:xfrm>
                <a:off x="1278" y="2125"/>
                <a:ext cx="116" cy="60"/>
              </a:xfrm>
              <a:custGeom>
                <a:avLst/>
                <a:gdLst>
                  <a:gd name="G0" fmla="+- 21599 0 0"/>
                  <a:gd name="G1" fmla="+- 21600 0 0"/>
                  <a:gd name="G2" fmla="+- 21600 0 0"/>
                  <a:gd name="T0" fmla="*/ 0 w 21599"/>
                  <a:gd name="T1" fmla="*/ 21405 h 21600"/>
                  <a:gd name="T2" fmla="*/ 21466 w 21599"/>
                  <a:gd name="T3" fmla="*/ 0 h 21600"/>
                  <a:gd name="T4" fmla="*/ 21599 w 215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-1" y="21404"/>
                    </a:moveTo>
                    <a:cubicBezTo>
                      <a:pt x="106" y="9604"/>
                      <a:pt x="9664" y="73"/>
                      <a:pt x="21466" y="0"/>
                    </a:cubicBezTo>
                  </a:path>
                  <a:path w="21599" h="21600" stroke="0" extrusionOk="0">
                    <a:moveTo>
                      <a:pt x="-1" y="21404"/>
                    </a:moveTo>
                    <a:cubicBezTo>
                      <a:pt x="106" y="9604"/>
                      <a:pt x="9664" y="73"/>
                      <a:pt x="21466" y="0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7" name="Arc 14"/>
              <p:cNvSpPr>
                <a:spLocks/>
              </p:cNvSpPr>
              <p:nvPr/>
            </p:nvSpPr>
            <p:spPr bwMode="auto">
              <a:xfrm>
                <a:off x="1296" y="2158"/>
                <a:ext cx="65" cy="34"/>
              </a:xfrm>
              <a:custGeom>
                <a:avLst/>
                <a:gdLst>
                  <a:gd name="G0" fmla="+- 21598 0 0"/>
                  <a:gd name="G1" fmla="+- 21600 0 0"/>
                  <a:gd name="G2" fmla="+- 21600 0 0"/>
                  <a:gd name="T0" fmla="*/ 0 w 21598"/>
                  <a:gd name="T1" fmla="*/ 21339 h 21600"/>
                  <a:gd name="T2" fmla="*/ 21500 w 21598"/>
                  <a:gd name="T3" fmla="*/ 0 h 21600"/>
                  <a:gd name="T4" fmla="*/ 21598 w 2159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8" h="21600" fill="none" extrusionOk="0">
                    <a:moveTo>
                      <a:pt x="-1" y="21338"/>
                    </a:moveTo>
                    <a:cubicBezTo>
                      <a:pt x="142" y="9550"/>
                      <a:pt x="9710" y="53"/>
                      <a:pt x="21500" y="0"/>
                    </a:cubicBezTo>
                  </a:path>
                  <a:path w="21598" h="21600" stroke="0" extrusionOk="0">
                    <a:moveTo>
                      <a:pt x="-1" y="21338"/>
                    </a:moveTo>
                    <a:cubicBezTo>
                      <a:pt x="142" y="9550"/>
                      <a:pt x="9710" y="53"/>
                      <a:pt x="21500" y="0"/>
                    </a:cubicBezTo>
                    <a:lnTo>
                      <a:pt x="21598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auto">
              <a:xfrm>
                <a:off x="627" y="2671"/>
                <a:ext cx="382" cy="391"/>
              </a:xfrm>
              <a:custGeom>
                <a:avLst/>
                <a:gdLst/>
                <a:ahLst/>
                <a:cxnLst>
                  <a:cxn ang="0">
                    <a:pos x="291" y="0"/>
                  </a:cxn>
                  <a:cxn ang="0">
                    <a:pos x="382" y="93"/>
                  </a:cxn>
                  <a:cxn ang="0">
                    <a:pos x="91" y="391"/>
                  </a:cxn>
                  <a:cxn ang="0">
                    <a:pos x="0" y="298"/>
                  </a:cxn>
                  <a:cxn ang="0">
                    <a:pos x="291" y="0"/>
                  </a:cxn>
                </a:cxnLst>
                <a:rect l="0" t="0" r="r" b="b"/>
                <a:pathLst>
                  <a:path w="382" h="391">
                    <a:moveTo>
                      <a:pt x="291" y="0"/>
                    </a:moveTo>
                    <a:lnTo>
                      <a:pt x="382" y="93"/>
                    </a:lnTo>
                    <a:lnTo>
                      <a:pt x="91" y="391"/>
                    </a:lnTo>
                    <a:lnTo>
                      <a:pt x="0" y="298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4199" y="1302"/>
              <a:ext cx="46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027113">
                <a:spcBef>
                  <a:spcPct val="0"/>
                </a:spcBef>
              </a:pPr>
              <a:r>
                <a:rPr lang="en-US" sz="1300" dirty="0">
                  <a:solidFill>
                    <a:schemeClr val="tx1"/>
                  </a:solidFill>
                  <a:latin typeface="Helvetica" pitchFamily="34" charset="0"/>
                </a:rPr>
                <a:t>HOMMES</a:t>
              </a:r>
              <a:endParaRPr lang="en-US" sz="2600" b="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3314" y="2387"/>
              <a:ext cx="89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027113">
                <a:spcBef>
                  <a:spcPct val="0"/>
                </a:spcBef>
              </a:pPr>
              <a:r>
                <a:rPr lang="en-US" sz="1700" dirty="0">
                  <a:solidFill>
                    <a:schemeClr val="tx1"/>
                  </a:solidFill>
                  <a:latin typeface="Helvetica" pitchFamily="34" charset="0"/>
                </a:rPr>
                <a:t> PROCESSUS</a:t>
              </a:r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4124" y="2171"/>
              <a:ext cx="83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4712" y="2257"/>
              <a:ext cx="83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027113">
                <a:spcBef>
                  <a:spcPct val="0"/>
                </a:spcBef>
              </a:pPr>
              <a:r>
                <a:rPr lang="en-US" sz="1300">
                  <a:solidFill>
                    <a:schemeClr val="tx1"/>
                  </a:solidFill>
                  <a:latin typeface="Helvetica" pitchFamily="34" charset="0"/>
                </a:rPr>
                <a:t>TECHNOLOGIES</a:t>
              </a:r>
              <a:endParaRPr lang="en-US" sz="2600" b="0">
                <a:solidFill>
                  <a:schemeClr val="tx1"/>
                </a:solidFill>
              </a:endParaRP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4429" y="1537"/>
              <a:ext cx="551" cy="57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21"/>
            <p:cNvSpPr>
              <a:spLocks noChangeArrowheads="1"/>
            </p:cNvSpPr>
            <p:nvPr/>
          </p:nvSpPr>
          <p:spPr bwMode="auto">
            <a:xfrm>
              <a:off x="4965" y="2092"/>
              <a:ext cx="127" cy="134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22"/>
            <p:cNvSpPr>
              <a:spLocks noChangeArrowheads="1"/>
            </p:cNvSpPr>
            <p:nvPr/>
          </p:nvSpPr>
          <p:spPr bwMode="auto">
            <a:xfrm>
              <a:off x="4964" y="2091"/>
              <a:ext cx="128" cy="135"/>
            </a:xfrm>
            <a:prstGeom prst="ellipse">
              <a:avLst/>
            </a:prstGeom>
            <a:solidFill>
              <a:schemeClr val="accent1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3945" y="1537"/>
              <a:ext cx="387" cy="4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24"/>
            <p:cNvSpPr>
              <a:spLocks noChangeArrowheads="1"/>
            </p:cNvSpPr>
            <p:nvPr/>
          </p:nvSpPr>
          <p:spPr bwMode="auto">
            <a:xfrm>
              <a:off x="4318" y="1435"/>
              <a:ext cx="125" cy="13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4318" y="1434"/>
              <a:ext cx="128" cy="134"/>
            </a:xfrm>
            <a:prstGeom prst="ellipse">
              <a:avLst/>
            </a:prstGeom>
            <a:solidFill>
              <a:schemeClr val="tx2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26"/>
            <p:cNvSpPr>
              <a:spLocks noChangeArrowheads="1"/>
            </p:cNvSpPr>
            <p:nvPr/>
          </p:nvSpPr>
          <p:spPr bwMode="auto">
            <a:xfrm>
              <a:off x="3611" y="2045"/>
              <a:ext cx="261" cy="26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Oval 27"/>
            <p:cNvSpPr>
              <a:spLocks noChangeArrowheads="1"/>
            </p:cNvSpPr>
            <p:nvPr/>
          </p:nvSpPr>
          <p:spPr bwMode="auto">
            <a:xfrm>
              <a:off x="3611" y="2044"/>
              <a:ext cx="261" cy="269"/>
            </a:xfrm>
            <a:prstGeom prst="ellipse">
              <a:avLst/>
            </a:prstGeom>
            <a:noFill/>
            <a:ln w="619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3909" y="2179"/>
              <a:ext cx="396" cy="1"/>
            </a:xfrm>
            <a:prstGeom prst="line">
              <a:avLst/>
            </a:prstGeom>
            <a:noFill/>
            <a:ln w="778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 flipV="1">
              <a:off x="3828" y="1887"/>
              <a:ext cx="182" cy="175"/>
            </a:xfrm>
            <a:prstGeom prst="line">
              <a:avLst/>
            </a:prstGeom>
            <a:noFill/>
            <a:ln w="825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395536" y="404664"/>
            <a:ext cx="552907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20000"/>
              </a:buClr>
            </a:pPr>
            <a:r>
              <a:rPr lang="fr-FR" sz="2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Pourquoi améliorer le processus logiciel ? (4/4)</a:t>
            </a:r>
          </a:p>
          <a:p>
            <a:pPr>
              <a:buClr>
                <a:srgbClr val="F20000"/>
              </a:buClr>
            </a:pPr>
            <a:endParaRPr lang="fr-FR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40768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fr-FR" dirty="0" smtClean="0"/>
              <a:t>CMMI</a:t>
            </a:r>
            <a:r>
              <a:rPr lang="en-US" baseline="30000" dirty="0" smtClean="0">
                <a:latin typeface="Verdana"/>
              </a:rPr>
              <a:t>®</a:t>
            </a:r>
            <a:r>
              <a:rPr lang="fr-FR" dirty="0" smtClean="0"/>
              <a:t>, l’abréviation de </a:t>
            </a:r>
            <a:r>
              <a:rPr lang="fr-FR" i="1" dirty="0" err="1" smtClean="0"/>
              <a:t>Capability</a:t>
            </a:r>
            <a:r>
              <a:rPr lang="fr-FR" i="1" dirty="0" smtClean="0"/>
              <a:t> </a:t>
            </a:r>
            <a:r>
              <a:rPr lang="fr-FR" i="1" dirty="0" err="1" smtClean="0"/>
              <a:t>Maturity</a:t>
            </a:r>
            <a:r>
              <a:rPr lang="fr-FR" i="1" dirty="0" smtClean="0"/>
              <a:t> Model </a:t>
            </a:r>
            <a:r>
              <a:rPr lang="fr-FR" i="1" dirty="0" err="1" smtClean="0"/>
              <a:t>Integration</a:t>
            </a:r>
            <a:r>
              <a:rPr lang="fr-FR" dirty="0" smtClean="0"/>
              <a:t>, est un modèle de référence, un ensemble structuré de </a:t>
            </a:r>
            <a:r>
              <a:rPr lang="fr-FR" b="1" dirty="0" smtClean="0">
                <a:solidFill>
                  <a:srgbClr val="C00000"/>
                </a:solidFill>
              </a:rPr>
              <a:t>bonne pratiques</a:t>
            </a:r>
            <a:r>
              <a:rPr lang="fr-FR" dirty="0" smtClean="0"/>
              <a:t>, destiné à appréhender, évaluer et améliorer les activités des entreprises d‘</a:t>
            </a:r>
            <a:r>
              <a:rPr lang="fr-FR" b="1" dirty="0" smtClean="0">
                <a:solidFill>
                  <a:srgbClr val="C00000"/>
                </a:solidFill>
              </a:rPr>
              <a:t>ingénierie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endParaRPr lang="fr-FR" dirty="0" smtClean="0">
              <a:solidFill>
                <a:srgbClr val="F20000"/>
              </a:solidFill>
            </a:endParaRPr>
          </a:p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fr-FR" dirty="0" smtClean="0"/>
              <a:t>CMMI</a:t>
            </a:r>
            <a:r>
              <a:rPr lang="en-US" baseline="30000" dirty="0" smtClean="0">
                <a:latin typeface="Verdana"/>
              </a:rPr>
              <a:t>®</a:t>
            </a:r>
            <a:r>
              <a:rPr lang="fr-FR" dirty="0" smtClean="0"/>
              <a:t> est une marque déposée par le </a:t>
            </a:r>
            <a:r>
              <a:rPr lang="fr-FR" i="1" dirty="0" smtClean="0"/>
              <a:t>Software Engineering Institute</a:t>
            </a:r>
            <a:r>
              <a:rPr lang="fr-FR" dirty="0" smtClean="0"/>
              <a:t>.</a:t>
            </a:r>
          </a:p>
          <a:p>
            <a:pPr>
              <a:buClr>
                <a:srgbClr val="FF0000"/>
              </a:buClr>
            </a:pPr>
            <a:endParaRPr lang="fr-FR" dirty="0" smtClean="0"/>
          </a:p>
          <a:p>
            <a:pPr>
              <a:buClr>
                <a:srgbClr val="F20000"/>
              </a:buClr>
              <a:buFont typeface="Arial" pitchFamily="34" charset="0"/>
              <a:buChar char="•"/>
            </a:pPr>
            <a:r>
              <a:rPr lang="fr-FR" b="1" dirty="0" smtClean="0">
                <a:solidFill>
                  <a:srgbClr val="C00000"/>
                </a:solidFill>
              </a:rPr>
              <a:t>CMMI</a:t>
            </a:r>
            <a:r>
              <a:rPr lang="en-US" baseline="30000" dirty="0" smtClean="0">
                <a:solidFill>
                  <a:srgbClr val="C00000"/>
                </a:solidFill>
                <a:latin typeface="Verdana"/>
              </a:rPr>
              <a:t>®</a:t>
            </a:r>
            <a:r>
              <a:rPr lang="fr-FR" b="1" dirty="0" smtClean="0">
                <a:solidFill>
                  <a:srgbClr val="C00000"/>
                </a:solidFill>
              </a:rPr>
              <a:t> n’apporte aucune solution concrète</a:t>
            </a:r>
            <a:r>
              <a:rPr lang="fr-FR" b="1" dirty="0" smtClean="0"/>
              <a:t> :</a:t>
            </a:r>
            <a:r>
              <a:rPr lang="fr-FR" dirty="0" smtClean="0"/>
              <a:t> CMMI</a:t>
            </a:r>
            <a:r>
              <a:rPr lang="en-US" baseline="30000" dirty="0" smtClean="0">
                <a:latin typeface="Verdana"/>
              </a:rPr>
              <a:t>®</a:t>
            </a:r>
            <a:r>
              <a:rPr lang="fr-FR" dirty="0" smtClean="0"/>
              <a:t> définit le « Quoi ?</a:t>
            </a:r>
            <a:r>
              <a:rPr lang="fr-FR" b="1" dirty="0" smtClean="0"/>
              <a:t> </a:t>
            </a:r>
            <a:r>
              <a:rPr lang="fr-FR" dirty="0" smtClean="0"/>
              <a:t>» mais pas le « Comment ? ». Le modèle fixe des objectifs à atteindre mais c’est à nous de choisir comment atteindre ces objectifs !</a:t>
            </a:r>
          </a:p>
          <a:p>
            <a:pPr>
              <a:buClr>
                <a:srgbClr val="F20000"/>
              </a:buClr>
            </a:pPr>
            <a:endParaRPr lang="fr-FR" dirty="0" smtClean="0"/>
          </a:p>
          <a:p>
            <a:pPr>
              <a:buClr>
                <a:srgbClr val="F20000"/>
              </a:buClr>
              <a:buFont typeface="Arial" pitchFamily="34" charset="0"/>
              <a:buChar char="•"/>
            </a:pPr>
            <a:r>
              <a:rPr lang="fr-FR" dirty="0" smtClean="0"/>
              <a:t> Il est maintenant largement employé par les entreprises d'ingénierie informatique, les DSI et les industriels pour évaluer et améliorer leurs propres développements de produits.</a:t>
            </a:r>
          </a:p>
          <a:p>
            <a:pPr>
              <a:buClr>
                <a:srgbClr val="F20000"/>
              </a:buClr>
              <a:buFont typeface="Arial" pitchFamily="34" charset="0"/>
              <a:buChar char="•"/>
            </a:pPr>
            <a:endParaRPr lang="fr-F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95536" y="404664"/>
            <a:ext cx="3164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20000"/>
              </a:buClr>
            </a:pPr>
            <a:r>
              <a:rPr lang="fr-FR" sz="2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Qu’est ce que le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CMMI</a:t>
            </a:r>
            <a:r>
              <a:rPr lang="en-US" sz="2000" baseline="30000" dirty="0" smtClean="0">
                <a:latin typeface="Verdana"/>
              </a:rPr>
              <a:t>® </a:t>
            </a:r>
            <a:r>
              <a:rPr lang="fr-FR" sz="2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pic>
        <p:nvPicPr>
          <p:cNvPr id="7" name="Picture 7" descr="http://www.itilconsulting.fr/var/plain_site/storage/images/expertise/cmmi/cmmi/1885-2-fre-FR/CMM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5445224"/>
            <a:ext cx="2808312" cy="123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4293096"/>
            <a:ext cx="72008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2600" dirty="0" smtClean="0">
                <a:solidFill>
                  <a:schemeClr val="tx2"/>
                </a:solidFill>
              </a:rPr>
              <a:t> </a:t>
            </a:r>
            <a:endParaRPr lang="fr-FR" sz="2200" dirty="0" smtClean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404664"/>
            <a:ext cx="1340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20000"/>
              </a:buClr>
            </a:pPr>
            <a:r>
              <a:rPr lang="fr-FR" sz="2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93688" y="1052513"/>
            <a:ext cx="8382000" cy="52292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1986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Naissance d’un référentiel pour évaluer les fournisseurs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kumimoji="0" lang="fr-FR" sz="17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</a:rPr>
              <a:t>Demandé par le DOD (Département de la Défense américain)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fr-FR" sz="1000" b="0" i="1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1991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Modèle version 1.0 : création du SW-CMM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kumimoji="0" lang="fr-FR" sz="17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</a:rPr>
              <a:t>Présenté par le SEI (Software Engineering Institute), financé par DOD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1994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Premières certifications en France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1998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SPICE, censé devenir une norme ISO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kumimoji="0" lang="fr-FR" sz="17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</a:rPr>
              <a:t>Très peu utilisé, écrasé par le modèle CMM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rgbClr val="FF6500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2000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CMMI version 1.0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kumimoji="0" lang="fr-FR" sz="17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</a:rPr>
              <a:t>Remplace le CMM qui ne sera plus maintenu fin 2005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2002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CMMI version 1.1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2006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CMMI version 1.2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kumimoji="0" lang="fr-FR" sz="17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</a:rPr>
              <a:t>Simplifie le modèle et vise à prendre en compte les composants matériels</a:t>
            </a:r>
            <a:endParaRPr kumimoji="0" lang="fr-FR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endParaRPr kumimoji="0" lang="fr-FR" sz="2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0" name="Picture 4" descr="Watts-Humphre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56992"/>
            <a:ext cx="1182687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395536" y="404664"/>
            <a:ext cx="2661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20000"/>
              </a:buClr>
            </a:pP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Origines du besoin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028342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Le management manquait de visibilité et de point de repère pour savoir si un projet de développement se déroulait bien.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Les chefs de projet et équipes de développement manquaient de guides pertinents sur ce qu’il faut faire pour réussir ses projets et s’épuisaient à essayer tant bien que mal de les faire avancer correctement.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Les projets dépassaient trop souvent les échéances ou les budgets.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4437112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Les produits livrés satisfaisaient rarement aux exigences des clients et comportaient de nombreux défauts découverts tardivement, créant des situations parfois délicates et parfois critiques et couteux à réparer.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</p:bldLst>
  </p:timing>
</p:sld>
</file>

<file path=ppt/theme/theme1.xml><?xml version="1.0" encoding="utf-8"?>
<a:theme xmlns:a="http://schemas.openxmlformats.org/drawingml/2006/main" name="Thème2">
  <a:themeElements>
    <a:clrScheme name="Pixel 11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33CCCC"/>
      </a:accent1>
      <a:accent2>
        <a:srgbClr val="9DC2D7"/>
      </a:accent2>
      <a:accent3>
        <a:srgbClr val="FFFFFF"/>
      </a:accent3>
      <a:accent4>
        <a:srgbClr val="000000"/>
      </a:accent4>
      <a:accent5>
        <a:srgbClr val="ADE2E2"/>
      </a:accent5>
      <a:accent6>
        <a:srgbClr val="8EB0C3"/>
      </a:accent6>
      <a:hlink>
        <a:srgbClr val="006666"/>
      </a:hlink>
      <a:folHlink>
        <a:srgbClr val="CCCCFF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Thème2</Template>
  <TotalTime>359</TotalTime>
  <Words>1487</Words>
  <Application>Microsoft Office PowerPoint</Application>
  <PresentationFormat>Affichage à l'écran (4:3)</PresentationFormat>
  <Paragraphs>339</Paragraphs>
  <Slides>35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Thème2</vt:lpstr>
      <vt:lpstr>Diapositive 1</vt:lpstr>
      <vt:lpstr> Table Des Matières: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« Capability Maturity Model Integration SM » expliqué simplement.</dc:title>
  <dc:creator>Emna Ayadi</dc:creator>
  <cp:lastModifiedBy>sus</cp:lastModifiedBy>
  <cp:revision>39</cp:revision>
  <dcterms:created xsi:type="dcterms:W3CDTF">2015-05-12T16:38:03Z</dcterms:created>
  <dcterms:modified xsi:type="dcterms:W3CDTF">2015-05-13T15:06:20Z</dcterms:modified>
</cp:coreProperties>
</file>