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2" r:id="rId2"/>
    <p:sldId id="275" r:id="rId3"/>
    <p:sldId id="257" r:id="rId4"/>
    <p:sldId id="276" r:id="rId5"/>
    <p:sldId id="268" r:id="rId6"/>
    <p:sldId id="263" r:id="rId7"/>
    <p:sldId id="277" r:id="rId8"/>
    <p:sldId id="278" r:id="rId9"/>
    <p:sldId id="271" r:id="rId10"/>
    <p:sldId id="259" r:id="rId11"/>
    <p:sldId id="261" r:id="rId12"/>
    <p:sldId id="260" r:id="rId13"/>
    <p:sldId id="273" r:id="rId14"/>
    <p:sldId id="280" r:id="rId15"/>
  </p:sldIdLst>
  <p:sldSz cx="9144000" cy="6858000" type="screen4x3"/>
  <p:notesSz cx="6858000" cy="931386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67" autoAdjust="0"/>
  </p:normalViewPr>
  <p:slideViewPr>
    <p:cSldViewPr>
      <p:cViewPr>
        <p:scale>
          <a:sx n="73" d="100"/>
          <a:sy n="73" d="100"/>
        </p:scale>
        <p:origin x="-1884" y="-330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style val="3"/>
  <c:chart>
    <c:title>
      <c:tx>
        <c:rich>
          <a:bodyPr/>
          <a:lstStyle/>
          <a:p>
            <a:pPr>
              <a:defRPr/>
            </a:pPr>
            <a:r>
              <a:rPr lang="en-US"/>
              <a:t>Catégories d'entreprises (%)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Catégories d'entreprises</c:v>
                </c:pt>
              </c:strCache>
            </c:strRef>
          </c:tx>
          <c:dPt>
            <c:idx val="1"/>
            <c:spPr>
              <a:solidFill>
                <a:schemeClr val="tx1">
                  <a:lumMod val="75000"/>
                  <a:lumOff val="25000"/>
                </a:schemeClr>
              </a:solidFill>
            </c:spPr>
          </c:dPt>
          <c:dPt>
            <c:idx val="2"/>
            <c:spPr>
              <a:solidFill>
                <a:schemeClr val="bg2">
                  <a:lumMod val="50000"/>
                </a:schemeClr>
              </a:solidFill>
            </c:spPr>
          </c:dPt>
          <c:cat>
            <c:strRef>
              <c:f>Feuil1!$A$2:$A$4</c:f>
              <c:strCache>
                <c:ptCount val="3"/>
                <c:pt idx="0">
                  <c:v>Commerciales</c:v>
                </c:pt>
                <c:pt idx="1">
                  <c:v>Contractants</c:v>
                </c:pt>
                <c:pt idx="2">
                  <c:v>Gouv. Armée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67</c:v>
                </c:pt>
                <c:pt idx="1">
                  <c:v>29</c:v>
                </c:pt>
                <c:pt idx="2">
                  <c:v>4</c:v>
                </c:pt>
              </c:numCache>
            </c:numRef>
          </c:val>
        </c:ser>
        <c:firstSliceAng val="0"/>
      </c:pieChart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plotArea>
      <c:layout/>
      <c:barChart>
        <c:barDir val="bar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Américaines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Feuil1!$A$2:$A$6</c:f>
              <c:strCache>
                <c:ptCount val="5"/>
                <c:pt idx="0">
                  <c:v>Initial</c:v>
                </c:pt>
                <c:pt idx="1">
                  <c:v>Reproductible</c:v>
                </c:pt>
                <c:pt idx="2">
                  <c:v>Défini</c:v>
                </c:pt>
                <c:pt idx="3">
                  <c:v>Géré - Contrôlé</c:v>
                </c:pt>
                <c:pt idx="4">
                  <c:v>Optimisé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2</c:v>
                </c:pt>
                <c:pt idx="1">
                  <c:v>34</c:v>
                </c:pt>
                <c:pt idx="2">
                  <c:v>35</c:v>
                </c:pt>
                <c:pt idx="3">
                  <c:v>5</c:v>
                </c:pt>
                <c:pt idx="4">
                  <c:v>18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Modiales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cat>
            <c:strRef>
              <c:f>Feuil1!$A$2:$A$6</c:f>
              <c:strCache>
                <c:ptCount val="5"/>
                <c:pt idx="0">
                  <c:v>Initial</c:v>
                </c:pt>
                <c:pt idx="1">
                  <c:v>Reproductible</c:v>
                </c:pt>
                <c:pt idx="2">
                  <c:v>Défini</c:v>
                </c:pt>
                <c:pt idx="3">
                  <c:v>Géré - Contrôlé</c:v>
                </c:pt>
                <c:pt idx="4">
                  <c:v>Optimisé</c:v>
                </c:pt>
              </c:strCache>
            </c:strRef>
          </c:cat>
          <c:val>
            <c:numRef>
              <c:f>Feuil1!$C$2:$C$6</c:f>
              <c:numCache>
                <c:formatCode>General</c:formatCode>
                <c:ptCount val="5"/>
                <c:pt idx="0">
                  <c:v>15</c:v>
                </c:pt>
                <c:pt idx="1">
                  <c:v>35</c:v>
                </c:pt>
                <c:pt idx="2">
                  <c:v>25</c:v>
                </c:pt>
                <c:pt idx="3">
                  <c:v>8</c:v>
                </c:pt>
                <c:pt idx="4">
                  <c:v>13</c:v>
                </c:pt>
              </c:numCache>
            </c:numRef>
          </c:val>
        </c:ser>
        <c:axId val="83246080"/>
        <c:axId val="83251968"/>
      </c:barChart>
      <c:catAx>
        <c:axId val="83246080"/>
        <c:scaling>
          <c:orientation val="minMax"/>
        </c:scaling>
        <c:axPos val="l"/>
        <c:tickLblPos val="nextTo"/>
        <c:crossAx val="83251968"/>
        <c:crosses val="autoZero"/>
        <c:auto val="1"/>
        <c:lblAlgn val="ctr"/>
        <c:lblOffset val="100"/>
      </c:catAx>
      <c:valAx>
        <c:axId val="83251968"/>
        <c:scaling>
          <c:orientation val="minMax"/>
        </c:scaling>
        <c:axPos val="b"/>
        <c:majorGridlines/>
        <c:numFmt formatCode="General" sourceLinked="1"/>
        <c:tickLblPos val="nextTo"/>
        <c:crossAx val="83246080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58170-1AF6-407E-A3DC-E0940E489504}" type="datetimeFigureOut">
              <a:rPr lang="fr-FR" smtClean="0"/>
              <a:pPr/>
              <a:t>08/03/2013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F8C23-BB5A-4138-BD3B-55756A075D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29387E-DD69-40EF-9C9F-0F2AA657C65F}" type="datetimeFigureOut">
              <a:rPr lang="fr-FR"/>
              <a:pPr>
                <a:defRPr/>
              </a:pPr>
              <a:t>08/03/2013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2E5DB43-1A66-4466-A5A2-34C06A7006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CA" b="1" dirty="0" smtClean="0"/>
          </a:p>
        </p:txBody>
      </p:sp>
      <p:sp>
        <p:nvSpPr>
          <p:cNvPr id="15363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C18928-B41E-4382-BFD6-49BBE45B8B99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CA" sz="1100" b="1" dirty="0" smtClean="0"/>
          </a:p>
        </p:txBody>
      </p:sp>
      <p:sp>
        <p:nvSpPr>
          <p:cNvPr id="29699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1EDF35-E9F8-498F-A875-2008C87C7BBF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CA" sz="1100" b="1" dirty="0" smtClean="0"/>
          </a:p>
        </p:txBody>
      </p:sp>
      <p:sp>
        <p:nvSpPr>
          <p:cNvPr id="3174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BADA8B-49A3-47D3-84F6-0D8A8E6988FB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E5DB43-1A66-4466-A5A2-34C06A70066D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E5DB43-1A66-4466-A5A2-34C06A70066D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CA" b="1" dirty="0" smtClean="0"/>
          </a:p>
        </p:txBody>
      </p:sp>
      <p:sp>
        <p:nvSpPr>
          <p:cNvPr id="15363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C18928-B41E-4382-BFD6-49BBE45B8B99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fr-CA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BF18D-F17E-4540-874D-4FC8F1B93CFF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CA" b="1" dirty="0" smtClean="0"/>
          </a:p>
        </p:txBody>
      </p:sp>
      <p:sp>
        <p:nvSpPr>
          <p:cNvPr id="2150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B02E4F-4D34-4577-8AEF-40BB26631A5D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b="0" dirty="0" smtClean="0"/>
          </a:p>
        </p:txBody>
      </p:sp>
      <p:sp>
        <p:nvSpPr>
          <p:cNvPr id="19459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9D43D3-128E-45D0-AA1B-C09C0B0FB004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fr-CA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BF18D-F17E-4540-874D-4FC8F1B93CFF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fr-CA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BF18D-F17E-4540-874D-4FC8F1B93CFF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CA" b="1" dirty="0" smtClean="0"/>
          </a:p>
        </p:txBody>
      </p:sp>
      <p:sp>
        <p:nvSpPr>
          <p:cNvPr id="25603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19D4C1-18CF-4FFE-B651-D8536CA1D22A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CA" sz="1100" b="1" dirty="0" smtClean="0"/>
          </a:p>
        </p:txBody>
      </p:sp>
      <p:sp>
        <p:nvSpPr>
          <p:cNvPr id="27651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996FF-9C11-46D2-8B2C-6333063ED1EA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AEF32-F141-4E98-BF43-9DFFA8C27AA6}" type="datetimeFigureOut">
              <a:rPr lang="fr-FR"/>
              <a:pPr>
                <a:defRPr/>
              </a:pPr>
              <a:t>08/03/2013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A2E7C-0493-40A8-916F-C4A582FE7549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22972-D8BE-426C-BE2A-AF2712C45D05}" type="datetimeFigureOut">
              <a:rPr lang="fr-FR"/>
              <a:pPr>
                <a:defRPr/>
              </a:pPr>
              <a:t>08/03/2013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D9562-84FC-4365-A7D4-55EFC592A62A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42137-6C39-4AEC-99A1-1116E989C3DF}" type="datetimeFigureOut">
              <a:rPr lang="fr-FR"/>
              <a:pPr>
                <a:defRPr/>
              </a:pPr>
              <a:t>08/03/2013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C4E31-3F96-4FB7-916A-7F49131E6479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CA349-F92D-4FD7-8134-E62012E27A68}" type="datetimeFigureOut">
              <a:rPr lang="fr-FR"/>
              <a:pPr>
                <a:defRPr/>
              </a:pPr>
              <a:t>08/03/2013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DEB7D-8582-4CE9-A20F-36E93D552B73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DF6E6-200D-4459-8027-06CFEE9F8C98}" type="datetimeFigureOut">
              <a:rPr lang="fr-FR"/>
              <a:pPr>
                <a:defRPr/>
              </a:pPr>
              <a:t>08/03/2013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86050-EF45-4943-81DA-069BFAC420E4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9413B-BB78-4D03-ADB5-51258604B3CD}" type="datetimeFigureOut">
              <a:rPr lang="fr-FR"/>
              <a:pPr>
                <a:defRPr/>
              </a:pPr>
              <a:t>08/03/2013</a:t>
            </a:fld>
            <a:endParaRPr lang="fr-BE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BBB5E-14F6-4B76-953E-1F83E479F42D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397FF-CC0D-4CF0-B3AB-543C0AA8F379}" type="datetimeFigureOut">
              <a:rPr lang="fr-FR"/>
              <a:pPr>
                <a:defRPr/>
              </a:pPr>
              <a:t>08/03/2013</a:t>
            </a:fld>
            <a:endParaRPr lang="fr-BE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B11B2-CF6B-487F-82DA-E4A9CD79C36C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82DDA-6AA2-45B2-A8AE-0DF5F1AD7E3A}" type="datetimeFigureOut">
              <a:rPr lang="fr-FR"/>
              <a:pPr>
                <a:defRPr/>
              </a:pPr>
              <a:t>08/03/2013</a:t>
            </a:fld>
            <a:endParaRPr lang="fr-BE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3165C-EA5C-44B3-8C2D-08B41C706A2B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1AE35-F6BE-4C3B-9662-B54B2134F44A}" type="datetimeFigureOut">
              <a:rPr lang="fr-FR"/>
              <a:pPr>
                <a:defRPr/>
              </a:pPr>
              <a:t>08/03/2013</a:t>
            </a:fld>
            <a:endParaRPr lang="fr-BE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9DD2F-642A-4B29-A305-2EAFBDCDA47F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577A3-DF4E-4079-A077-6ADA6F4B74B3}" type="datetimeFigureOut">
              <a:rPr lang="fr-FR"/>
              <a:pPr>
                <a:defRPr/>
              </a:pPr>
              <a:t>08/03/2013</a:t>
            </a:fld>
            <a:endParaRPr lang="fr-BE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1B443-5BB2-434B-B736-B108A9FD7482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B1F5C-E441-4A6B-9CA1-C02688C076A8}" type="datetimeFigureOut">
              <a:rPr lang="fr-FR"/>
              <a:pPr>
                <a:defRPr/>
              </a:pPr>
              <a:t>08/03/2013</a:t>
            </a:fld>
            <a:endParaRPr lang="fr-BE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DF56D-1999-4933-84A9-4F934C662372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BE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59E62E2-F514-40E5-AAC0-B13D5F007375}" type="datetimeFigureOut">
              <a:rPr lang="fr-FR"/>
              <a:pPr>
                <a:defRPr/>
              </a:pPr>
              <a:t>08/03/2013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707CEBB-4A74-4481-9DE0-A6C05130BEA2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pub/wafa-bouaynaya/19/341/b8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eur\Bureau\fon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2" y="4078"/>
            <a:ext cx="9149442" cy="6853922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772400" cy="1470025"/>
          </a:xfrm>
        </p:spPr>
        <p:txBody>
          <a:bodyPr/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Capability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Maturity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Model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Integration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3886200"/>
            <a:ext cx="8280920" cy="2639144"/>
          </a:xfrm>
        </p:spPr>
        <p:txBody>
          <a:bodyPr/>
          <a:lstStyle/>
          <a:p>
            <a:pPr algn="r"/>
            <a:r>
              <a:rPr lang="fr-FR" dirty="0" smtClean="0"/>
              <a:t>			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wafa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BOUAYNAYA</a:t>
            </a:r>
          </a:p>
          <a:p>
            <a:pPr algn="r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1ere année Master 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EDEN</a:t>
            </a: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r"/>
            <a:r>
              <a:rPr lang="fr-FR" dirty="0" smtClean="0"/>
              <a:t>			</a:t>
            </a:r>
            <a:r>
              <a:rPr lang="fr-FR" sz="1400" dirty="0" smtClean="0"/>
              <a:t>mars 2013</a:t>
            </a:r>
            <a:endParaRPr lang="fr-FR" sz="1400" dirty="0" smtClean="0"/>
          </a:p>
          <a:p>
            <a:pPr algn="l"/>
            <a:r>
              <a:rPr lang="fr-FR" dirty="0" smtClean="0"/>
              <a:t>       </a:t>
            </a:r>
            <a:r>
              <a:rPr lang="fr-FR" sz="1400" dirty="0" smtClean="0"/>
              <a:t> http://open-dev-security.blogspot.com/</a:t>
            </a:r>
          </a:p>
          <a:p>
            <a:pPr algn="l"/>
            <a:r>
              <a:rPr lang="fr-FR" sz="1400" dirty="0" smtClean="0"/>
              <a:t>                 http://www.linkedin.com/pub/wafa-bouaynaya/19/341/b89</a:t>
            </a:r>
          </a:p>
          <a:p>
            <a:pPr algn="l"/>
            <a:r>
              <a:rPr lang="fr-FR" sz="1400" dirty="0" smtClean="0">
                <a:hlinkClick r:id="rId3"/>
              </a:rPr>
              <a:t> </a:t>
            </a:r>
            <a:r>
              <a:rPr lang="fr-FR" sz="1400" dirty="0" smtClean="0"/>
              <a:t>               @</a:t>
            </a:r>
            <a:r>
              <a:rPr lang="fr-FR" sz="1400" dirty="0" err="1" smtClean="0"/>
              <a:t>wafa_ay</a:t>
            </a:r>
            <a:endParaRPr lang="fr-FR" sz="1400" dirty="0" smtClean="0"/>
          </a:p>
          <a:p>
            <a:pPr algn="l"/>
            <a:endParaRPr lang="fr-FR" sz="1400" dirty="0" smtClean="0"/>
          </a:p>
          <a:p>
            <a:endParaRPr lang="fr-FR" dirty="0"/>
          </a:p>
        </p:txBody>
      </p:sp>
      <p:pic>
        <p:nvPicPr>
          <p:cNvPr id="1030" name="Picture 6" descr="C:\Documents and Settings\Administrateur\Bureau\blogger-logo_no-cli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695280"/>
            <a:ext cx="181992" cy="181992"/>
          </a:xfrm>
          <a:prstGeom prst="rect">
            <a:avLst/>
          </a:prstGeom>
          <a:noFill/>
        </p:spPr>
      </p:pic>
      <p:pic>
        <p:nvPicPr>
          <p:cNvPr id="1031" name="Picture 7" descr="C:\Documents and Settings\Administrateur\Bureau\linkedin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5983312"/>
            <a:ext cx="181992" cy="181992"/>
          </a:xfrm>
          <a:prstGeom prst="rect">
            <a:avLst/>
          </a:prstGeom>
          <a:noFill/>
        </p:spPr>
      </p:pic>
      <p:pic>
        <p:nvPicPr>
          <p:cNvPr id="1032" name="Picture 8" descr="C:\Documents and Settings\Administrateur\Bureau\twitter-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6271344"/>
            <a:ext cx="181992" cy="181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75" y="201613"/>
            <a:ext cx="8429625" cy="512762"/>
          </a:xfrm>
        </p:spPr>
        <p:txBody>
          <a:bodyPr rtlCol="0"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fr-CA" sz="3600" b="1" dirty="0" smtClean="0"/>
              <a:t>Avantages / </a:t>
            </a:r>
            <a:r>
              <a:rPr lang="fr-CA" sz="3600" b="1" dirty="0" smtClean="0">
                <a:solidFill>
                  <a:schemeClr val="bg1">
                    <a:lumMod val="65000"/>
                  </a:schemeClr>
                </a:solidFill>
              </a:rPr>
              <a:t>Désavantages</a:t>
            </a:r>
            <a:r>
              <a:rPr lang="fr-CA" sz="3600" b="1" dirty="0" smtClean="0"/>
              <a:t>  </a:t>
            </a:r>
            <a:endParaRPr lang="fr-FR" sz="3600" b="1" dirty="0"/>
          </a:p>
        </p:txBody>
      </p:sp>
      <p:sp>
        <p:nvSpPr>
          <p:cNvPr id="26626" name="ZoneTexte 3"/>
          <p:cNvSpPr txBox="1">
            <a:spLocks noChangeArrowheads="1"/>
          </p:cNvSpPr>
          <p:nvPr/>
        </p:nvSpPr>
        <p:spPr bwMode="auto">
          <a:xfrm>
            <a:off x="71438" y="1285875"/>
            <a:ext cx="8715375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CA" sz="1600" b="1" dirty="0" smtClean="0">
                <a:latin typeface="Arial" pitchFamily="34" charset="0"/>
                <a:cs typeface="Arial" pitchFamily="34" charset="0"/>
              </a:rPr>
              <a:t>Standardiser et rationnaliser les méthodes</a:t>
            </a:r>
            <a:endParaRPr lang="fr-FR" sz="1600" b="1" dirty="0" smtClean="0">
              <a:latin typeface="Arial" pitchFamily="34" charset="0"/>
              <a:cs typeface="Arial" pitchFamily="34" charset="0"/>
            </a:endParaRPr>
          </a:p>
          <a:p>
            <a:endParaRPr lang="fr-CA" sz="1600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fr-CA" sz="1600" dirty="0">
                <a:latin typeface="Arial" pitchFamily="34" charset="0"/>
                <a:cs typeface="Arial" pitchFamily="34" charset="0"/>
              </a:rPr>
              <a:t> Optimisation des processus (réduction des coûts et des délais)</a:t>
            </a:r>
          </a:p>
          <a:p>
            <a:endParaRPr lang="fr-CA" sz="1600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fr-CA" sz="1600" dirty="0">
                <a:latin typeface="Arial" pitchFamily="34" charset="0"/>
                <a:cs typeface="Arial" pitchFamily="34" charset="0"/>
              </a:rPr>
              <a:t> Amélioration de la gestion des risques</a:t>
            </a:r>
          </a:p>
          <a:p>
            <a:endParaRPr lang="fr-CA" sz="1600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fr-CA" sz="1600" dirty="0">
                <a:latin typeface="Arial" pitchFamily="34" charset="0"/>
                <a:cs typeface="Arial" pitchFamily="34" charset="0"/>
              </a:rPr>
              <a:t> Satisfaction du client</a:t>
            </a:r>
          </a:p>
          <a:p>
            <a:pPr>
              <a:buFont typeface="Arial" charset="0"/>
              <a:buChar char="•"/>
            </a:pPr>
            <a:endParaRPr lang="fr-CA" sz="1600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fr-CA" sz="1600" dirty="0">
                <a:latin typeface="Arial" pitchFamily="34" charset="0"/>
                <a:cs typeface="Arial" pitchFamily="34" charset="0"/>
              </a:rPr>
              <a:t> Satisfaction des employés</a:t>
            </a:r>
          </a:p>
          <a:p>
            <a:endParaRPr lang="fr-CA" sz="1600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fr-CA" sz="1600" dirty="0">
                <a:latin typeface="Arial" pitchFamily="34" charset="0"/>
                <a:cs typeface="Arial" pitchFamily="34" charset="0"/>
              </a:rPr>
              <a:t> Une porte d’entrée l’obtention de certains contrats</a:t>
            </a:r>
          </a:p>
          <a:p>
            <a:r>
              <a:rPr lang="fr-CA" sz="1600" dirty="0">
                <a:latin typeface="Arial" pitchFamily="34" charset="0"/>
                <a:cs typeface="Arial" pitchFamily="34" charset="0"/>
              </a:rPr>
              <a:t> ( compatible avec les normes ISO)</a:t>
            </a:r>
          </a:p>
          <a:p>
            <a:endParaRPr lang="fr-CA" sz="1600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fr-FR" sz="1600" dirty="0">
                <a:latin typeface="Arial" pitchFamily="34" charset="0"/>
                <a:cs typeface="Arial" pitchFamily="34" charset="0"/>
              </a:rPr>
              <a:t> Un investissement 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profitable </a:t>
            </a:r>
            <a:endParaRPr lang="fr-FR" sz="1600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fr-CA" dirty="0">
              <a:latin typeface="Calibri" pitchFamily="34" charset="0"/>
            </a:endParaRPr>
          </a:p>
          <a:p>
            <a:endParaRPr lang="fr-FR" dirty="0">
              <a:latin typeface="Calibri" pitchFamily="34" charset="0"/>
            </a:endParaRPr>
          </a:p>
          <a:p>
            <a:endParaRPr lang="fr-FR" dirty="0">
              <a:latin typeface="Calibri" pitchFamily="34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2928938"/>
            <a:ext cx="8429625" cy="512762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fr-FR" sz="2000" b="1" dirty="0">
              <a:latin typeface="+mj-lt"/>
              <a:ea typeface="+mj-ea"/>
              <a:cs typeface="+mj-cs"/>
            </a:endParaRPr>
          </a:p>
        </p:txBody>
      </p:sp>
      <p:sp>
        <p:nvSpPr>
          <p:cNvPr id="26628" name="ZoneTexte 5"/>
          <p:cNvSpPr txBox="1">
            <a:spLocks noChangeArrowheads="1"/>
          </p:cNvSpPr>
          <p:nvPr/>
        </p:nvSpPr>
        <p:spPr bwMode="auto">
          <a:xfrm>
            <a:off x="0" y="5143500"/>
            <a:ext cx="8929688" cy="96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fr-CA" sz="1600" b="1" dirty="0">
                <a:latin typeface="Arial" pitchFamily="34" charset="0"/>
                <a:cs typeface="Arial" pitchFamily="34" charset="0"/>
              </a:rPr>
              <a:t>Implique évidemment   </a:t>
            </a:r>
            <a:endParaRPr lang="fr-CA" sz="16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charset="0"/>
              <a:buChar char="•"/>
            </a:pPr>
            <a:r>
              <a:rPr lang="fr-CA" sz="1600" dirty="0">
                <a:latin typeface="Arial" pitchFamily="34" charset="0"/>
                <a:cs typeface="Arial" pitchFamily="34" charset="0"/>
              </a:rPr>
              <a:t>Définir préalablement les indicateurs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charset="0"/>
              <a:buChar char="•"/>
            </a:pPr>
            <a:r>
              <a:rPr lang="fr-CA" sz="1600" dirty="0">
                <a:latin typeface="Arial" pitchFamily="34" charset="0"/>
                <a:cs typeface="Arial" pitchFamily="34" charset="0"/>
              </a:rPr>
              <a:t>D’effectuer diverses mesures ponctuellement (quantifié nos améliorations)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9" name="Picture 2" descr="http://www.sulekha.com/mstore/skyblue-fun/albums/cmm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5988" y="2157420"/>
            <a:ext cx="3148012" cy="24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e 7"/>
          <p:cNvGrpSpPr/>
          <p:nvPr/>
        </p:nvGrpSpPr>
        <p:grpSpPr>
          <a:xfrm>
            <a:off x="1000180" y="6429396"/>
            <a:ext cx="7143720" cy="428604"/>
            <a:chOff x="500082" y="6286520"/>
            <a:chExt cx="7143720" cy="571480"/>
          </a:xfrm>
        </p:grpSpPr>
        <p:sp>
          <p:nvSpPr>
            <p:cNvPr id="9" name="Arrondir un rectangle avec un coin du même côté 8"/>
            <p:cNvSpPr/>
            <p:nvPr/>
          </p:nvSpPr>
          <p:spPr>
            <a:xfrm>
              <a:off x="500082" y="6286520"/>
              <a:ext cx="1428728" cy="571480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Introduction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rrondir un rectangle avec un coin du même côté 9"/>
            <p:cNvSpPr/>
            <p:nvPr/>
          </p:nvSpPr>
          <p:spPr>
            <a:xfrm>
              <a:off x="192879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Utilisation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rrondir un rectangle avec un coin du même côté 10"/>
            <p:cNvSpPr/>
            <p:nvPr/>
          </p:nvSpPr>
          <p:spPr>
            <a:xfrm>
              <a:off x="335755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Comparaison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rrondir un rectangle avec un coin du même côté 11"/>
            <p:cNvSpPr/>
            <p:nvPr/>
          </p:nvSpPr>
          <p:spPr>
            <a:xfrm>
              <a:off x="4786314" y="6286520"/>
              <a:ext cx="1428728" cy="571480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Critique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Arrondir un rectangle avec un coin du même côté 12"/>
            <p:cNvSpPr/>
            <p:nvPr/>
          </p:nvSpPr>
          <p:spPr>
            <a:xfrm>
              <a:off x="621507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Conclusion</a:t>
              </a:r>
              <a:endParaRPr lang="fr-FR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548032" y="857232"/>
            <a:ext cx="7596000" cy="14287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0166" y="857232"/>
            <a:ext cx="1440000" cy="142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75" y="201613"/>
            <a:ext cx="8429625" cy="512762"/>
          </a:xfrm>
        </p:spPr>
        <p:txBody>
          <a:bodyPr rtlCol="0"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fr-CA" sz="3600" b="1" dirty="0" smtClean="0"/>
              <a:t>Avantages / </a:t>
            </a:r>
            <a:r>
              <a:rPr lang="fr-CA" sz="3600" b="1" dirty="0" smtClean="0">
                <a:solidFill>
                  <a:schemeClr val="bg1">
                    <a:lumMod val="65000"/>
                  </a:schemeClr>
                </a:solidFill>
              </a:rPr>
              <a:t>Désavantages</a:t>
            </a:r>
            <a:r>
              <a:rPr lang="fr-CA" sz="3600" b="1" dirty="0" smtClean="0"/>
              <a:t>  </a:t>
            </a:r>
            <a:endParaRPr lang="fr-FR" sz="3600" b="1" dirty="0"/>
          </a:p>
        </p:txBody>
      </p:sp>
      <p:sp>
        <p:nvSpPr>
          <p:cNvPr id="28674" name="ZoneTexte 3"/>
          <p:cNvSpPr txBox="1">
            <a:spLocks noChangeArrowheads="1"/>
          </p:cNvSpPr>
          <p:nvPr/>
        </p:nvSpPr>
        <p:spPr bwMode="auto">
          <a:xfrm>
            <a:off x="71438" y="1433513"/>
            <a:ext cx="8715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CA" b="1" dirty="0">
                <a:latin typeface="Calibri" pitchFamily="34" charset="0"/>
              </a:rPr>
              <a:t>Amélioration de la performance de 30 organisations selon les six mesures de la méthode 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785938" y="2286000"/>
          <a:ext cx="6096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Mesures</a:t>
                      </a:r>
                      <a:r>
                        <a:rPr lang="fr-CA" baseline="0" dirty="0" smtClean="0"/>
                        <a:t> de performance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Amélioration</a:t>
                      </a:r>
                      <a:r>
                        <a:rPr lang="fr-CA" baseline="0" dirty="0" smtClean="0"/>
                        <a:t> médiane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Coûts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34%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Échéancier</a:t>
                      </a:r>
                      <a:r>
                        <a:rPr lang="fr-CA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50%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Productivité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61%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Qualité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48%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Satisfaction de la clientèle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14%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Retour sur investissement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4 :1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lèche droite 8"/>
          <p:cNvSpPr/>
          <p:nvPr/>
        </p:nvSpPr>
        <p:spPr>
          <a:xfrm>
            <a:off x="1000125" y="3071813"/>
            <a:ext cx="571500" cy="214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1000125" y="3500438"/>
            <a:ext cx="571500" cy="214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8703" name="ZoneTexte 12"/>
          <p:cNvSpPr txBox="1">
            <a:spLocks noChangeArrowheads="1"/>
          </p:cNvSpPr>
          <p:nvPr/>
        </p:nvSpPr>
        <p:spPr bwMode="auto">
          <a:xfrm>
            <a:off x="285750" y="5059363"/>
            <a:ext cx="8715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CA" i="1">
                <a:latin typeface="Calibri" pitchFamily="34" charset="0"/>
              </a:rPr>
              <a:t>Niveaux  3 à 5 , entreprises chinoises et américaines</a:t>
            </a:r>
            <a:r>
              <a:rPr lang="fr-CA" b="1">
                <a:latin typeface="Calibri" pitchFamily="34" charset="0"/>
              </a:rPr>
              <a:t> 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1000180" y="6429396"/>
            <a:ext cx="7143720" cy="428604"/>
            <a:chOff x="500082" y="6286520"/>
            <a:chExt cx="7143720" cy="571480"/>
          </a:xfrm>
        </p:grpSpPr>
        <p:sp>
          <p:nvSpPr>
            <p:cNvPr id="11" name="Arrondir un rectangle avec un coin du même côté 10"/>
            <p:cNvSpPr/>
            <p:nvPr/>
          </p:nvSpPr>
          <p:spPr>
            <a:xfrm>
              <a:off x="500082" y="6286520"/>
              <a:ext cx="1428728" cy="571480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Introduction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rrondir un rectangle avec un coin du même côté 11"/>
            <p:cNvSpPr/>
            <p:nvPr/>
          </p:nvSpPr>
          <p:spPr>
            <a:xfrm>
              <a:off x="192879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Utilisation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Arrondir un rectangle avec un coin du même côté 12"/>
            <p:cNvSpPr/>
            <p:nvPr/>
          </p:nvSpPr>
          <p:spPr>
            <a:xfrm>
              <a:off x="335755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Comparaison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Arrondir un rectangle avec un coin du même côté 13"/>
            <p:cNvSpPr/>
            <p:nvPr/>
          </p:nvSpPr>
          <p:spPr>
            <a:xfrm>
              <a:off x="4786314" y="6286520"/>
              <a:ext cx="1428728" cy="571480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Critique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Arrondir un rectangle avec un coin du même côté 14"/>
            <p:cNvSpPr/>
            <p:nvPr/>
          </p:nvSpPr>
          <p:spPr>
            <a:xfrm>
              <a:off x="621507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Conclusion</a:t>
              </a:r>
              <a:endParaRPr lang="fr-FR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48032" y="857232"/>
            <a:ext cx="7596000" cy="14287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0166" y="857232"/>
            <a:ext cx="1440000" cy="142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4" descr="http://www.sulekha.com/mstore/skyblue-fun/albums/cmm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75" y="1714500"/>
            <a:ext cx="3286125" cy="220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714375" y="201613"/>
            <a:ext cx="8429625" cy="512762"/>
          </a:xfrm>
        </p:spPr>
        <p:txBody>
          <a:bodyPr rtlCol="0"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fr-CA" sz="3600" b="1" dirty="0" smtClean="0">
                <a:solidFill>
                  <a:schemeClr val="bg1">
                    <a:lumMod val="65000"/>
                  </a:schemeClr>
                </a:solidFill>
              </a:rPr>
              <a:t>Avantages </a:t>
            </a:r>
            <a:r>
              <a:rPr lang="fr-CA" sz="3600" b="1" dirty="0" smtClean="0"/>
              <a:t>/ Désavantages  </a:t>
            </a:r>
            <a:endParaRPr lang="fr-FR" sz="3600" b="1" dirty="0"/>
          </a:p>
        </p:txBody>
      </p:sp>
      <p:sp>
        <p:nvSpPr>
          <p:cNvPr id="30723" name="ZoneTexte 9"/>
          <p:cNvSpPr txBox="1">
            <a:spLocks noChangeArrowheads="1"/>
          </p:cNvSpPr>
          <p:nvPr/>
        </p:nvSpPr>
        <p:spPr bwMode="auto">
          <a:xfrm>
            <a:off x="71438" y="1270892"/>
            <a:ext cx="8715375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endParaRPr lang="fr-CA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fr-CA" sz="1600" dirty="0">
                <a:latin typeface="Arial" pitchFamily="34" charset="0"/>
                <a:cs typeface="Arial" pitchFamily="34" charset="0"/>
              </a:rPr>
              <a:t> Bénéfices à long termes (contexte de crise actuel)</a:t>
            </a:r>
          </a:p>
          <a:p>
            <a:endParaRPr lang="fr-CA" sz="1600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fr-CA" sz="1600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fr-CA" sz="1600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fr-CA" sz="1600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fr-CA" sz="1600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fr-CA" sz="1600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fr-CA" sz="1600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fr-CA" sz="1600" dirty="0">
                <a:latin typeface="Arial" pitchFamily="34" charset="0"/>
                <a:cs typeface="Arial" pitchFamily="34" charset="0"/>
              </a:rPr>
              <a:t> Requiert une solide expérience pratique </a:t>
            </a:r>
          </a:p>
          <a:p>
            <a:pPr>
              <a:buFont typeface="Arial" charset="0"/>
              <a:buChar char="•"/>
            </a:pPr>
            <a:endParaRPr lang="fr-CA" sz="1600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fr-CA" sz="1600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fr-CA" sz="1600" dirty="0">
                <a:latin typeface="Arial" pitchFamily="34" charset="0"/>
                <a:cs typeface="Arial" pitchFamily="34" charset="0"/>
              </a:rPr>
              <a:t> Culture organisationnelle  et résistance au changement</a:t>
            </a:r>
          </a:p>
          <a:p>
            <a:r>
              <a:rPr lang="fr-CA" sz="1600" dirty="0">
                <a:latin typeface="Arial" pitchFamily="34" charset="0"/>
                <a:cs typeface="Arial" pitchFamily="34" charset="0"/>
              </a:rPr>
              <a:t>(implication des employés, rigueur, partage et communication)</a:t>
            </a:r>
          </a:p>
          <a:p>
            <a:endParaRPr lang="fr-CA" sz="1600" dirty="0">
              <a:latin typeface="Arial" pitchFamily="34" charset="0"/>
              <a:cs typeface="Arial" pitchFamily="34" charset="0"/>
            </a:endParaRPr>
          </a:p>
          <a:p>
            <a:endParaRPr lang="fr-CA" sz="1600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fr-CA" sz="1600" dirty="0">
                <a:latin typeface="Arial" pitchFamily="34" charset="0"/>
                <a:cs typeface="Arial" pitchFamily="34" charset="0"/>
              </a:rPr>
              <a:t> Sélectionner le degré de maturité optimale pour l’organisation</a:t>
            </a:r>
          </a:p>
          <a:p>
            <a:pPr>
              <a:buFont typeface="Arial" charset="0"/>
              <a:buChar char="•"/>
            </a:pPr>
            <a:endParaRPr lang="fr-CA" sz="1600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fr-CA" sz="1600" dirty="0">
                <a:latin typeface="Arial" pitchFamily="34" charset="0"/>
                <a:cs typeface="Arial" pitchFamily="34" charset="0"/>
              </a:rPr>
              <a:t> Documentation </a:t>
            </a:r>
            <a:r>
              <a:rPr lang="fr-CA" sz="1600" dirty="0" smtClean="0">
                <a:latin typeface="Arial" pitchFamily="34" charset="0"/>
                <a:cs typeface="Arial" pitchFamily="34" charset="0"/>
              </a:rPr>
              <a:t>abondante </a:t>
            </a:r>
            <a:endParaRPr lang="fr-CA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24" name="Rectangle 10"/>
          <p:cNvSpPr>
            <a:spLocks noChangeArrowheads="1"/>
          </p:cNvSpPr>
          <p:nvPr/>
        </p:nvSpPr>
        <p:spPr bwMode="auto">
          <a:xfrm>
            <a:off x="142875" y="1928813"/>
            <a:ext cx="5286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i="1" dirty="0">
                <a:latin typeface="Calibri" pitchFamily="34" charset="0"/>
              </a:rPr>
              <a:t>« dans cette époque qui croit qu'il y a un raccourci à tout, la principale leçon à retenir est que la manière la plus difficile est, à la longue, la plus facile. »  - Henry Miller, Comprendre CMMI</a:t>
            </a:r>
            <a:endParaRPr lang="fr-FR" dirty="0">
              <a:latin typeface="Calibri" pitchFamily="34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1000180" y="6429396"/>
            <a:ext cx="7143720" cy="428604"/>
            <a:chOff x="500082" y="6286520"/>
            <a:chExt cx="7143720" cy="571480"/>
          </a:xfrm>
        </p:grpSpPr>
        <p:sp>
          <p:nvSpPr>
            <p:cNvPr id="7" name="Arrondir un rectangle avec un coin du même côté 6"/>
            <p:cNvSpPr/>
            <p:nvPr/>
          </p:nvSpPr>
          <p:spPr>
            <a:xfrm>
              <a:off x="500082" y="6286520"/>
              <a:ext cx="1428728" cy="571480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Introduction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rrondir un rectangle avec un coin du même côté 7"/>
            <p:cNvSpPr/>
            <p:nvPr/>
          </p:nvSpPr>
          <p:spPr>
            <a:xfrm>
              <a:off x="192879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Utilisation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rrondir un rectangle avec un coin du même côté 9"/>
            <p:cNvSpPr/>
            <p:nvPr/>
          </p:nvSpPr>
          <p:spPr>
            <a:xfrm>
              <a:off x="335755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Comparaison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rrondir un rectangle avec un coin du même côté 10"/>
            <p:cNvSpPr/>
            <p:nvPr/>
          </p:nvSpPr>
          <p:spPr>
            <a:xfrm>
              <a:off x="4786314" y="6286520"/>
              <a:ext cx="1428728" cy="571480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Critique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rrondir un rectangle avec un coin du même côté 11"/>
            <p:cNvSpPr/>
            <p:nvPr/>
          </p:nvSpPr>
          <p:spPr>
            <a:xfrm>
              <a:off x="621507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Conclusion</a:t>
              </a:r>
              <a:endParaRPr lang="fr-FR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548032" y="857232"/>
            <a:ext cx="7596000" cy="14287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0166" y="857232"/>
            <a:ext cx="1440000" cy="142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1600" b="1" dirty="0" smtClean="0">
                <a:latin typeface="Arial" pitchFamily="34" charset="0"/>
                <a:cs typeface="Arial" pitchFamily="34" charset="0"/>
              </a:rPr>
              <a:t>Choisir une représentation pour son entreprise (continue/ étagée)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fr-FR" sz="1600" b="1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fr-FR" sz="1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fr-FR" sz="1600" dirty="0" smtClean="0">
                <a:latin typeface="Arial" pitchFamily="34" charset="0"/>
                <a:cs typeface="Arial" pitchFamily="34" charset="0"/>
              </a:rPr>
              <a:t>Les 2 représentations abordent le problème de l’amélioration des processus au sein de l’organisation sous 2 angles différents.</a:t>
            </a:r>
          </a:p>
          <a:p>
            <a:pPr>
              <a:lnSpc>
                <a:spcPct val="80000"/>
              </a:lnSpc>
              <a:buNone/>
            </a:pPr>
            <a:endParaRPr lang="fr-FR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fr-FR" sz="1600" dirty="0" smtClean="0">
                <a:latin typeface="Arial" pitchFamily="34" charset="0"/>
                <a:cs typeface="Arial" pitchFamily="34" charset="0"/>
              </a:rPr>
              <a:t>Continue: une grande liberté dans le choix des secteurs-clés à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ameliorer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fr-FR" sz="1600" dirty="0" smtClean="0">
                <a:latin typeface="Arial" pitchFamily="34" charset="0"/>
                <a:cs typeface="Arial" pitchFamily="34" charset="0"/>
              </a:rPr>
              <a:t>Étagée: moins de liberté mais fournit un guide appréciable pour la conduite de l’amélioration</a:t>
            </a:r>
          </a:p>
          <a:p>
            <a:pPr lvl="1">
              <a:lnSpc>
                <a:spcPct val="80000"/>
              </a:lnSpc>
              <a:buNone/>
            </a:pPr>
            <a:r>
              <a:rPr lang="fr-FR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fr-FR" sz="1600" dirty="0" smtClean="0">
                <a:latin typeface="Arial" pitchFamily="34" charset="0"/>
                <a:cs typeface="Arial" pitchFamily="34" charset="0"/>
              </a:rPr>
              <a:t>Il est possible de passer sans difficulté de la représentation continue à la représentation étagée.</a:t>
            </a:r>
          </a:p>
          <a:p>
            <a:pPr>
              <a:lnSpc>
                <a:spcPct val="80000"/>
              </a:lnSpc>
              <a:buNone/>
            </a:pPr>
            <a:endParaRPr lang="fr-FR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20" name="Titre 1"/>
          <p:cNvSpPr>
            <a:spLocks/>
          </p:cNvSpPr>
          <p:nvPr/>
        </p:nvSpPr>
        <p:spPr bwMode="auto">
          <a:xfrm>
            <a:off x="714375" y="273050"/>
            <a:ext cx="842962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CA" sz="3600" b="1" smtClean="0">
                <a:latin typeface="Calibri" pitchFamily="34" charset="0"/>
              </a:rPr>
              <a:t>Conclusion</a:t>
            </a:r>
            <a:endParaRPr lang="fr-FR" sz="3600" b="1" dirty="0">
              <a:latin typeface="Calibri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1000180" y="6429396"/>
            <a:ext cx="7143720" cy="428604"/>
            <a:chOff x="500082" y="6286520"/>
            <a:chExt cx="7143720" cy="571480"/>
          </a:xfrm>
        </p:grpSpPr>
        <p:sp>
          <p:nvSpPr>
            <p:cNvPr id="5" name="Arrondir un rectangle avec un coin du même côté 4"/>
            <p:cNvSpPr/>
            <p:nvPr/>
          </p:nvSpPr>
          <p:spPr>
            <a:xfrm>
              <a:off x="500082" y="6286520"/>
              <a:ext cx="1428728" cy="571480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Introduction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Arrondir un rectangle avec un coin du même côté 5"/>
            <p:cNvSpPr/>
            <p:nvPr/>
          </p:nvSpPr>
          <p:spPr>
            <a:xfrm>
              <a:off x="192879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Utilisation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Arrondir un rectangle avec un coin du même côté 6"/>
            <p:cNvSpPr/>
            <p:nvPr/>
          </p:nvSpPr>
          <p:spPr>
            <a:xfrm>
              <a:off x="335755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Comparaison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rrondir un rectangle avec un coin du même côté 7"/>
            <p:cNvSpPr/>
            <p:nvPr/>
          </p:nvSpPr>
          <p:spPr>
            <a:xfrm>
              <a:off x="478631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Critique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rrondir un rectangle avec un coin du même côté 8"/>
            <p:cNvSpPr/>
            <p:nvPr/>
          </p:nvSpPr>
          <p:spPr>
            <a:xfrm>
              <a:off x="6215074" y="6286520"/>
              <a:ext cx="1428728" cy="571480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Conclusion</a:t>
              </a:r>
              <a:endParaRPr lang="fr-FR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48032" y="857232"/>
            <a:ext cx="7596000" cy="14287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0166" y="857232"/>
            <a:ext cx="1440000" cy="142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itre 1"/>
          <p:cNvSpPr>
            <a:spLocks/>
          </p:cNvSpPr>
          <p:nvPr/>
        </p:nvSpPr>
        <p:spPr bwMode="auto">
          <a:xfrm>
            <a:off x="714375" y="273050"/>
            <a:ext cx="842962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fr-CA" sz="3600" b="1" dirty="0" smtClean="0">
                <a:latin typeface="Calibri" pitchFamily="34" charset="0"/>
              </a:rPr>
              <a:t>Bibliographie</a:t>
            </a:r>
            <a:endParaRPr lang="fr-FR" sz="3600" b="1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8032" y="857232"/>
            <a:ext cx="7596000" cy="14287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0166" y="857232"/>
            <a:ext cx="1440000" cy="142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85720" y="1571612"/>
            <a:ext cx="85725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Cours qualité 1ere année master Ingénierie des Systèmes d’Information à ESTI – Dr. </a:t>
            </a:r>
            <a:r>
              <a:rPr lang="fr-FR" sz="1400" dirty="0" err="1" smtClean="0"/>
              <a:t>Adel</a:t>
            </a:r>
            <a:r>
              <a:rPr lang="fr-FR" sz="1400" dirty="0" smtClean="0"/>
              <a:t> </a:t>
            </a:r>
            <a:r>
              <a:rPr lang="fr-FR" sz="1400" dirty="0" err="1" smtClean="0"/>
              <a:t>Loudhabachi</a:t>
            </a:r>
            <a:endParaRPr lang="fr-FR" sz="1400" dirty="0" smtClean="0"/>
          </a:p>
          <a:p>
            <a:endParaRPr lang="fr-FR" sz="1400" dirty="0" smtClean="0"/>
          </a:p>
          <a:p>
            <a:r>
              <a:rPr lang="fr-FR" sz="1400" dirty="0" smtClean="0"/>
              <a:t>CMMI</a:t>
            </a:r>
            <a:r>
              <a:rPr lang="fr-FR" sz="1400" baseline="30000" dirty="0" smtClean="0"/>
              <a:t>®</a:t>
            </a:r>
            <a:r>
              <a:rPr lang="fr-FR" sz="1400" dirty="0" smtClean="0"/>
              <a:t> </a:t>
            </a:r>
            <a:r>
              <a:rPr lang="fr-FR" sz="1400" dirty="0" err="1" smtClean="0"/>
              <a:t>Website</a:t>
            </a:r>
            <a:r>
              <a:rPr lang="fr-FR" sz="1400" dirty="0" smtClean="0"/>
              <a:t> : </a:t>
            </a:r>
            <a:endParaRPr lang="fr-CA" sz="1400" dirty="0" smtClean="0"/>
          </a:p>
          <a:p>
            <a:r>
              <a:rPr lang="fr-CA" sz="1400" dirty="0" smtClean="0"/>
              <a:t>http://www.sei.cmu.edu/cmmi/</a:t>
            </a:r>
          </a:p>
          <a:p>
            <a:endParaRPr lang="fr-FR" sz="1400" dirty="0" smtClean="0"/>
          </a:p>
          <a:p>
            <a:r>
              <a:rPr lang="fr-CA" sz="1400" dirty="0" smtClean="0"/>
              <a:t>Présentation du CMMI</a:t>
            </a:r>
          </a:p>
          <a:p>
            <a:r>
              <a:rPr lang="fr-CA" sz="1400" dirty="0" smtClean="0"/>
              <a:t>http://www.fimarkets.com/pages/cmmi.htm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re 1"/>
          <p:cNvSpPr>
            <a:spLocks noGrp="1"/>
          </p:cNvSpPr>
          <p:nvPr>
            <p:ph type="ctrTitle"/>
          </p:nvPr>
        </p:nvSpPr>
        <p:spPr>
          <a:xfrm>
            <a:off x="714375" y="273050"/>
            <a:ext cx="8429625" cy="512763"/>
          </a:xfrm>
        </p:spPr>
        <p:txBody>
          <a:bodyPr/>
          <a:lstStyle/>
          <a:p>
            <a:pPr algn="r"/>
            <a:r>
              <a:rPr lang="fr-CA" sz="3600" b="1" dirty="0" smtClean="0">
                <a:latin typeface="Arial" pitchFamily="34" charset="0"/>
                <a:cs typeface="Arial" pitchFamily="34" charset="0"/>
              </a:rPr>
              <a:t>Plan de la présentation </a:t>
            </a:r>
            <a:endParaRPr lang="fr-FR" sz="3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8032" y="857232"/>
            <a:ext cx="7596000" cy="14287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166" y="857232"/>
            <a:ext cx="1440000" cy="142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4"/>
          <p:cNvGrpSpPr/>
          <p:nvPr/>
        </p:nvGrpSpPr>
        <p:grpSpPr>
          <a:xfrm>
            <a:off x="1000180" y="6429396"/>
            <a:ext cx="7143720" cy="428604"/>
            <a:chOff x="500082" y="6286520"/>
            <a:chExt cx="7143720" cy="571480"/>
          </a:xfrm>
        </p:grpSpPr>
        <p:sp>
          <p:nvSpPr>
            <p:cNvPr id="10" name="Arrondir un rectangle avec un coin du même côté 9"/>
            <p:cNvSpPr/>
            <p:nvPr/>
          </p:nvSpPr>
          <p:spPr>
            <a:xfrm>
              <a:off x="500082" y="6286520"/>
              <a:ext cx="1428728" cy="571480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Introduction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rrondir un rectangle avec un coin du même côté 8"/>
            <p:cNvSpPr/>
            <p:nvPr/>
          </p:nvSpPr>
          <p:spPr>
            <a:xfrm>
              <a:off x="192879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Utilisation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rrondir un rectangle avec un coin du même côté 10"/>
            <p:cNvSpPr/>
            <p:nvPr/>
          </p:nvSpPr>
          <p:spPr>
            <a:xfrm>
              <a:off x="335755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Comparaison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rrondir un rectangle avec un coin du même côté 11"/>
            <p:cNvSpPr/>
            <p:nvPr/>
          </p:nvSpPr>
          <p:spPr>
            <a:xfrm>
              <a:off x="478631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Critique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Arrondir un rectangle avec un coin du même côté 12"/>
            <p:cNvSpPr/>
            <p:nvPr/>
          </p:nvSpPr>
          <p:spPr>
            <a:xfrm>
              <a:off x="621507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smtClean="0">
                  <a:latin typeface="Arial" pitchFamily="34" charset="0"/>
                  <a:cs typeface="Arial" pitchFamily="34" charset="0"/>
                </a:rPr>
                <a:t>Conclusion</a:t>
              </a:r>
              <a:endParaRPr lang="fr-FR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285720" y="2058123"/>
            <a:ext cx="857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>
                <a:latin typeface="Arial" pitchFamily="34" charset="0"/>
                <a:cs typeface="Arial" pitchFamily="34" charset="0"/>
              </a:rPr>
              <a:t> 1- Introduction au modèle</a:t>
            </a: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endParaRPr lang="fr-CA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fr-CA" sz="2000" dirty="0" smtClean="0">
                <a:latin typeface="Arial" pitchFamily="34" charset="0"/>
                <a:cs typeface="Arial" pitchFamily="34" charset="0"/>
              </a:rPr>
              <a:t>2-  Utilisation du CMMI par les entreprises</a:t>
            </a:r>
          </a:p>
          <a:p>
            <a:endParaRPr lang="fr-CA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fr-CA" sz="2000" dirty="0" smtClean="0">
                <a:latin typeface="Arial" pitchFamily="34" charset="0"/>
                <a:cs typeface="Arial" pitchFamily="34" charset="0"/>
              </a:rPr>
              <a:t>3-  Comparaison avec ISO 9001</a:t>
            </a:r>
          </a:p>
          <a:p>
            <a:endParaRPr lang="fr-CA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fr-CA" sz="2000" dirty="0" smtClean="0">
                <a:latin typeface="Arial" pitchFamily="34" charset="0"/>
                <a:cs typeface="Arial" pitchFamily="34" charset="0"/>
              </a:rPr>
              <a:t>4- Avantages et désavantages</a:t>
            </a:r>
          </a:p>
          <a:p>
            <a:endParaRPr lang="fr-CA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fr-CA" sz="2000" dirty="0" smtClean="0">
                <a:latin typeface="Arial" pitchFamily="34" charset="0"/>
                <a:cs typeface="Arial" pitchFamily="34" charset="0"/>
              </a:rPr>
              <a:t>5- 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re 1"/>
          <p:cNvSpPr>
            <a:spLocks noGrp="1"/>
          </p:cNvSpPr>
          <p:nvPr>
            <p:ph type="ctrTitle"/>
          </p:nvPr>
        </p:nvSpPr>
        <p:spPr>
          <a:xfrm>
            <a:off x="714375" y="273050"/>
            <a:ext cx="8429625" cy="512763"/>
          </a:xfrm>
        </p:spPr>
        <p:txBody>
          <a:bodyPr/>
          <a:lstStyle/>
          <a:p>
            <a:pPr algn="r"/>
            <a:r>
              <a:rPr lang="fr-CA" sz="3600" b="1" dirty="0" smtClean="0">
                <a:latin typeface="Arial" pitchFamily="34" charset="0"/>
                <a:cs typeface="Arial" pitchFamily="34" charset="0"/>
              </a:rPr>
              <a:t>Qu’est-ce que CMMI  ? </a:t>
            </a:r>
            <a:endParaRPr lang="fr-FR" sz="3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ZoneTexte 8"/>
          <p:cNvSpPr txBox="1">
            <a:spLocks noChangeArrowheads="1"/>
          </p:cNvSpPr>
          <p:nvPr/>
        </p:nvSpPr>
        <p:spPr bwMode="auto">
          <a:xfrm>
            <a:off x="0" y="1285875"/>
            <a:ext cx="8929688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 i="1" dirty="0" err="1">
                <a:latin typeface="Arial" pitchFamily="34" charset="0"/>
                <a:cs typeface="Arial" pitchFamily="34" charset="0"/>
              </a:rPr>
              <a:t>Capability</a:t>
            </a:r>
            <a:r>
              <a:rPr lang="fr-FR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latin typeface="Arial" pitchFamily="34" charset="0"/>
                <a:cs typeface="Arial" pitchFamily="34" charset="0"/>
              </a:rPr>
              <a:t>Maturity</a:t>
            </a:r>
            <a:r>
              <a:rPr lang="fr-FR" sz="1600" i="1" dirty="0">
                <a:latin typeface="Arial" pitchFamily="34" charset="0"/>
                <a:cs typeface="Arial" pitchFamily="34" charset="0"/>
              </a:rPr>
              <a:t> Model </a:t>
            </a:r>
            <a:r>
              <a:rPr lang="fr-FR" sz="1600" i="1" dirty="0" err="1">
                <a:latin typeface="Arial" pitchFamily="34" charset="0"/>
                <a:cs typeface="Arial" pitchFamily="34" charset="0"/>
              </a:rPr>
              <a:t>Integration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(Modèle intégré du niveau de maturité),</a:t>
            </a:r>
            <a:endParaRPr lang="fr-CA" sz="1600" dirty="0">
              <a:latin typeface="Arial" pitchFamily="34" charset="0"/>
              <a:cs typeface="Arial" pitchFamily="34" charset="0"/>
            </a:endParaRPr>
          </a:p>
          <a:p>
            <a:endParaRPr lang="fr-CA" sz="1600" dirty="0">
              <a:latin typeface="Arial" pitchFamily="34" charset="0"/>
              <a:cs typeface="Arial" pitchFamily="34" charset="0"/>
            </a:endParaRPr>
          </a:p>
          <a:p>
            <a:r>
              <a:rPr lang="fr-CA" sz="1600" dirty="0">
                <a:latin typeface="Arial" pitchFamily="34" charset="0"/>
                <a:cs typeface="Arial" pitchFamily="34" charset="0"/>
              </a:rPr>
              <a:t>Un modèle de </a:t>
            </a:r>
            <a:r>
              <a:rPr lang="fr-CA" sz="1600" dirty="0" smtClean="0">
                <a:latin typeface="Arial" pitchFamily="34" charset="0"/>
                <a:cs typeface="Arial" pitchFamily="34" charset="0"/>
              </a:rPr>
              <a:t>référence  et </a:t>
            </a:r>
            <a:r>
              <a:rPr lang="fr-CA" sz="1600" dirty="0">
                <a:latin typeface="Arial" pitchFamily="34" charset="0"/>
                <a:cs typeface="Arial" pitchFamily="34" charset="0"/>
              </a:rPr>
              <a:t>un ensemble de bonnes pratiques</a:t>
            </a:r>
          </a:p>
          <a:p>
            <a:endParaRPr lang="fr-CA" sz="1600" dirty="0" smtClean="0">
              <a:latin typeface="Arial" pitchFamily="34" charset="0"/>
              <a:cs typeface="Arial" pitchFamily="34" charset="0"/>
            </a:endParaRPr>
          </a:p>
          <a:p>
            <a:endParaRPr lang="fr-CA" sz="1600" dirty="0">
              <a:latin typeface="Arial" pitchFamily="34" charset="0"/>
              <a:cs typeface="Arial" pitchFamily="34" charset="0"/>
            </a:endParaRPr>
          </a:p>
          <a:p>
            <a:r>
              <a:rPr lang="fr-CA" sz="1600" b="1" dirty="0">
                <a:latin typeface="Arial" pitchFamily="34" charset="0"/>
                <a:cs typeface="Arial" pitchFamily="34" charset="0"/>
              </a:rPr>
              <a:t>Les bonnes pratiques  = 24 processus / 4 types : 5 niveaux de </a:t>
            </a:r>
            <a:r>
              <a:rPr lang="fr-CA" sz="1600" b="1" dirty="0" smtClean="0">
                <a:latin typeface="Arial" pitchFamily="34" charset="0"/>
                <a:cs typeface="Arial" pitchFamily="34" charset="0"/>
              </a:rPr>
              <a:t>maturité</a:t>
            </a:r>
            <a:endParaRPr lang="fr-CA" sz="1600" dirty="0">
              <a:latin typeface="Arial" pitchFamily="34" charset="0"/>
              <a:cs typeface="Arial" pitchFamily="34" charset="0"/>
            </a:endParaRPr>
          </a:p>
          <a:p>
            <a:endParaRPr lang="fr-CA" sz="1600" dirty="0">
              <a:latin typeface="Arial" pitchFamily="34" charset="0"/>
              <a:cs typeface="Arial" pitchFamily="34" charset="0"/>
            </a:endParaRPr>
          </a:p>
          <a:p>
            <a:endParaRPr lang="fr-CA" sz="1600" dirty="0">
              <a:latin typeface="Arial" pitchFamily="34" charset="0"/>
              <a:cs typeface="Arial" pitchFamily="34" charset="0"/>
            </a:endParaRPr>
          </a:p>
          <a:p>
            <a:endParaRPr lang="fr-CA" sz="1600" dirty="0">
              <a:latin typeface="Arial" pitchFamily="34" charset="0"/>
              <a:cs typeface="Arial" pitchFamily="34" charset="0"/>
            </a:endParaRPr>
          </a:p>
          <a:p>
            <a:endParaRPr lang="fr-CA" sz="1600" dirty="0">
              <a:latin typeface="Arial" pitchFamily="34" charset="0"/>
              <a:cs typeface="Arial" pitchFamily="34" charset="0"/>
            </a:endParaRPr>
          </a:p>
          <a:p>
            <a:endParaRPr lang="fr-CA" sz="1600" dirty="0">
              <a:latin typeface="Arial" pitchFamily="34" charset="0"/>
              <a:cs typeface="Arial" pitchFamily="34" charset="0"/>
            </a:endParaRPr>
          </a:p>
          <a:p>
            <a:endParaRPr lang="fr-CA" sz="1600" dirty="0">
              <a:latin typeface="Arial" pitchFamily="34" charset="0"/>
              <a:cs typeface="Arial" pitchFamily="34" charset="0"/>
            </a:endParaRPr>
          </a:p>
          <a:p>
            <a:endParaRPr lang="fr-CA" sz="1600" dirty="0">
              <a:latin typeface="Arial" pitchFamily="34" charset="0"/>
              <a:cs typeface="Arial" pitchFamily="34" charset="0"/>
            </a:endParaRPr>
          </a:p>
          <a:p>
            <a:endParaRPr lang="fr-CA" sz="1600" dirty="0" smtClean="0">
              <a:latin typeface="Arial" pitchFamily="34" charset="0"/>
              <a:cs typeface="Arial" pitchFamily="34" charset="0"/>
            </a:endParaRPr>
          </a:p>
          <a:p>
            <a:endParaRPr lang="fr-CA" sz="1600" dirty="0" smtClean="0">
              <a:latin typeface="Arial" pitchFamily="34" charset="0"/>
              <a:cs typeface="Arial" pitchFamily="34" charset="0"/>
            </a:endParaRPr>
          </a:p>
          <a:p>
            <a:endParaRPr lang="fr-CA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fr-CA" sz="160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fr-CA" sz="1600" dirty="0">
                <a:latin typeface="Arial" pitchFamily="34" charset="0"/>
                <a:cs typeface="Arial" pitchFamily="34" charset="0"/>
              </a:rPr>
              <a:t>cadre pour organiser et prioriser ses activités organisationnelles</a:t>
            </a:r>
          </a:p>
          <a:p>
            <a:endParaRPr lang="fr-CA" sz="1600" dirty="0">
              <a:latin typeface="Arial" pitchFamily="34" charset="0"/>
              <a:cs typeface="Arial" pitchFamily="34" charset="0"/>
            </a:endParaRPr>
          </a:p>
          <a:p>
            <a:r>
              <a:rPr lang="fr-CA" sz="1600" b="1" dirty="0">
                <a:latin typeface="Arial" pitchFamily="34" charset="0"/>
                <a:cs typeface="Arial" pitchFamily="34" charset="0"/>
              </a:rPr>
              <a:t>Extension de la spécification CMM afin de palier ses lacunes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357313" y="3049588"/>
            <a:ext cx="2786062" cy="21544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CA" sz="1600" u="sng" dirty="0">
                <a:latin typeface="Arial" pitchFamily="34" charset="0"/>
                <a:cs typeface="Arial" pitchFamily="34" charset="0"/>
              </a:rPr>
              <a:t>4 types 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fr-CA" sz="1600" dirty="0">
                <a:latin typeface="Arial" pitchFamily="34" charset="0"/>
                <a:cs typeface="Arial" pitchFamily="34" charset="0"/>
              </a:rPr>
              <a:t>Gestion des processus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fr-CA" sz="1600" dirty="0">
                <a:latin typeface="Arial" pitchFamily="34" charset="0"/>
                <a:cs typeface="Arial" pitchFamily="34" charset="0"/>
              </a:rPr>
              <a:t>Gestion de projet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fr-CA" sz="1600" dirty="0">
                <a:latin typeface="Arial" pitchFamily="34" charset="0"/>
                <a:cs typeface="Arial" pitchFamily="34" charset="0"/>
              </a:rPr>
              <a:t>Réingénierie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fr-CA" sz="1600" dirty="0" smtClean="0">
                <a:latin typeface="Arial" pitchFamily="34" charset="0"/>
                <a:cs typeface="Arial" pitchFamily="34" charset="0"/>
              </a:rPr>
              <a:t>Support (mesure)</a:t>
            </a:r>
            <a:endParaRPr lang="fr-CA" sz="1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CA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CA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</a:endParaRPr>
          </a:p>
        </p:txBody>
      </p:sp>
      <p:sp>
        <p:nvSpPr>
          <p:cNvPr id="14340" name="ZoneTexte 5"/>
          <p:cNvSpPr txBox="1">
            <a:spLocks noChangeArrowheads="1"/>
          </p:cNvSpPr>
          <p:nvPr/>
        </p:nvSpPr>
        <p:spPr bwMode="auto">
          <a:xfrm>
            <a:off x="5214938" y="2960688"/>
            <a:ext cx="27860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CA" sz="1600" u="sng" dirty="0">
                <a:latin typeface="Arial" pitchFamily="34" charset="0"/>
                <a:cs typeface="Arial" pitchFamily="34" charset="0"/>
              </a:rPr>
              <a:t>5 niveaux :</a:t>
            </a:r>
          </a:p>
          <a:p>
            <a:r>
              <a:rPr lang="fr-FR" sz="1600" dirty="0">
                <a:latin typeface="Arial" pitchFamily="34" charset="0"/>
                <a:cs typeface="Arial" pitchFamily="34" charset="0"/>
              </a:rPr>
              <a:t>1. Initial</a:t>
            </a:r>
          </a:p>
          <a:p>
            <a:r>
              <a:rPr lang="fr-FR" sz="1600" dirty="0">
                <a:latin typeface="Arial" pitchFamily="34" charset="0"/>
                <a:cs typeface="Arial" pitchFamily="34" charset="0"/>
              </a:rPr>
              <a:t>2. Reproductible</a:t>
            </a:r>
          </a:p>
          <a:p>
            <a:r>
              <a:rPr lang="fr-FR" sz="1600" dirty="0">
                <a:latin typeface="Arial" pitchFamily="34" charset="0"/>
                <a:cs typeface="Arial" pitchFamily="34" charset="0"/>
              </a:rPr>
              <a:t>3. Défini</a:t>
            </a:r>
          </a:p>
          <a:p>
            <a:r>
              <a:rPr lang="fr-FR" sz="1600" dirty="0">
                <a:latin typeface="Arial" pitchFamily="34" charset="0"/>
                <a:cs typeface="Arial" pitchFamily="34" charset="0"/>
              </a:rPr>
              <a:t>4. Géré - Contrôlé</a:t>
            </a:r>
          </a:p>
          <a:p>
            <a:r>
              <a:rPr lang="fr-FR" sz="1600" dirty="0">
                <a:latin typeface="Arial" pitchFamily="34" charset="0"/>
                <a:cs typeface="Arial" pitchFamily="34" charset="0"/>
              </a:rPr>
              <a:t>5. Optimisé</a:t>
            </a:r>
            <a:endParaRPr lang="fr-CA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8032" y="857232"/>
            <a:ext cx="7596000" cy="14287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166" y="857232"/>
            <a:ext cx="1440000" cy="142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14"/>
          <p:cNvGrpSpPr/>
          <p:nvPr/>
        </p:nvGrpSpPr>
        <p:grpSpPr>
          <a:xfrm>
            <a:off x="1000180" y="6429396"/>
            <a:ext cx="7143720" cy="428604"/>
            <a:chOff x="500082" y="6286520"/>
            <a:chExt cx="7143720" cy="571480"/>
          </a:xfrm>
        </p:grpSpPr>
        <p:sp>
          <p:nvSpPr>
            <p:cNvPr id="23" name="Arrondir un rectangle avec un coin du même côté 22"/>
            <p:cNvSpPr/>
            <p:nvPr/>
          </p:nvSpPr>
          <p:spPr>
            <a:xfrm>
              <a:off x="500082" y="6286520"/>
              <a:ext cx="1428728" cy="571480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Introduction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Arrondir un rectangle avec un coin du même côté 23"/>
            <p:cNvSpPr/>
            <p:nvPr/>
          </p:nvSpPr>
          <p:spPr>
            <a:xfrm>
              <a:off x="192879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Utilisation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Arrondir un rectangle avec un coin du même côté 24"/>
            <p:cNvSpPr/>
            <p:nvPr/>
          </p:nvSpPr>
          <p:spPr>
            <a:xfrm>
              <a:off x="335755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Comparaison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Arrondir un rectangle avec un coin du même côté 25"/>
            <p:cNvSpPr/>
            <p:nvPr/>
          </p:nvSpPr>
          <p:spPr>
            <a:xfrm>
              <a:off x="478631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Critique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Arrondir un rectangle avec un coin du même côté 26"/>
            <p:cNvSpPr/>
            <p:nvPr/>
          </p:nvSpPr>
          <p:spPr>
            <a:xfrm>
              <a:off x="621507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Conclusion</a:t>
              </a:r>
              <a:endParaRPr lang="fr-FR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273037"/>
            <a:ext cx="8429652" cy="512757"/>
          </a:xfrm>
        </p:spPr>
        <p:txBody>
          <a:bodyPr>
            <a:noAutofit/>
          </a:bodyPr>
          <a:lstStyle/>
          <a:p>
            <a:pPr algn="r"/>
            <a:r>
              <a:rPr lang="fr-CA" sz="3600" b="1" dirty="0" smtClean="0">
                <a:latin typeface="Arial" pitchFamily="34" charset="0"/>
                <a:cs typeface="Arial" pitchFamily="34" charset="0"/>
              </a:rPr>
              <a:t>Historique</a:t>
            </a:r>
            <a:endParaRPr lang="fr-F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314378"/>
            <a:ext cx="892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CA" dirty="0" smtClean="0">
                <a:latin typeface="Arial" pitchFamily="34" charset="0"/>
                <a:cs typeface="Arial" pitchFamily="34" charset="0"/>
              </a:rPr>
              <a:t>Développé par le Software Engineering Institute (SEI) de l’université de Carnegie    Mellon à la demande du Département de la Défense américaine (DOD).</a:t>
            </a:r>
          </a:p>
        </p:txBody>
      </p:sp>
      <p:pic>
        <p:nvPicPr>
          <p:cNvPr id="2050" name="Picture 2" descr="http://www.sei.cmu.edu/objects/images/seicmu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5643578"/>
            <a:ext cx="7143750" cy="457200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-32" y="2149610"/>
            <a:ext cx="91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/>
            <a:r>
              <a:rPr lang="fr-CA" sz="2000" dirty="0" smtClean="0">
                <a:latin typeface="Arial" pitchFamily="34" charset="0"/>
                <a:cs typeface="Arial" pitchFamily="34" charset="0"/>
              </a:rPr>
              <a:t>Évaluer la qualité des fournisseurs de logiciels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0" y="2814576"/>
            <a:ext cx="91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/>
            <a:r>
              <a:rPr lang="fr-CA" sz="2000" dirty="0" smtClean="0">
                <a:latin typeface="Arial" pitchFamily="34" charset="0"/>
                <a:cs typeface="Arial" pitchFamily="34" charset="0"/>
              </a:rPr>
              <a:t>Évaluer et améliorer le développement interne de produits </a:t>
            </a:r>
          </a:p>
        </p:txBody>
      </p:sp>
      <p:sp>
        <p:nvSpPr>
          <p:cNvPr id="13" name="Flèche vers le bas 12"/>
          <p:cNvSpPr/>
          <p:nvPr/>
        </p:nvSpPr>
        <p:spPr>
          <a:xfrm>
            <a:off x="4419598" y="2538406"/>
            <a:ext cx="285752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714480" y="385762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/>
              <a:t>SW-CMM 1.0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357554" y="386977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/>
              <a:t>SA-CMM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143636" y="385762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/>
              <a:t>CMMI 1.0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4314" y="4226960"/>
            <a:ext cx="871540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85720" y="4226960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chemeClr val="bg1"/>
                </a:solidFill>
              </a:rPr>
              <a:t>1987 	 1991  	1993  	1995	1997	1999	2000	2007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42910" y="4652199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/>
              <a:t>CMM</a:t>
            </a:r>
            <a:endParaRPr lang="fr-FR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2643174" y="464344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/>
              <a:t>SW-CMM 1.2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357686" y="464344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/>
              <a:t>CMMI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7072330" y="458415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/>
              <a:t>CMMI 1.2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48032" y="857232"/>
            <a:ext cx="7596000" cy="14287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0166" y="857232"/>
            <a:ext cx="1440000" cy="142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14"/>
          <p:cNvGrpSpPr/>
          <p:nvPr/>
        </p:nvGrpSpPr>
        <p:grpSpPr>
          <a:xfrm>
            <a:off x="1000180" y="6429396"/>
            <a:ext cx="7143720" cy="428604"/>
            <a:chOff x="500082" y="6286520"/>
            <a:chExt cx="7143720" cy="571480"/>
          </a:xfrm>
        </p:grpSpPr>
        <p:sp>
          <p:nvSpPr>
            <p:cNvPr id="33" name="Arrondir un rectangle avec un coin du même côté 32"/>
            <p:cNvSpPr/>
            <p:nvPr/>
          </p:nvSpPr>
          <p:spPr>
            <a:xfrm>
              <a:off x="500082" y="6286520"/>
              <a:ext cx="1428728" cy="571480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Introduction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rrondir un rectangle avec un coin du même côté 33"/>
            <p:cNvSpPr/>
            <p:nvPr/>
          </p:nvSpPr>
          <p:spPr>
            <a:xfrm>
              <a:off x="192879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Utilisation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rrondir un rectangle avec un coin du même côté 34"/>
            <p:cNvSpPr/>
            <p:nvPr/>
          </p:nvSpPr>
          <p:spPr>
            <a:xfrm>
              <a:off x="335755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Comparaison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Arrondir un rectangle avec un coin du même côté 35"/>
            <p:cNvSpPr/>
            <p:nvPr/>
          </p:nvSpPr>
          <p:spPr>
            <a:xfrm>
              <a:off x="478631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Critique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Arrondir un rectangle avec un coin du même côté 36"/>
            <p:cNvSpPr/>
            <p:nvPr/>
          </p:nvSpPr>
          <p:spPr>
            <a:xfrm>
              <a:off x="621507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Conclusion</a:t>
              </a:r>
              <a:endParaRPr lang="fr-FR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3" grpId="0"/>
      <p:bldP spid="17" grpId="0"/>
      <p:bldP spid="20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re 1"/>
          <p:cNvSpPr>
            <a:spLocks noGrp="1"/>
          </p:cNvSpPr>
          <p:nvPr>
            <p:ph type="ctrTitle"/>
          </p:nvPr>
        </p:nvSpPr>
        <p:spPr>
          <a:xfrm>
            <a:off x="714375" y="273050"/>
            <a:ext cx="8429625" cy="512763"/>
          </a:xfrm>
        </p:spPr>
        <p:txBody>
          <a:bodyPr/>
          <a:lstStyle/>
          <a:p>
            <a:pPr algn="r"/>
            <a:r>
              <a:rPr lang="fr-CA" sz="3200" b="1" dirty="0" smtClean="0">
                <a:latin typeface="Arial" pitchFamily="34" charset="0"/>
                <a:cs typeface="Arial" pitchFamily="34" charset="0"/>
              </a:rPr>
              <a:t>Modèle divisé en deux représentations</a:t>
            </a:r>
            <a:endParaRPr lang="fr-FR" sz="3200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e 14"/>
          <p:cNvGrpSpPr/>
          <p:nvPr/>
        </p:nvGrpSpPr>
        <p:grpSpPr>
          <a:xfrm>
            <a:off x="1000180" y="6429396"/>
            <a:ext cx="7143720" cy="428604"/>
            <a:chOff x="500082" y="6286520"/>
            <a:chExt cx="7143720" cy="571480"/>
          </a:xfrm>
        </p:grpSpPr>
        <p:sp>
          <p:nvSpPr>
            <p:cNvPr id="4" name="Arrondir un rectangle avec un coin du même côté 3"/>
            <p:cNvSpPr/>
            <p:nvPr/>
          </p:nvSpPr>
          <p:spPr>
            <a:xfrm>
              <a:off x="500082" y="6286520"/>
              <a:ext cx="1428728" cy="571480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Introduction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Arrondir un rectangle avec un coin du même côté 4"/>
            <p:cNvSpPr/>
            <p:nvPr/>
          </p:nvSpPr>
          <p:spPr>
            <a:xfrm>
              <a:off x="192879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Utilisation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Arrondir un rectangle avec un coin du même côté 5"/>
            <p:cNvSpPr/>
            <p:nvPr/>
          </p:nvSpPr>
          <p:spPr>
            <a:xfrm>
              <a:off x="335755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Comparaison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Arrondir un rectangle avec un coin du même côté 6"/>
            <p:cNvSpPr/>
            <p:nvPr/>
          </p:nvSpPr>
          <p:spPr>
            <a:xfrm>
              <a:off x="478631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Critique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rrondir un rectangle avec un coin du même côté 7"/>
            <p:cNvSpPr/>
            <p:nvPr/>
          </p:nvSpPr>
          <p:spPr>
            <a:xfrm>
              <a:off x="621507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Conclusion</a:t>
              </a:r>
              <a:endParaRPr lang="fr-FR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548032" y="857232"/>
            <a:ext cx="7596000" cy="14287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0166" y="857232"/>
            <a:ext cx="1440000" cy="142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85720" y="1500174"/>
            <a:ext cx="85011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CA" b="1" dirty="0" smtClean="0"/>
              <a:t>Représentation continue</a:t>
            </a:r>
          </a:p>
          <a:p>
            <a:pPr>
              <a:lnSpc>
                <a:spcPct val="90000"/>
              </a:lnSpc>
            </a:pPr>
            <a:endParaRPr lang="fr-CA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fr-CA" dirty="0" smtClean="0"/>
              <a:t> Les processus ne possèdent pas tous le même niveau</a:t>
            </a:r>
          </a:p>
          <a:p>
            <a:pPr>
              <a:lnSpc>
                <a:spcPct val="90000"/>
              </a:lnSpc>
            </a:pPr>
            <a:endParaRPr lang="fr-CA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fr-CA" dirty="0" smtClean="0"/>
              <a:t> Mise sur la flexibilité</a:t>
            </a:r>
          </a:p>
          <a:p>
            <a:pPr>
              <a:lnSpc>
                <a:spcPct val="90000"/>
              </a:lnSpc>
            </a:pPr>
            <a:endParaRPr lang="fr-CA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fr-CA" dirty="0" smtClean="0"/>
              <a:t> Inclus le niveau  0 – Incomplet  (processus partiellement exécutés)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fr-CA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fr-CA" dirty="0" smtClean="0"/>
              <a:t> Réfère à des niveaux de capacité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fr-CA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285720" y="4234780"/>
            <a:ext cx="8501122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CA" b="1" dirty="0" smtClean="0"/>
              <a:t>Représentation étagée (utilisée à 80 %)</a:t>
            </a:r>
          </a:p>
          <a:p>
            <a:pPr>
              <a:lnSpc>
                <a:spcPct val="90000"/>
              </a:lnSpc>
            </a:pPr>
            <a:endParaRPr lang="fr-CA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fr-CA" dirty="0" smtClean="0"/>
              <a:t> Basée sur une présentation prédéfinie, ordre chronologique à respecter</a:t>
            </a:r>
          </a:p>
          <a:p>
            <a:pPr>
              <a:lnSpc>
                <a:spcPct val="90000"/>
              </a:lnSpc>
            </a:pPr>
            <a:endParaRPr lang="fr-CA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fr-CA" dirty="0" smtClean="0"/>
              <a:t> Mise sur le  Benchmarking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fr-CA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fr-CA" dirty="0" smtClean="0"/>
              <a:t> Limité à 5 niveaux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500562" y="1071546"/>
            <a:ext cx="4643438" cy="5292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0" y="1038208"/>
            <a:ext cx="4500562" cy="52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33" name="Titre 1"/>
          <p:cNvSpPr>
            <a:spLocks noGrp="1"/>
          </p:cNvSpPr>
          <p:nvPr>
            <p:ph type="ctrTitle"/>
          </p:nvPr>
        </p:nvSpPr>
        <p:spPr>
          <a:xfrm>
            <a:off x="714375" y="273050"/>
            <a:ext cx="8429625" cy="512763"/>
          </a:xfrm>
        </p:spPr>
        <p:txBody>
          <a:bodyPr/>
          <a:lstStyle/>
          <a:p>
            <a:pPr algn="r"/>
            <a:r>
              <a:rPr lang="fr-CA" sz="3200" b="1" dirty="0" smtClean="0">
                <a:latin typeface="Arial" pitchFamily="34" charset="0"/>
                <a:cs typeface="Arial" pitchFamily="34" charset="0"/>
              </a:rPr>
              <a:t>Niveaux de maturité (approche étagée)</a:t>
            </a:r>
            <a:endParaRPr lang="fr-FR" sz="3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8032" y="857232"/>
            <a:ext cx="7596000" cy="14287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0166" y="857232"/>
            <a:ext cx="1440000" cy="142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14"/>
          <p:cNvGrpSpPr/>
          <p:nvPr/>
        </p:nvGrpSpPr>
        <p:grpSpPr>
          <a:xfrm>
            <a:off x="1000180" y="6429396"/>
            <a:ext cx="7143720" cy="428604"/>
            <a:chOff x="500082" y="6286520"/>
            <a:chExt cx="7143720" cy="571480"/>
          </a:xfrm>
        </p:grpSpPr>
        <p:sp>
          <p:nvSpPr>
            <p:cNvPr id="6" name="Arrondir un rectangle avec un coin du même côté 5"/>
            <p:cNvSpPr/>
            <p:nvPr/>
          </p:nvSpPr>
          <p:spPr>
            <a:xfrm>
              <a:off x="500082" y="6286520"/>
              <a:ext cx="1428728" cy="571480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Introduction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Arrondir un rectangle avec un coin du même côté 6"/>
            <p:cNvSpPr/>
            <p:nvPr/>
          </p:nvSpPr>
          <p:spPr>
            <a:xfrm>
              <a:off x="192879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Utilisation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rrondir un rectangle avec un coin du même côté 7"/>
            <p:cNvSpPr/>
            <p:nvPr/>
          </p:nvSpPr>
          <p:spPr>
            <a:xfrm>
              <a:off x="335755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Comparaison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rrondir un rectangle avec un coin du même côté 8"/>
            <p:cNvSpPr/>
            <p:nvPr/>
          </p:nvSpPr>
          <p:spPr>
            <a:xfrm>
              <a:off x="478631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Critique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rrondir un rectangle avec un coin du même côté 9"/>
            <p:cNvSpPr/>
            <p:nvPr/>
          </p:nvSpPr>
          <p:spPr>
            <a:xfrm>
              <a:off x="621507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Cas pratique</a:t>
              </a:r>
              <a:endParaRPr lang="fr-FR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357158" y="5357826"/>
            <a:ext cx="7920094" cy="1000132"/>
            <a:chOff x="357158" y="5286388"/>
            <a:chExt cx="7920094" cy="1000132"/>
          </a:xfrm>
        </p:grpSpPr>
        <p:sp>
          <p:nvSpPr>
            <p:cNvPr id="12" name="Rectangle 11"/>
            <p:cNvSpPr/>
            <p:nvPr/>
          </p:nvSpPr>
          <p:spPr>
            <a:xfrm>
              <a:off x="357158" y="5286388"/>
              <a:ext cx="1428760" cy="100013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Initial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Efforts héroïques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85918" y="5286388"/>
              <a:ext cx="3929090" cy="100013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Les résultats sont non prévisibles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Dépends des ressources humaines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Mode réactif face aux incidences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15008" y="5286388"/>
              <a:ext cx="2562244" cy="100013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Design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Développement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Intégration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Test</a:t>
              </a: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71472" y="4286256"/>
            <a:ext cx="7920094" cy="1000132"/>
            <a:chOff x="571472" y="4214818"/>
            <a:chExt cx="7920094" cy="1000132"/>
          </a:xfrm>
        </p:grpSpPr>
        <p:sp>
          <p:nvSpPr>
            <p:cNvPr id="18" name="Rectangle 17"/>
            <p:cNvSpPr/>
            <p:nvPr/>
          </p:nvSpPr>
          <p:spPr>
            <a:xfrm>
              <a:off x="571472" y="4214818"/>
              <a:ext cx="1428760" cy="100013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Reproductible </a:t>
              </a:r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Gestion de chaque projet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00232" y="4214818"/>
              <a:ext cx="3929090" cy="100013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Bonnes pratiques pour chaque projet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Plan, étapes-clés, coûts et fonctionnalités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Importance du chef de projet / Documentation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29322" y="4214818"/>
              <a:ext cx="2562244" cy="100013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Planification du projet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Contrôle, mesure et analyse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Assurance qualité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Implication des fournisseurs</a:t>
              </a: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795310" y="3214686"/>
            <a:ext cx="7920094" cy="1000132"/>
            <a:chOff x="571472" y="4214818"/>
            <a:chExt cx="7920094" cy="1000132"/>
          </a:xfrm>
        </p:grpSpPr>
        <p:sp>
          <p:nvSpPr>
            <p:cNvPr id="24" name="Rectangle 23"/>
            <p:cNvSpPr/>
            <p:nvPr/>
          </p:nvSpPr>
          <p:spPr>
            <a:xfrm>
              <a:off x="571472" y="4214818"/>
              <a:ext cx="1428760" cy="100013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Défini </a:t>
              </a:r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Standardisation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des processus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0232" y="4214818"/>
              <a:ext cx="3929090" cy="100013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4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L’ensemble de l’organisation et cohérente bénéficie de la même discipline.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Chaque projet contribue au capital collectif 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Alignement des objectifs d’affaires.</a:t>
              </a:r>
            </a:p>
            <a:p>
              <a:pPr algn="ctr"/>
              <a:endParaRPr lang="fr-CA" sz="14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29322" y="4214818"/>
              <a:ext cx="2562244" cy="100013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Formation continue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Orientée processus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Gestion du risque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Intégration des fournisseur</a:t>
              </a: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1009624" y="2143116"/>
            <a:ext cx="7920094" cy="1000132"/>
            <a:chOff x="571472" y="4214818"/>
            <a:chExt cx="7920094" cy="1000132"/>
          </a:xfrm>
        </p:grpSpPr>
        <p:sp>
          <p:nvSpPr>
            <p:cNvPr id="28" name="Rectangle 27"/>
            <p:cNvSpPr/>
            <p:nvPr/>
          </p:nvSpPr>
          <p:spPr>
            <a:xfrm>
              <a:off x="571472" y="4214818"/>
              <a:ext cx="1428760" cy="100013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Contrôlé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Gestion quantitative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00232" y="4214818"/>
              <a:ext cx="3929090" cy="100013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14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Performances des processus sont prévisibles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Projets reposent sur des objectifs quantitatifs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Détection et élimination des causes de variations</a:t>
              </a:r>
            </a:p>
            <a:p>
              <a:pPr algn="ctr"/>
              <a:endParaRPr lang="fr-CA" sz="14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929322" y="4214818"/>
              <a:ext cx="2562244" cy="100013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Gestion de processus quantitative</a:t>
              </a: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1223906" y="1071546"/>
            <a:ext cx="7920094" cy="1000132"/>
            <a:chOff x="571472" y="4214818"/>
            <a:chExt cx="7920094" cy="1000132"/>
          </a:xfrm>
        </p:grpSpPr>
        <p:sp>
          <p:nvSpPr>
            <p:cNvPr id="36" name="Rectangle 35"/>
            <p:cNvSpPr/>
            <p:nvPr/>
          </p:nvSpPr>
          <p:spPr>
            <a:xfrm>
              <a:off x="571472" y="4214818"/>
              <a:ext cx="1428760" cy="100013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Optimisation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Amélioration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Continue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00232" y="4214818"/>
              <a:ext cx="3929090" cy="100013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Analyse causale basée sur les statistiques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Analyse des besoins du marché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Priorité à l’innovation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29322" y="4214818"/>
              <a:ext cx="2562244" cy="100013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Analyse causale</a:t>
              </a:r>
            </a:p>
            <a:p>
              <a:pPr algn="ctr"/>
              <a:r>
                <a:rPr lang="fr-CA" sz="1400" dirty="0" smtClean="0">
                  <a:latin typeface="Arial" pitchFamily="34" charset="0"/>
                  <a:cs typeface="Arial" pitchFamily="34" charset="0"/>
                </a:rPr>
                <a:t>Innovation organisationnelle</a:t>
              </a:r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0" y="1071546"/>
            <a:ext cx="461665" cy="257176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CA" b="1" dirty="0" smtClean="0">
                <a:solidFill>
                  <a:schemeClr val="bg1"/>
                </a:solidFill>
              </a:rPr>
              <a:t>Qualité &amp; Productivité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682336" y="3857628"/>
            <a:ext cx="461665" cy="25003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r"/>
            <a:r>
              <a:rPr lang="fr-CA" b="1" dirty="0" smtClean="0">
                <a:solidFill>
                  <a:schemeClr val="bg1"/>
                </a:solidFill>
              </a:rPr>
              <a:t>Risque s &amp; Pertes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273037"/>
            <a:ext cx="8429652" cy="512757"/>
          </a:xfrm>
        </p:spPr>
        <p:txBody>
          <a:bodyPr>
            <a:noAutofit/>
          </a:bodyPr>
          <a:lstStyle/>
          <a:p>
            <a:pPr algn="r"/>
            <a:r>
              <a:rPr lang="fr-CA" sz="3200" b="1" dirty="0" smtClean="0">
                <a:latin typeface="Arial" pitchFamily="34" charset="0"/>
                <a:cs typeface="Arial" pitchFamily="34" charset="0"/>
              </a:rPr>
              <a:t>Quelles entreprises utilisent CMMI ?</a:t>
            </a:r>
            <a:endParaRPr lang="fr-FR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85818" y="1668884"/>
            <a:ext cx="285748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 Telnet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 Intel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 NASA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 Nokia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 General Motors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 IBM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 Armée Américaine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 Motorola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 BMW</a:t>
            </a:r>
            <a:endParaRPr lang="fr-FR" dirty="0"/>
          </a:p>
        </p:txBody>
      </p:sp>
      <p:graphicFrame>
        <p:nvGraphicFramePr>
          <p:cNvPr id="8" name="Graphique 7"/>
          <p:cNvGraphicFramePr/>
          <p:nvPr/>
        </p:nvGraphicFramePr>
        <p:xfrm>
          <a:off x="3428992" y="1500174"/>
          <a:ext cx="4857784" cy="3714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/>
          <p:cNvSpPr/>
          <p:nvPr/>
        </p:nvSpPr>
        <p:spPr>
          <a:xfrm>
            <a:off x="1548032" y="857232"/>
            <a:ext cx="7596000" cy="14287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0166" y="857232"/>
            <a:ext cx="1440000" cy="142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1000180" y="6429396"/>
            <a:ext cx="7143720" cy="428604"/>
            <a:chOff x="500082" y="6286520"/>
            <a:chExt cx="7143720" cy="571480"/>
          </a:xfrm>
        </p:grpSpPr>
        <p:sp>
          <p:nvSpPr>
            <p:cNvPr id="16" name="Arrondir un rectangle avec un coin du même côté 15"/>
            <p:cNvSpPr/>
            <p:nvPr/>
          </p:nvSpPr>
          <p:spPr>
            <a:xfrm>
              <a:off x="500082" y="6286520"/>
              <a:ext cx="1428728" cy="571480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Introduction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1928794" y="6286520"/>
              <a:ext cx="1428728" cy="571480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Utilisation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Arrondir un rectangle avec un coin du même côté 17"/>
            <p:cNvSpPr/>
            <p:nvPr/>
          </p:nvSpPr>
          <p:spPr>
            <a:xfrm>
              <a:off x="335755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Comparaison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Arrondir un rectangle avec un coin du même côté 18"/>
            <p:cNvSpPr/>
            <p:nvPr/>
          </p:nvSpPr>
          <p:spPr>
            <a:xfrm>
              <a:off x="478631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Critique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Arrondir un rectangle avec un coin du même côté 19"/>
            <p:cNvSpPr/>
            <p:nvPr/>
          </p:nvSpPr>
          <p:spPr>
            <a:xfrm>
              <a:off x="621507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Cas pratique</a:t>
              </a:r>
              <a:endParaRPr lang="fr-FR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7158" y="3357562"/>
            <a:ext cx="8572560" cy="1643074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8" name="Graphique 17"/>
          <p:cNvGraphicFramePr/>
          <p:nvPr/>
        </p:nvGraphicFramePr>
        <p:xfrm>
          <a:off x="214282" y="2000240"/>
          <a:ext cx="864399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273037"/>
            <a:ext cx="8429652" cy="512757"/>
          </a:xfrm>
        </p:spPr>
        <p:txBody>
          <a:bodyPr>
            <a:noAutofit/>
          </a:bodyPr>
          <a:lstStyle/>
          <a:p>
            <a:pPr algn="r"/>
            <a:r>
              <a:rPr lang="fr-CA" sz="3200" b="1" dirty="0" smtClean="0">
                <a:latin typeface="Arial" pitchFamily="34" charset="0"/>
                <a:cs typeface="Arial" pitchFamily="34" charset="0"/>
              </a:rPr>
              <a:t>Quelles entreprises utilisent CMMI ?</a:t>
            </a:r>
            <a:endParaRPr lang="fr-FR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8032" y="857232"/>
            <a:ext cx="7596000" cy="14287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0166" y="857232"/>
            <a:ext cx="1440000" cy="142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0" y="128586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Niveaux de maturité des entreprises (2006)</a:t>
            </a:r>
            <a:endParaRPr lang="fr-FR" sz="2000" b="1" dirty="0"/>
          </a:p>
        </p:txBody>
      </p:sp>
      <p:grpSp>
        <p:nvGrpSpPr>
          <p:cNvPr id="22" name="Groupe 21"/>
          <p:cNvGrpSpPr/>
          <p:nvPr/>
        </p:nvGrpSpPr>
        <p:grpSpPr>
          <a:xfrm>
            <a:off x="1000180" y="6429396"/>
            <a:ext cx="7143720" cy="428604"/>
            <a:chOff x="500082" y="6286520"/>
            <a:chExt cx="7143720" cy="571480"/>
          </a:xfrm>
        </p:grpSpPr>
        <p:sp>
          <p:nvSpPr>
            <p:cNvPr id="23" name="Arrondir un rectangle avec un coin du même côté 22"/>
            <p:cNvSpPr/>
            <p:nvPr/>
          </p:nvSpPr>
          <p:spPr>
            <a:xfrm>
              <a:off x="500082" y="6286520"/>
              <a:ext cx="1428728" cy="571480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Introduction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Arrondir un rectangle avec un coin du même côté 23"/>
            <p:cNvSpPr/>
            <p:nvPr/>
          </p:nvSpPr>
          <p:spPr>
            <a:xfrm>
              <a:off x="1928794" y="6286520"/>
              <a:ext cx="1428728" cy="571480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Utilisation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Arrondir un rectangle avec un coin du même côté 24"/>
            <p:cNvSpPr/>
            <p:nvPr/>
          </p:nvSpPr>
          <p:spPr>
            <a:xfrm>
              <a:off x="335755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Comparaison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Arrondir un rectangle avec un coin du même côté 25"/>
            <p:cNvSpPr/>
            <p:nvPr/>
          </p:nvSpPr>
          <p:spPr>
            <a:xfrm>
              <a:off x="478631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Critique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Arrondir un rectangle avec un coin du même côté 26"/>
            <p:cNvSpPr/>
            <p:nvPr/>
          </p:nvSpPr>
          <p:spPr>
            <a:xfrm>
              <a:off x="621507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Conclusion</a:t>
              </a:r>
              <a:endParaRPr lang="fr-FR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re 1"/>
          <p:cNvSpPr>
            <a:spLocks noGrp="1"/>
          </p:cNvSpPr>
          <p:nvPr>
            <p:ph type="ctrTitle"/>
          </p:nvPr>
        </p:nvSpPr>
        <p:spPr>
          <a:xfrm>
            <a:off x="714375" y="201613"/>
            <a:ext cx="8429625" cy="512762"/>
          </a:xfrm>
        </p:spPr>
        <p:txBody>
          <a:bodyPr/>
          <a:lstStyle/>
          <a:p>
            <a:pPr algn="r"/>
            <a:r>
              <a:rPr lang="fr-CA" sz="3200" b="1" dirty="0" smtClean="0">
                <a:latin typeface="Arial" pitchFamily="34" charset="0"/>
                <a:cs typeface="Arial" pitchFamily="34" charset="0"/>
              </a:rPr>
              <a:t>Comparaison entre </a:t>
            </a:r>
            <a:r>
              <a:rPr lang="fr-FR" sz="3200" b="1" dirty="0" smtClean="0">
                <a:latin typeface="Arial" pitchFamily="34" charset="0"/>
                <a:cs typeface="Arial" pitchFamily="34" charset="0"/>
              </a:rPr>
              <a:t>ISO 9001 et CMMI</a:t>
            </a:r>
            <a:r>
              <a:rPr lang="fr-CA" sz="3200" b="1" dirty="0" smtClean="0">
                <a:latin typeface="Arial" pitchFamily="34" charset="0"/>
                <a:cs typeface="Arial" pitchFamily="34" charset="0"/>
              </a:rPr>
              <a:t> </a:t>
            </a:r>
            <a:endParaRPr lang="fr-FR" sz="3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ZoneTexte 5"/>
          <p:cNvSpPr txBox="1">
            <a:spLocks noChangeArrowheads="1"/>
          </p:cNvSpPr>
          <p:nvPr/>
        </p:nvSpPr>
        <p:spPr bwMode="auto">
          <a:xfrm>
            <a:off x="0" y="1143000"/>
            <a:ext cx="8858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CA" sz="1400" b="1" dirty="0">
                <a:latin typeface="Arial" pitchFamily="34" charset="0"/>
                <a:cs typeface="Arial" pitchFamily="34" charset="0"/>
              </a:rPr>
              <a:t>Survol de Iso 9001 :</a:t>
            </a:r>
          </a:p>
          <a:p>
            <a:endParaRPr lang="fr-CA" sz="1400" b="1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fr-CA" sz="1400" dirty="0">
                <a:latin typeface="Arial" pitchFamily="34" charset="0"/>
                <a:cs typeface="Arial" pitchFamily="34" charset="0"/>
              </a:rPr>
              <a:t> Norme relative aux système de gestion de la qualité (exigences organisationnelles)</a:t>
            </a:r>
          </a:p>
          <a:p>
            <a:endParaRPr lang="fr-CA" sz="1400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fr-CA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fr-CA" sz="1400" dirty="0" smtClean="0">
                <a:latin typeface="Arial" pitchFamily="34" charset="0"/>
                <a:cs typeface="Arial" pitchFamily="34" charset="0"/>
              </a:rPr>
              <a:t>Produit </a:t>
            </a:r>
            <a:r>
              <a:rPr lang="fr-CA" sz="1400" dirty="0">
                <a:latin typeface="Arial" pitchFamily="34" charset="0"/>
                <a:cs typeface="Arial" pitchFamily="34" charset="0"/>
              </a:rPr>
              <a:t>conforme aux exigences du client et processus d’amélioration continue</a:t>
            </a:r>
          </a:p>
          <a:p>
            <a:pPr>
              <a:buFont typeface="Arial" charset="0"/>
              <a:buChar char="•"/>
            </a:pPr>
            <a:endParaRPr lang="fr-CA" sz="1400" dirty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fr-CA" sz="1400" dirty="0">
                <a:latin typeface="Arial" pitchFamily="34" charset="0"/>
                <a:cs typeface="Arial" pitchFamily="34" charset="0"/>
              </a:rPr>
              <a:t> Exigences de </a:t>
            </a:r>
            <a:r>
              <a:rPr lang="fr-CA" sz="1400" dirty="0" smtClean="0">
                <a:latin typeface="Arial" pitchFamily="34" charset="0"/>
                <a:cs typeface="Arial" pitchFamily="34" charset="0"/>
              </a:rPr>
              <a:t>mesures </a:t>
            </a:r>
            <a:r>
              <a:rPr lang="fr-CA" sz="1400" dirty="0">
                <a:latin typeface="Arial" pitchFamily="34" charset="0"/>
                <a:cs typeface="Arial" pitchFamily="34" charset="0"/>
              </a:rPr>
              <a:t>et </a:t>
            </a:r>
            <a:r>
              <a:rPr lang="fr-CA" sz="1400" dirty="0" smtClean="0">
                <a:latin typeface="Arial" pitchFamily="34" charset="0"/>
                <a:cs typeface="Arial" pitchFamily="34" charset="0"/>
              </a:rPr>
              <a:t>d’enregistrements </a:t>
            </a:r>
            <a:r>
              <a:rPr lang="fr-CA" sz="1400" dirty="0">
                <a:latin typeface="Arial" pitchFamily="34" charset="0"/>
                <a:cs typeface="Arial" pitchFamily="34" charset="0"/>
              </a:rPr>
              <a:t>de la performance 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à tous les niveaux</a:t>
            </a:r>
            <a:endParaRPr lang="fr-CA" sz="1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309685" y="3000372"/>
          <a:ext cx="6334149" cy="3129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11383"/>
                <a:gridCol w="2111383"/>
                <a:gridCol w="2111383"/>
              </a:tblGrid>
              <a:tr h="35923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Iso 9001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CMMI</a:t>
                      </a:r>
                      <a:endParaRPr lang="fr-FR" dirty="0"/>
                    </a:p>
                  </a:txBody>
                  <a:tcPr/>
                </a:tc>
              </a:tr>
              <a:tr h="530960">
                <a:tc>
                  <a:txBody>
                    <a:bodyPr/>
                    <a:lstStyle/>
                    <a:p>
                      <a:r>
                        <a:rPr lang="fr-CA" sz="1200" dirty="0" smtClean="0">
                          <a:latin typeface="Arial" pitchFamily="34" charset="0"/>
                          <a:cs typeface="Arial" pitchFamily="34" charset="0"/>
                        </a:rPr>
                        <a:t>Applications</a:t>
                      </a:r>
                      <a:endParaRPr lang="fr-F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 smtClean="0">
                          <a:latin typeface="Arial" pitchFamily="34" charset="0"/>
                          <a:cs typeface="Arial" pitchFamily="34" charset="0"/>
                        </a:rPr>
                        <a:t>L’ensemble des activités d’une organisation</a:t>
                      </a:r>
                      <a:endParaRPr lang="fr-F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 smtClean="0">
                          <a:latin typeface="Arial" pitchFamily="34" charset="0"/>
                          <a:cs typeface="Arial" pitchFamily="34" charset="0"/>
                        </a:rPr>
                        <a:t>Pratiques</a:t>
                      </a:r>
                      <a:r>
                        <a:rPr lang="fr-CA" sz="1200" baseline="0" dirty="0" smtClean="0">
                          <a:latin typeface="Arial" pitchFamily="34" charset="0"/>
                          <a:cs typeface="Arial" pitchFamily="34" charset="0"/>
                        </a:rPr>
                        <a:t>  de développement et de maintenance</a:t>
                      </a:r>
                      <a:endParaRPr lang="fr-F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30960">
                <a:tc>
                  <a:txBody>
                    <a:bodyPr/>
                    <a:lstStyle/>
                    <a:p>
                      <a:r>
                        <a:rPr lang="fr-CA" sz="1200" dirty="0" smtClean="0">
                          <a:latin typeface="Arial" pitchFamily="34" charset="0"/>
                          <a:cs typeface="Arial" pitchFamily="34" charset="0"/>
                        </a:rPr>
                        <a:t>Documentation</a:t>
                      </a:r>
                      <a:r>
                        <a:rPr lang="fr-CA" sz="1200" baseline="0" dirty="0" smtClean="0">
                          <a:latin typeface="Arial" pitchFamily="34" charset="0"/>
                          <a:cs typeface="Arial" pitchFamily="34" charset="0"/>
                        </a:rPr>
                        <a:t> officielle </a:t>
                      </a:r>
                      <a:endParaRPr lang="fr-F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 smtClean="0">
                          <a:latin typeface="Arial" pitchFamily="34" charset="0"/>
                          <a:cs typeface="Arial" pitchFamily="34" charset="0"/>
                        </a:rPr>
                        <a:t>23 pages</a:t>
                      </a:r>
                    </a:p>
                    <a:p>
                      <a:pPr algn="ctr"/>
                      <a:r>
                        <a:rPr lang="fr-CA" sz="1200" dirty="0" smtClean="0">
                          <a:latin typeface="Arial" pitchFamily="34" charset="0"/>
                          <a:cs typeface="Arial" pitchFamily="34" charset="0"/>
                        </a:rPr>
                        <a:t>(146 pages pour ISO 900*)</a:t>
                      </a:r>
                      <a:endParaRPr lang="fr-F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 smtClean="0">
                          <a:latin typeface="Arial" pitchFamily="34" charset="0"/>
                          <a:cs typeface="Arial" pitchFamily="34" charset="0"/>
                        </a:rPr>
                        <a:t>729 pages </a:t>
                      </a:r>
                    </a:p>
                    <a:p>
                      <a:pPr algn="ctr"/>
                      <a:r>
                        <a:rPr lang="fr-CA" sz="1200" dirty="0" smtClean="0">
                          <a:latin typeface="Arial" pitchFamily="34" charset="0"/>
                          <a:cs typeface="Arial" pitchFamily="34" charset="0"/>
                        </a:rPr>
                        <a:t>Modèles et exemples</a:t>
                      </a:r>
                      <a:endParaRPr lang="fr-FR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30960">
                <a:tc>
                  <a:txBody>
                    <a:bodyPr/>
                    <a:lstStyle/>
                    <a:p>
                      <a:r>
                        <a:rPr lang="fr-CA" sz="1200" dirty="0" smtClean="0">
                          <a:latin typeface="Arial" pitchFamily="34" charset="0"/>
                          <a:cs typeface="Arial" pitchFamily="34" charset="0"/>
                        </a:rPr>
                        <a:t>Évaluation </a:t>
                      </a:r>
                      <a:endParaRPr lang="fr-F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 smtClean="0">
                          <a:latin typeface="Arial" pitchFamily="34" charset="0"/>
                          <a:cs typeface="Arial" pitchFamily="34" charset="0"/>
                        </a:rPr>
                        <a:t>Auditeur externe</a:t>
                      </a:r>
                      <a:endParaRPr lang="fr-F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 smtClean="0">
                          <a:latin typeface="Arial" pitchFamily="34" charset="0"/>
                          <a:cs typeface="Arial" pitchFamily="34" charset="0"/>
                        </a:rPr>
                        <a:t>Membres internes</a:t>
                      </a:r>
                      <a:r>
                        <a:rPr lang="fr-CA" sz="1200" baseline="0" dirty="0" smtClean="0">
                          <a:latin typeface="Arial" pitchFamily="34" charset="0"/>
                          <a:cs typeface="Arial" pitchFamily="34" charset="0"/>
                        </a:rPr>
                        <a:t> et externes (SEI)</a:t>
                      </a:r>
                      <a:endParaRPr lang="fr-F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30960">
                <a:tc>
                  <a:txBody>
                    <a:bodyPr/>
                    <a:lstStyle/>
                    <a:p>
                      <a:r>
                        <a:rPr lang="fr-CA" sz="1200" dirty="0" smtClean="0">
                          <a:latin typeface="Arial" pitchFamily="34" charset="0"/>
                          <a:cs typeface="Arial" pitchFamily="34" charset="0"/>
                        </a:rPr>
                        <a:t>Résultats</a:t>
                      </a:r>
                      <a:r>
                        <a:rPr lang="fr-CA" sz="1200" baseline="0" dirty="0" smtClean="0">
                          <a:latin typeface="Arial" pitchFamily="34" charset="0"/>
                          <a:cs typeface="Arial" pitchFamily="34" charset="0"/>
                        </a:rPr>
                        <a:t> d’évaluation</a:t>
                      </a:r>
                      <a:endParaRPr lang="fr-F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 smtClean="0">
                          <a:latin typeface="Arial" pitchFamily="34" charset="0"/>
                          <a:cs typeface="Arial" pitchFamily="34" charset="0"/>
                        </a:rPr>
                        <a:t>Certificat</a:t>
                      </a:r>
                      <a:endParaRPr lang="fr-F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 smtClean="0">
                          <a:latin typeface="Arial" pitchFamily="34" charset="0"/>
                          <a:cs typeface="Arial" pitchFamily="34" charset="0"/>
                        </a:rPr>
                        <a:t>Recommandations</a:t>
                      </a:r>
                    </a:p>
                    <a:p>
                      <a:pPr algn="ctr"/>
                      <a:r>
                        <a:rPr lang="fr-CA" sz="1200" dirty="0" smtClean="0">
                          <a:latin typeface="Arial" pitchFamily="34" charset="0"/>
                          <a:cs typeface="Arial" pitchFamily="34" charset="0"/>
                        </a:rPr>
                        <a:t>Niveau</a:t>
                      </a:r>
                      <a:r>
                        <a:rPr lang="fr-CA" sz="1200" baseline="0" dirty="0" smtClean="0">
                          <a:latin typeface="Arial" pitchFamily="34" charset="0"/>
                          <a:cs typeface="Arial" pitchFamily="34" charset="0"/>
                        </a:rPr>
                        <a:t> de maturité</a:t>
                      </a:r>
                      <a:endParaRPr lang="fr-F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30960">
                <a:tc>
                  <a:txBody>
                    <a:bodyPr/>
                    <a:lstStyle/>
                    <a:p>
                      <a:r>
                        <a:rPr lang="fr-CA" sz="1200" dirty="0" smtClean="0">
                          <a:latin typeface="Arial" pitchFamily="34" charset="0"/>
                          <a:cs typeface="Arial" pitchFamily="34" charset="0"/>
                        </a:rPr>
                        <a:t>Couverture</a:t>
                      </a:r>
                      <a:r>
                        <a:rPr lang="fr-CA" sz="12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fr-F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baseline="0" dirty="0" smtClean="0">
                          <a:latin typeface="Arial" pitchFamily="34" charset="0"/>
                          <a:cs typeface="Arial" pitchFamily="34" charset="0"/>
                        </a:rPr>
                        <a:t>Niveau 3 de maturité</a:t>
                      </a:r>
                      <a:endParaRPr lang="fr-F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 smtClean="0">
                          <a:latin typeface="Arial" pitchFamily="34" charset="0"/>
                          <a:cs typeface="Arial" pitchFamily="34" charset="0"/>
                        </a:rPr>
                        <a:t>Traite plusieurs sujets </a:t>
                      </a:r>
                    </a:p>
                    <a:p>
                      <a:pPr algn="ctr"/>
                      <a:r>
                        <a:rPr lang="fr-CA" sz="1200" dirty="0" smtClean="0">
                          <a:latin typeface="Arial" pitchFamily="34" charset="0"/>
                          <a:cs typeface="Arial" pitchFamily="34" charset="0"/>
                        </a:rPr>
                        <a:t>Ex: Gestion</a:t>
                      </a:r>
                      <a:r>
                        <a:rPr lang="fr-CA" sz="1200" baseline="0" dirty="0" smtClean="0">
                          <a:latin typeface="Arial" pitchFamily="34" charset="0"/>
                          <a:cs typeface="Arial" pitchFamily="34" charset="0"/>
                        </a:rPr>
                        <a:t> des risques</a:t>
                      </a:r>
                      <a:endParaRPr lang="fr-F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48032" y="857232"/>
            <a:ext cx="7596000" cy="14287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166" y="857232"/>
            <a:ext cx="1440000" cy="142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1000180" y="6429396"/>
            <a:ext cx="7143720" cy="428604"/>
            <a:chOff x="500082" y="6286520"/>
            <a:chExt cx="7143720" cy="571480"/>
          </a:xfrm>
        </p:grpSpPr>
        <p:sp>
          <p:nvSpPr>
            <p:cNvPr id="16" name="Arrondir un rectangle avec un coin du même côté 15"/>
            <p:cNvSpPr/>
            <p:nvPr/>
          </p:nvSpPr>
          <p:spPr>
            <a:xfrm>
              <a:off x="500082" y="6286520"/>
              <a:ext cx="1428728" cy="571480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Introduction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192879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Utilisation</a:t>
              </a:r>
              <a:endParaRPr lang="fr-F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Arrondir un rectangle avec un coin du même côté 17"/>
            <p:cNvSpPr/>
            <p:nvPr/>
          </p:nvSpPr>
          <p:spPr>
            <a:xfrm>
              <a:off x="3357554" y="6286520"/>
              <a:ext cx="1428728" cy="571480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Comparaison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Arrondir un rectangle avec un coin du même côté 18"/>
            <p:cNvSpPr/>
            <p:nvPr/>
          </p:nvSpPr>
          <p:spPr>
            <a:xfrm>
              <a:off x="478631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Critique</a:t>
              </a:r>
              <a:endParaRPr lang="fr-F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Arrondir un rectangle avec un coin du même côté 19"/>
            <p:cNvSpPr/>
            <p:nvPr/>
          </p:nvSpPr>
          <p:spPr>
            <a:xfrm>
              <a:off x="6215074" y="6286520"/>
              <a:ext cx="1428728" cy="57148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 smtClean="0">
                  <a:latin typeface="Arial" pitchFamily="34" charset="0"/>
                  <a:cs typeface="Arial" pitchFamily="34" charset="0"/>
                </a:rPr>
                <a:t>Conclusion</a:t>
              </a:r>
              <a:endParaRPr lang="fr-FR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951</Words>
  <Application>Microsoft Office PowerPoint</Application>
  <PresentationFormat>Affichage à l'écran (4:3)</PresentationFormat>
  <Paragraphs>313</Paragraphs>
  <Slides>14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Capability Maturity Model Integration</vt:lpstr>
      <vt:lpstr>Plan de la présentation </vt:lpstr>
      <vt:lpstr>Qu’est-ce que CMMI  ? </vt:lpstr>
      <vt:lpstr>Historique</vt:lpstr>
      <vt:lpstr>Modèle divisé en deux représentations</vt:lpstr>
      <vt:lpstr>Niveaux de maturité (approche étagée)</vt:lpstr>
      <vt:lpstr>Quelles entreprises utilisent CMMI ?</vt:lpstr>
      <vt:lpstr>Quelles entreprises utilisent CMMI ?</vt:lpstr>
      <vt:lpstr>Comparaison entre ISO 9001 et CMMI </vt:lpstr>
      <vt:lpstr>Avantages / Désavantages  </vt:lpstr>
      <vt:lpstr>Avantages / Désavantages  </vt:lpstr>
      <vt:lpstr>Avantages / Désavantages  </vt:lpstr>
      <vt:lpstr>Diapositive 13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Comparaison entre ISO 9001 et CMMI </dc:title>
  <dc:creator>wafa BOUAYNAYA</dc:creator>
  <cp:lastModifiedBy>wbouaynaya</cp:lastModifiedBy>
  <cp:revision>90</cp:revision>
  <dcterms:modified xsi:type="dcterms:W3CDTF">2013-03-08T14:46:17Z</dcterms:modified>
</cp:coreProperties>
</file>