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handoutMasterIdLst>
    <p:handoutMasterId r:id="rId17"/>
  </p:handoutMasterIdLst>
  <p:sldIdLst>
    <p:sldId id="308" r:id="rId2"/>
    <p:sldId id="256" r:id="rId3"/>
    <p:sldId id="396" r:id="rId4"/>
    <p:sldId id="381" r:id="rId5"/>
    <p:sldId id="382" r:id="rId6"/>
    <p:sldId id="383" r:id="rId7"/>
    <p:sldId id="385" r:id="rId8"/>
    <p:sldId id="386" r:id="rId9"/>
    <p:sldId id="387" r:id="rId10"/>
    <p:sldId id="388" r:id="rId11"/>
    <p:sldId id="389" r:id="rId12"/>
    <p:sldId id="391" r:id="rId13"/>
    <p:sldId id="393" r:id="rId14"/>
    <p:sldId id="395" r:id="rId15"/>
  </p:sldIdLst>
  <p:sldSz cx="9144000" cy="6858000" type="screen4x3"/>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440" autoAdjust="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AD4BB90-5A76-4BAD-9388-A05A396C7513}" type="datetimeFigureOut">
              <a:rPr lang="fr-FR" smtClean="0"/>
              <a:pPr/>
              <a:t>25/08/2016</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173B635-50F2-448E-9F5B-E3CFA868E4D1}" type="slidenum">
              <a:rPr lang="fr-CA" smtClean="0"/>
              <a:pPr/>
              <a:t>‹N°›</a:t>
            </a:fld>
            <a:endParaRPr lang="fr-CA"/>
          </a:p>
        </p:txBody>
      </p:sp>
    </p:spTree>
    <p:extLst>
      <p:ext uri="{BB962C8B-B14F-4D97-AF65-F5344CB8AC3E}">
        <p14:creationId xmlns:p14="http://schemas.microsoft.com/office/powerpoint/2010/main" xmlns="" val="1031817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7DD9448-208D-4D2A-851A-C90A095BD9BF}" type="datetimeFigureOut">
              <a:rPr lang="fr-FR" smtClean="0"/>
              <a:pPr/>
              <a:t>25/08/2016</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D6ADEA9-CA08-48ED-8D43-9BDAA347DA9E}" type="slidenum">
              <a:rPr lang="fr-CA" smtClean="0"/>
              <a:pPr/>
              <a:t>‹N°›</a:t>
            </a:fld>
            <a:endParaRPr lang="fr-CA"/>
          </a:p>
        </p:txBody>
      </p:sp>
    </p:spTree>
    <p:extLst>
      <p:ext uri="{BB962C8B-B14F-4D97-AF65-F5344CB8AC3E}">
        <p14:creationId xmlns:p14="http://schemas.microsoft.com/office/powerpoint/2010/main" xmlns="" val="3801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19" name="Espace réservé du pied de page 18"/>
          <p:cNvSpPr>
            <a:spLocks noGrp="1"/>
          </p:cNvSpPr>
          <p:nvPr>
            <p:ph type="ftr" sz="quarter" idx="11"/>
          </p:nvPr>
        </p:nvSpPr>
        <p:spPr/>
        <p:txBody>
          <a:bodyPr/>
          <a:lstStyle/>
          <a:p>
            <a:endParaRPr lang="fr-CA"/>
          </a:p>
        </p:txBody>
      </p:sp>
      <p:sp>
        <p:nvSpPr>
          <p:cNvPr id="27" name="Espace réservé du numéro de diapositive 26"/>
          <p:cNvSpPr>
            <a:spLocks noGrp="1"/>
          </p:cNvSpPr>
          <p:nvPr>
            <p:ph type="sldNum" sz="quarter" idx="12"/>
          </p:nvPr>
        </p:nvSpPr>
        <p:spPr/>
        <p:txBody>
          <a:bodyPr/>
          <a:lstStyle/>
          <a:p>
            <a:fld id="{D1A7DC32-6625-43E4-9234-253D0D8A85D3}" type="slidenum">
              <a:rPr lang="fr-CA" smtClean="0"/>
              <a:pPr/>
              <a:t>‹N°›</a:t>
            </a:fld>
            <a:endParaRPr lang="fr-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D1A7DC32-6625-43E4-9234-253D0D8A85D3}" type="slidenum">
              <a:rPr lang="fr-CA" smtClean="0"/>
              <a:pPr/>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D1A7DC32-6625-43E4-9234-253D0D8A85D3}" type="slidenum">
              <a:rPr lang="fr-CA" smtClean="0"/>
              <a:pPr/>
              <a:t>‹N°›</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D1A7DC32-6625-43E4-9234-253D0D8A85D3}" type="slidenum">
              <a:rPr lang="fr-CA" smtClean="0"/>
              <a:pPr/>
              <a:t>‹N°›</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D1A7DC32-6625-43E4-9234-253D0D8A85D3}" type="slidenum">
              <a:rPr lang="fr-CA" smtClean="0"/>
              <a:pPr/>
              <a:t>‹N°›</a:t>
            </a:fld>
            <a:endParaRPr lang="fr-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D1A7DC32-6625-43E4-9234-253D0D8A85D3}" type="slidenum">
              <a:rPr lang="fr-CA" smtClean="0"/>
              <a:pPr/>
              <a:t>‹N°›</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D1A7DC32-6625-43E4-9234-253D0D8A85D3}" type="slidenum">
              <a:rPr lang="fr-CA" smtClean="0"/>
              <a:pPr/>
              <a:t>‹N°›</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D1A7DC32-6625-43E4-9234-253D0D8A85D3}" type="slidenum">
              <a:rPr lang="fr-CA" smtClean="0"/>
              <a:pPr/>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D1A7DC32-6625-43E4-9234-253D0D8A85D3}" type="slidenum">
              <a:rPr lang="fr-CA" smtClean="0"/>
              <a:pPr/>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D1A7DC32-6625-43E4-9234-253D0D8A85D3}" type="slidenum">
              <a:rPr lang="fr-CA" smtClean="0"/>
              <a:pPr/>
              <a:t>‹N°›</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02ED089-1BE6-447C-9A08-BA3E3A33124D}" type="datetimeFigureOut">
              <a:rPr lang="fr-FR" smtClean="0"/>
              <a:pPr/>
              <a:t>25/08/2016</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a:xfrm>
            <a:off x="8077200" y="6356350"/>
            <a:ext cx="609600" cy="365125"/>
          </a:xfrm>
        </p:spPr>
        <p:txBody>
          <a:bodyPr/>
          <a:lstStyle/>
          <a:p>
            <a:fld id="{D1A7DC32-6625-43E4-9234-253D0D8A85D3}" type="slidenum">
              <a:rPr lang="fr-CA" smtClean="0"/>
              <a:pPr/>
              <a:t>‹N°›</a:t>
            </a:fld>
            <a:endParaRPr lang="fr-CA"/>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2ED089-1BE6-447C-9A08-BA3E3A33124D}" type="datetimeFigureOut">
              <a:rPr lang="fr-FR" smtClean="0"/>
              <a:pPr/>
              <a:t>25/08/2016</a:t>
            </a:fld>
            <a:endParaRPr lang="fr-CA"/>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CA"/>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A7DC32-6625-43E4-9234-253D0D8A85D3}" type="slidenum">
              <a:rPr lang="fr-CA" smtClean="0"/>
              <a:pPr/>
              <a:t>‹N°›</a:t>
            </a:fld>
            <a:endParaRPr lang="fr-CA"/>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youtube.com/watch?v=cVjSCo36uk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p:cNvSpPr>
            <a:spLocks noGrp="1"/>
          </p:cNvSpPr>
          <p:nvPr>
            <p:ph type="subTitle" idx="1"/>
          </p:nvPr>
        </p:nvSpPr>
        <p:spPr/>
        <p:txBody>
          <a:bodyPr>
            <a:normAutofit fontScale="92500" lnSpcReduction="10000"/>
          </a:bodyPr>
          <a:lstStyle/>
          <a:p>
            <a:pPr algn="ctr"/>
            <a:r>
              <a:rPr lang="fr-CA" sz="5400" dirty="0" smtClean="0"/>
              <a:t>Chapitre 10</a:t>
            </a:r>
          </a:p>
          <a:p>
            <a:pPr algn="ctr"/>
            <a:r>
              <a:rPr lang="fr-CA" sz="5400" dirty="0" smtClean="0"/>
              <a:t>Polymorphisme</a:t>
            </a:r>
            <a:endParaRPr lang="fr-CA" sz="5400" dirty="0"/>
          </a:p>
        </p:txBody>
      </p:sp>
      <p:grpSp>
        <p:nvGrpSpPr>
          <p:cNvPr id="3" name="Groupe 2"/>
          <p:cNvGrpSpPr/>
          <p:nvPr/>
        </p:nvGrpSpPr>
        <p:grpSpPr>
          <a:xfrm>
            <a:off x="9572660" y="785794"/>
            <a:ext cx="3357586" cy="951848"/>
            <a:chOff x="571472" y="5500702"/>
            <a:chExt cx="1143008" cy="951848"/>
          </a:xfrm>
        </p:grpSpPr>
        <p:sp>
          <p:nvSpPr>
            <p:cNvPr id="5" name="Accolade ouvrante 4"/>
            <p:cNvSpPr/>
            <p:nvPr/>
          </p:nvSpPr>
          <p:spPr>
            <a:xfrm rot="16200000">
              <a:off x="964381" y="5107793"/>
              <a:ext cx="357190" cy="114300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6" name="ZoneTexte 5"/>
            <p:cNvSpPr txBox="1"/>
            <p:nvPr/>
          </p:nvSpPr>
          <p:spPr>
            <a:xfrm>
              <a:off x="714348" y="5929330"/>
              <a:ext cx="928694" cy="523220"/>
            </a:xfrm>
            <a:prstGeom prst="rect">
              <a:avLst/>
            </a:prstGeom>
            <a:noFill/>
          </p:spPr>
          <p:txBody>
            <a:bodyPr wrap="square" rtlCol="0">
              <a:spAutoFit/>
            </a:bodyPr>
            <a:lstStyle/>
            <a:p>
              <a:pPr algn="ctr"/>
              <a:r>
                <a:rPr lang="fr-CA" sz="1400" dirty="0" smtClean="0"/>
                <a:t>Information fournie à la méthode (paramètre)</a:t>
              </a:r>
              <a:endParaRPr lang="fr-CA" sz="1400" dirty="0"/>
            </a:p>
          </p:txBody>
        </p:sp>
      </p:grpSp>
      <p:grpSp>
        <p:nvGrpSpPr>
          <p:cNvPr id="7" name="Groupe 6"/>
          <p:cNvGrpSpPr/>
          <p:nvPr/>
        </p:nvGrpSpPr>
        <p:grpSpPr>
          <a:xfrm>
            <a:off x="10572792" y="3786190"/>
            <a:ext cx="1071570" cy="736405"/>
            <a:chOff x="571472" y="5643578"/>
            <a:chExt cx="1071570" cy="736405"/>
          </a:xfrm>
        </p:grpSpPr>
        <p:sp>
          <p:nvSpPr>
            <p:cNvPr id="8" name="Accolade ouvrante 7"/>
            <p:cNvSpPr/>
            <p:nvPr/>
          </p:nvSpPr>
          <p:spPr>
            <a:xfrm rot="16200000">
              <a:off x="928662" y="5286388"/>
              <a:ext cx="357190" cy="107157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9" name="ZoneTexte 8"/>
            <p:cNvSpPr txBox="1"/>
            <p:nvPr/>
          </p:nvSpPr>
          <p:spPr>
            <a:xfrm>
              <a:off x="705418" y="6072206"/>
              <a:ext cx="870651" cy="307777"/>
            </a:xfrm>
            <a:prstGeom prst="rect">
              <a:avLst/>
            </a:prstGeom>
            <a:noFill/>
          </p:spPr>
          <p:txBody>
            <a:bodyPr wrap="square" rtlCol="0">
              <a:spAutoFit/>
            </a:bodyPr>
            <a:lstStyle/>
            <a:p>
              <a:pPr algn="ctr"/>
              <a:r>
                <a:rPr lang="fr-CA" sz="1400" dirty="0" smtClean="0"/>
                <a:t>objet</a:t>
              </a:r>
              <a:endParaRPr lang="fr-CA" sz="1400" dirty="0"/>
            </a:p>
          </p:txBody>
        </p:sp>
      </p:grpSp>
      <p:cxnSp>
        <p:nvCxnSpPr>
          <p:cNvPr id="10" name="Connecteur droit avec flèche 9"/>
          <p:cNvCxnSpPr/>
          <p:nvPr/>
        </p:nvCxnSpPr>
        <p:spPr>
          <a:xfrm rot="5400000" flipH="1" flipV="1">
            <a:off x="10680743" y="2606669"/>
            <a:ext cx="499272" cy="7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4500594"/>
          </a:xfrm>
        </p:spPr>
        <p:txBody>
          <a:bodyPr>
            <a:normAutofit fontScale="92500" lnSpcReduction="10000"/>
          </a:bodyPr>
          <a:lstStyle/>
          <a:p>
            <a:pPr algn="l">
              <a:lnSpc>
                <a:spcPct val="150000"/>
              </a:lnSpc>
              <a:buFont typeface="Wingdings" pitchFamily="2" charset="2"/>
              <a:buChar char="Ø"/>
            </a:pPr>
            <a:r>
              <a:rPr lang="fr-CA" dirty="0" smtClean="0"/>
              <a:t>Le type de l’objet détermine quelle méthode est invoquée.</a:t>
            </a:r>
          </a:p>
          <a:p>
            <a:pPr algn="l">
              <a:lnSpc>
                <a:spcPct val="150000"/>
              </a:lnSpc>
              <a:buFont typeface="Wingdings" pitchFamily="2" charset="2"/>
              <a:buChar char="Ø"/>
            </a:pPr>
            <a:r>
              <a:rPr lang="fr-CA" dirty="0" smtClean="0"/>
              <a:t>Supposons que Holiday a une méthode </a:t>
            </a:r>
            <a:r>
              <a:rPr lang="fr-CA" dirty="0" err="1" smtClean="0"/>
              <a:t>celebrate</a:t>
            </a:r>
            <a:r>
              <a:rPr lang="fr-CA" dirty="0" smtClean="0"/>
              <a:t>() et que Christmas </a:t>
            </a:r>
            <a:r>
              <a:rPr lang="fr-CA" dirty="0" err="1" smtClean="0"/>
              <a:t>override</a:t>
            </a:r>
            <a:r>
              <a:rPr lang="fr-CA" dirty="0" smtClean="0"/>
              <a:t> celle-ci (redéfinition).</a:t>
            </a:r>
          </a:p>
          <a:p>
            <a:pPr algn="l">
              <a:lnSpc>
                <a:spcPct val="150000"/>
              </a:lnSpc>
              <a:buFont typeface="Wingdings" pitchFamily="2" charset="2"/>
              <a:buChar char="Ø"/>
            </a:pPr>
            <a:r>
              <a:rPr lang="fr-CA" dirty="0" smtClean="0"/>
              <a:t>Maintenant, considérons l’appel suivant :</a:t>
            </a:r>
          </a:p>
          <a:p>
            <a:pPr lvl="1" algn="l">
              <a:lnSpc>
                <a:spcPct val="150000"/>
              </a:lnSpc>
              <a:buFont typeface="Wingdings" pitchFamily="2" charset="2"/>
              <a:buChar char="Ø"/>
            </a:pPr>
            <a:r>
              <a:rPr lang="fr-CA" dirty="0" err="1"/>
              <a:t>d</a:t>
            </a:r>
            <a:r>
              <a:rPr lang="fr-CA" dirty="0" err="1" smtClean="0"/>
              <a:t>ay.celebrate</a:t>
            </a:r>
            <a:r>
              <a:rPr lang="fr-CA" dirty="0" smtClean="0"/>
              <a:t>();</a:t>
            </a:r>
          </a:p>
          <a:p>
            <a:pPr algn="l">
              <a:lnSpc>
                <a:spcPct val="150000"/>
              </a:lnSpc>
              <a:buFont typeface="Wingdings" pitchFamily="2" charset="2"/>
              <a:buChar char="Ø"/>
            </a:pPr>
            <a:r>
              <a:rPr lang="fr-CA" dirty="0" smtClean="0"/>
              <a:t>Si </a:t>
            </a:r>
            <a:r>
              <a:rPr lang="fr-CA" dirty="0" err="1" smtClean="0"/>
              <a:t>day</a:t>
            </a:r>
            <a:r>
              <a:rPr lang="fr-CA" dirty="0" smtClean="0"/>
              <a:t> est de type Holiday, nous invoquons la méthode la Holiday mais si </a:t>
            </a:r>
            <a:r>
              <a:rPr lang="fr-CA" dirty="0" err="1" smtClean="0"/>
              <a:t>day</a:t>
            </a:r>
            <a:r>
              <a:rPr lang="fr-CA" dirty="0" smtClean="0"/>
              <a:t> est de type Christmas, nous invoquons la méthode </a:t>
            </a:r>
            <a:r>
              <a:rPr lang="fr-CA" dirty="0" err="1" smtClean="0"/>
              <a:t>celebrate</a:t>
            </a:r>
            <a:r>
              <a:rPr lang="fr-CA" dirty="0" smtClean="0"/>
              <a:t>() de Christmas…</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780688"/>
          </a:xfrm>
        </p:spPr>
        <p:txBody>
          <a:bodyPr>
            <a:normAutofit/>
          </a:bodyPr>
          <a:lstStyle/>
          <a:p>
            <a:pPr algn="l">
              <a:lnSpc>
                <a:spcPct val="150000"/>
              </a:lnSpc>
              <a:buFont typeface="Wingdings" pitchFamily="2" charset="2"/>
              <a:buChar char="Ø"/>
            </a:pPr>
            <a:r>
              <a:rPr lang="fr-CA" dirty="0" smtClean="0"/>
              <a:t>Considérons la hiérarchie de classe suivante :</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flipV="1">
            <a:off x="11608643" y="4789000"/>
            <a:ext cx="0" cy="58817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
        <p:nvSpPr>
          <p:cNvPr id="18" name="Line 5"/>
          <p:cNvSpPr>
            <a:spLocks noChangeShapeType="1"/>
          </p:cNvSpPr>
          <p:nvPr/>
        </p:nvSpPr>
        <p:spPr bwMode="auto">
          <a:xfrm flipV="1">
            <a:off x="4139952" y="3724275"/>
            <a:ext cx="0" cy="3905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1">
            <a:spAutoFit/>
          </a:bodyPr>
          <a:lstStyle/>
          <a:p>
            <a:endParaRPr lang="fr-CA"/>
          </a:p>
        </p:txBody>
      </p:sp>
      <p:sp>
        <p:nvSpPr>
          <p:cNvPr id="19" name="Line 7"/>
          <p:cNvSpPr>
            <a:spLocks noChangeShapeType="1"/>
          </p:cNvSpPr>
          <p:nvPr/>
        </p:nvSpPr>
        <p:spPr bwMode="auto">
          <a:xfrm>
            <a:off x="2463552" y="4114800"/>
            <a:ext cx="36576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endParaRPr lang="fr-CA"/>
          </a:p>
        </p:txBody>
      </p:sp>
      <p:sp>
        <p:nvSpPr>
          <p:cNvPr id="20" name="Line 8"/>
          <p:cNvSpPr>
            <a:spLocks noChangeShapeType="1"/>
          </p:cNvSpPr>
          <p:nvPr/>
        </p:nvSpPr>
        <p:spPr bwMode="auto">
          <a:xfrm>
            <a:off x="5054352" y="5457825"/>
            <a:ext cx="2057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endParaRPr lang="fr-CA"/>
          </a:p>
        </p:txBody>
      </p:sp>
      <p:sp>
        <p:nvSpPr>
          <p:cNvPr id="21" name="Line 11"/>
          <p:cNvSpPr>
            <a:spLocks noChangeShapeType="1"/>
          </p:cNvSpPr>
          <p:nvPr/>
        </p:nvSpPr>
        <p:spPr bwMode="auto">
          <a:xfrm>
            <a:off x="5054352" y="5457825"/>
            <a:ext cx="0" cy="40957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1">
            <a:spAutoFit/>
          </a:bodyPr>
          <a:lstStyle/>
          <a:p>
            <a:endParaRPr lang="fr-CA"/>
          </a:p>
        </p:txBody>
      </p:sp>
      <p:sp>
        <p:nvSpPr>
          <p:cNvPr id="22" name="Line 12"/>
          <p:cNvSpPr>
            <a:spLocks noChangeShapeType="1"/>
          </p:cNvSpPr>
          <p:nvPr/>
        </p:nvSpPr>
        <p:spPr bwMode="auto">
          <a:xfrm>
            <a:off x="7111752" y="5457825"/>
            <a:ext cx="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endParaRPr lang="fr-CA"/>
          </a:p>
        </p:txBody>
      </p:sp>
      <p:sp>
        <p:nvSpPr>
          <p:cNvPr id="23" name="Line 13"/>
          <p:cNvSpPr>
            <a:spLocks noChangeShapeType="1"/>
          </p:cNvSpPr>
          <p:nvPr/>
        </p:nvSpPr>
        <p:spPr bwMode="auto">
          <a:xfrm flipV="1">
            <a:off x="6044952" y="5105400"/>
            <a:ext cx="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1">
            <a:spAutoFit/>
          </a:bodyPr>
          <a:lstStyle/>
          <a:p>
            <a:endParaRPr lang="fr-CA"/>
          </a:p>
        </p:txBody>
      </p:sp>
      <p:sp>
        <p:nvSpPr>
          <p:cNvPr id="24" name="Rectangle 15"/>
          <p:cNvSpPr>
            <a:spLocks noChangeArrowheads="1"/>
          </p:cNvSpPr>
          <p:nvPr/>
        </p:nvSpPr>
        <p:spPr bwMode="auto">
          <a:xfrm>
            <a:off x="3149352" y="3048000"/>
            <a:ext cx="1981200" cy="409575"/>
          </a:xfrm>
          <a:prstGeom prst="rect">
            <a:avLst/>
          </a:prstGeom>
          <a:solidFill>
            <a:srgbClr val="FF0000"/>
          </a:solidFill>
          <a:ln w="12700">
            <a:solidFill>
              <a:schemeClr val="tx1"/>
            </a:solidFill>
            <a:miter lim="800000"/>
            <a:headEnd type="none" w="sm" len="sm"/>
            <a:tailEnd type="none" w="sm" len="sm"/>
          </a:ln>
          <a:effectLst/>
        </p:spPr>
        <p:txBody>
          <a:bodyPr anchor="ctr">
            <a:spAutoFit/>
          </a:bodyPr>
          <a:lstStyle/>
          <a:p>
            <a:pPr algn="ctr"/>
            <a:r>
              <a:rPr lang="en-US" sz="2000" b="1" i="1" dirty="0" err="1">
                <a:latin typeface="Arial Unicode MS" pitchFamily="34" charset="-128"/>
              </a:rPr>
              <a:t>StaffMember</a:t>
            </a:r>
            <a:endParaRPr lang="en-US" sz="2000" b="1" dirty="0">
              <a:latin typeface="Arial Unicode MS" pitchFamily="34" charset="-128"/>
            </a:endParaRPr>
          </a:p>
        </p:txBody>
      </p:sp>
      <p:sp>
        <p:nvSpPr>
          <p:cNvPr id="25" name="Rectangle 16"/>
          <p:cNvSpPr>
            <a:spLocks noChangeArrowheads="1"/>
          </p:cNvSpPr>
          <p:nvPr/>
        </p:nvSpPr>
        <p:spPr bwMode="auto">
          <a:xfrm>
            <a:off x="4292352" y="5838825"/>
            <a:ext cx="1600200" cy="409575"/>
          </a:xfrm>
          <a:prstGeom prst="rect">
            <a:avLst/>
          </a:prstGeom>
          <a:solidFill>
            <a:srgbClr val="FF0000"/>
          </a:solidFill>
          <a:ln w="12700">
            <a:solidFill>
              <a:schemeClr val="tx1"/>
            </a:solidFill>
            <a:miter lim="800000"/>
            <a:headEnd type="none" w="sm" len="sm"/>
            <a:tailEnd type="none" w="sm" len="sm"/>
          </a:ln>
          <a:effectLst/>
        </p:spPr>
        <p:txBody>
          <a:bodyPr anchor="ctr">
            <a:spAutoFit/>
          </a:bodyPr>
          <a:lstStyle/>
          <a:p>
            <a:pPr algn="ctr"/>
            <a:r>
              <a:rPr lang="en-US" sz="2000" b="1">
                <a:latin typeface="Arial Unicode MS" pitchFamily="34" charset="-128"/>
              </a:rPr>
              <a:t>Executive</a:t>
            </a:r>
          </a:p>
        </p:txBody>
      </p:sp>
      <p:sp>
        <p:nvSpPr>
          <p:cNvPr id="26" name="Rectangle 17"/>
          <p:cNvSpPr>
            <a:spLocks noChangeArrowheads="1"/>
          </p:cNvSpPr>
          <p:nvPr/>
        </p:nvSpPr>
        <p:spPr bwMode="auto">
          <a:xfrm>
            <a:off x="6349752" y="5838825"/>
            <a:ext cx="1600200" cy="409575"/>
          </a:xfrm>
          <a:prstGeom prst="rect">
            <a:avLst/>
          </a:prstGeom>
          <a:solidFill>
            <a:srgbClr val="FF0000"/>
          </a:solidFill>
          <a:ln w="12700">
            <a:solidFill>
              <a:schemeClr val="tx1"/>
            </a:solidFill>
            <a:miter lim="800000"/>
            <a:headEnd type="none" w="sm" len="sm"/>
            <a:tailEnd type="none" w="sm" len="sm"/>
          </a:ln>
          <a:effectLst/>
        </p:spPr>
        <p:txBody>
          <a:bodyPr anchor="ctr">
            <a:spAutoFit/>
          </a:bodyPr>
          <a:lstStyle/>
          <a:p>
            <a:pPr algn="ctr"/>
            <a:r>
              <a:rPr lang="en-US" sz="2000" b="1">
                <a:latin typeface="Arial Unicode MS" pitchFamily="34" charset="-128"/>
              </a:rPr>
              <a:t>Hourly</a:t>
            </a:r>
          </a:p>
        </p:txBody>
      </p:sp>
      <p:sp>
        <p:nvSpPr>
          <p:cNvPr id="27" name="Rectangle 18"/>
          <p:cNvSpPr>
            <a:spLocks noChangeArrowheads="1"/>
          </p:cNvSpPr>
          <p:nvPr/>
        </p:nvSpPr>
        <p:spPr bwMode="auto">
          <a:xfrm>
            <a:off x="1549152" y="4419600"/>
            <a:ext cx="1828800" cy="409575"/>
          </a:xfrm>
          <a:prstGeom prst="rect">
            <a:avLst/>
          </a:prstGeom>
          <a:solidFill>
            <a:srgbClr val="FF0000"/>
          </a:solidFill>
          <a:ln w="12700">
            <a:solidFill>
              <a:schemeClr val="tx1"/>
            </a:solidFill>
            <a:miter lim="800000"/>
            <a:headEnd type="none" w="sm" len="sm"/>
            <a:tailEnd type="none" w="sm" len="sm"/>
          </a:ln>
          <a:effectLst/>
        </p:spPr>
        <p:txBody>
          <a:bodyPr anchor="ctr">
            <a:spAutoFit/>
          </a:bodyPr>
          <a:lstStyle/>
          <a:p>
            <a:pPr algn="ctr"/>
            <a:r>
              <a:rPr lang="en-US" sz="2000" b="1">
                <a:latin typeface="Arial Unicode MS" pitchFamily="34" charset="-128"/>
              </a:rPr>
              <a:t>Volunteer</a:t>
            </a:r>
          </a:p>
        </p:txBody>
      </p:sp>
      <p:sp>
        <p:nvSpPr>
          <p:cNvPr id="28" name="Rectangle 19"/>
          <p:cNvSpPr>
            <a:spLocks noChangeArrowheads="1"/>
          </p:cNvSpPr>
          <p:nvPr/>
        </p:nvSpPr>
        <p:spPr bwMode="auto">
          <a:xfrm>
            <a:off x="5130552" y="4419600"/>
            <a:ext cx="1981200" cy="409575"/>
          </a:xfrm>
          <a:prstGeom prst="rect">
            <a:avLst/>
          </a:prstGeom>
          <a:solidFill>
            <a:srgbClr val="FF0000"/>
          </a:solidFill>
          <a:ln w="12700">
            <a:solidFill>
              <a:schemeClr val="tx1"/>
            </a:solidFill>
            <a:miter lim="800000"/>
            <a:headEnd type="none" w="sm" len="sm"/>
            <a:tailEnd type="none" w="sm" len="sm"/>
          </a:ln>
          <a:effectLst/>
        </p:spPr>
        <p:txBody>
          <a:bodyPr anchor="ctr">
            <a:spAutoFit/>
          </a:bodyPr>
          <a:lstStyle/>
          <a:p>
            <a:pPr algn="ctr"/>
            <a:r>
              <a:rPr lang="en-US" sz="2000" b="1">
                <a:latin typeface="Arial Unicode MS" pitchFamily="34" charset="-128"/>
              </a:rPr>
              <a:t>Employee</a:t>
            </a:r>
          </a:p>
        </p:txBody>
      </p:sp>
      <p:sp>
        <p:nvSpPr>
          <p:cNvPr id="29" name="AutoShape 6"/>
          <p:cNvSpPr>
            <a:spLocks noChangeArrowheads="1"/>
          </p:cNvSpPr>
          <p:nvPr/>
        </p:nvSpPr>
        <p:spPr bwMode="auto">
          <a:xfrm>
            <a:off x="3981450" y="3495675"/>
            <a:ext cx="304800" cy="228600"/>
          </a:xfrm>
          <a:prstGeom prst="triangle">
            <a:avLst>
              <a:gd name="adj" fmla="val 50000"/>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fr-CA"/>
          </a:p>
        </p:txBody>
      </p:sp>
      <p:sp>
        <p:nvSpPr>
          <p:cNvPr id="30" name="AutoShape 6"/>
          <p:cNvSpPr>
            <a:spLocks noChangeArrowheads="1"/>
          </p:cNvSpPr>
          <p:nvPr/>
        </p:nvSpPr>
        <p:spPr bwMode="auto">
          <a:xfrm>
            <a:off x="5892552" y="4862515"/>
            <a:ext cx="304800" cy="228600"/>
          </a:xfrm>
          <a:prstGeom prst="triangle">
            <a:avLst>
              <a:gd name="adj" fmla="val 50000"/>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fr-CA"/>
          </a:p>
        </p:txBody>
      </p:sp>
      <p:sp>
        <p:nvSpPr>
          <p:cNvPr id="31" name="Line 9"/>
          <p:cNvSpPr>
            <a:spLocks noChangeShapeType="1"/>
          </p:cNvSpPr>
          <p:nvPr/>
        </p:nvSpPr>
        <p:spPr bwMode="auto">
          <a:xfrm>
            <a:off x="2452680" y="4110072"/>
            <a:ext cx="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endParaRPr lang="fr-CA"/>
          </a:p>
        </p:txBody>
      </p:sp>
      <p:sp>
        <p:nvSpPr>
          <p:cNvPr id="32" name="Line 10"/>
          <p:cNvSpPr>
            <a:spLocks noChangeShapeType="1"/>
          </p:cNvSpPr>
          <p:nvPr/>
        </p:nvSpPr>
        <p:spPr bwMode="auto">
          <a:xfrm>
            <a:off x="6110280" y="4110072"/>
            <a:ext cx="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endParaRPr lang="fr-CA"/>
          </a:p>
        </p:txBody>
      </p:sp>
      <p:sp>
        <p:nvSpPr>
          <p:cNvPr id="9" name="Rectangle 8"/>
          <p:cNvSpPr/>
          <p:nvPr/>
        </p:nvSpPr>
        <p:spPr>
          <a:xfrm>
            <a:off x="26913" y="6357934"/>
            <a:ext cx="3635896" cy="464871"/>
          </a:xfrm>
          <a:prstGeom prst="rect">
            <a:avLst/>
          </a:prstGeom>
        </p:spPr>
        <p:txBody>
          <a:bodyPr wrap="square">
            <a:spAutoFit/>
          </a:bodyPr>
          <a:lstStyle/>
          <a:p>
            <a:pPr>
              <a:lnSpc>
                <a:spcPct val="150000"/>
              </a:lnSpc>
              <a:buFont typeface="Wingdings" pitchFamily="2" charset="2"/>
              <a:buChar char="Ø"/>
            </a:pPr>
            <a:r>
              <a:rPr lang="fr-CA" dirty="0" smtClean="0"/>
              <a:t>Voir EntrepriseFictive.zip</a:t>
            </a:r>
            <a:endParaRPr lang="fr-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4357718"/>
          </a:xfrm>
        </p:spPr>
        <p:txBody>
          <a:bodyPr>
            <a:normAutofit/>
          </a:bodyPr>
          <a:lstStyle/>
          <a:p>
            <a:pPr algn="l">
              <a:lnSpc>
                <a:spcPct val="150000"/>
              </a:lnSpc>
              <a:buFont typeface="Wingdings" pitchFamily="2" charset="2"/>
              <a:buChar char="Ø"/>
            </a:pPr>
            <a:r>
              <a:rPr lang="fr-CA" dirty="0" smtClean="0"/>
              <a:t>Le polymorphisme par interface… mais qu’est-ce qu’une interface.</a:t>
            </a:r>
          </a:p>
          <a:p>
            <a:pPr algn="l">
              <a:lnSpc>
                <a:spcPct val="150000"/>
              </a:lnSpc>
              <a:buFont typeface="Wingdings" pitchFamily="2" charset="2"/>
              <a:buChar char="Ø"/>
            </a:pPr>
            <a:r>
              <a:rPr lang="fr-CA" dirty="0" smtClean="0"/>
              <a:t>Une interface ressemble à une classe abstraite. Cependant, toutes </a:t>
            </a:r>
            <a:r>
              <a:rPr lang="fr-CA" dirty="0" smtClean="0"/>
              <a:t>ses </a:t>
            </a:r>
            <a:r>
              <a:rPr lang="fr-CA" dirty="0" smtClean="0"/>
              <a:t>méthodes sont abstraites ce qui n’est pas une obligation pour une classe abstraite.</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4357718"/>
          </a:xfrm>
        </p:spPr>
        <p:txBody>
          <a:bodyPr>
            <a:normAutofit fontScale="92500" lnSpcReduction="10000"/>
          </a:bodyPr>
          <a:lstStyle/>
          <a:p>
            <a:pPr algn="l">
              <a:lnSpc>
                <a:spcPct val="150000"/>
              </a:lnSpc>
              <a:buFont typeface="Wingdings" pitchFamily="2" charset="2"/>
              <a:buChar char="Ø"/>
            </a:pPr>
            <a:r>
              <a:rPr lang="fr-CA" dirty="0" smtClean="0"/>
              <a:t>Une classe abstraite contient des méthodes abstraites sans corps (comme les interfaces)</a:t>
            </a:r>
          </a:p>
          <a:p>
            <a:pPr algn="l">
              <a:lnSpc>
                <a:spcPct val="150000"/>
              </a:lnSpc>
              <a:buFont typeface="Wingdings" pitchFamily="2" charset="2"/>
              <a:buChar char="Ø"/>
            </a:pPr>
            <a:r>
              <a:rPr lang="fr-CA" dirty="0" smtClean="0"/>
              <a:t>Contrairement aux classes abstraites, toutes ses méthodes sont abstraites. </a:t>
            </a:r>
          </a:p>
          <a:p>
            <a:pPr algn="l">
              <a:lnSpc>
                <a:spcPct val="150000"/>
              </a:lnSpc>
              <a:buFont typeface="Wingdings" pitchFamily="2" charset="2"/>
              <a:buChar char="Ø"/>
            </a:pPr>
            <a:r>
              <a:rPr lang="fr-CA" dirty="0" smtClean="0"/>
              <a:t>Pourquoi alors utiliser des interfaces ? On ne peut hériter qu’un d’un parent mais on peut implémenter (utiliser les capacités) de plusieurs interfaces. De ce fait, nous pouvons réutiliser du code avec les interfaces.</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4857760"/>
          </a:xfrm>
        </p:spPr>
        <p:txBody>
          <a:bodyPr>
            <a:normAutofit fontScale="77500" lnSpcReduction="20000"/>
          </a:bodyPr>
          <a:lstStyle/>
          <a:p>
            <a:pPr algn="l">
              <a:lnSpc>
                <a:spcPct val="150000"/>
              </a:lnSpc>
              <a:buFont typeface="Wingdings" pitchFamily="2" charset="2"/>
              <a:buChar char="Ø"/>
            </a:pPr>
            <a:r>
              <a:rPr lang="fr-CA" dirty="0" smtClean="0"/>
              <a:t>Le polymorphisme par interface est donc le fait de pouvoir appeler la méthode d’un parent ou de l’enfant selon le type de l’objet au moment de l’exécution mais en utilisant une interface plutôt qu’un </a:t>
            </a:r>
            <a:r>
              <a:rPr lang="fr-CA" dirty="0" err="1" smtClean="0"/>
              <a:t>override</a:t>
            </a:r>
            <a:r>
              <a:rPr lang="fr-CA" dirty="0"/>
              <a:t> </a:t>
            </a:r>
            <a:r>
              <a:rPr lang="fr-CA" dirty="0" smtClean="0"/>
              <a:t>traditionnel.</a:t>
            </a:r>
          </a:p>
          <a:p>
            <a:pPr algn="l">
              <a:lnSpc>
                <a:spcPct val="150000"/>
              </a:lnSpc>
              <a:buFont typeface="Wingdings" pitchFamily="2" charset="2"/>
              <a:buChar char="Ø"/>
            </a:pPr>
            <a:r>
              <a:rPr lang="fr-CA" dirty="0" smtClean="0"/>
              <a:t>Si nous avons une interface Dialoguer contenant une méthode parler, chaque classe qui implémente l’interface aura à donner corps à la méthode parler.</a:t>
            </a:r>
          </a:p>
          <a:p>
            <a:pPr algn="l">
              <a:lnSpc>
                <a:spcPct val="150000"/>
              </a:lnSpc>
              <a:buFont typeface="Wingdings" pitchFamily="2" charset="2"/>
              <a:buChar char="Ø"/>
            </a:pPr>
            <a:r>
              <a:rPr lang="fr-CA" dirty="0" smtClean="0"/>
              <a:t>AVANTAGE : élégance et facilité de compréhension accrue pour les programmeurs.</a:t>
            </a:r>
          </a:p>
          <a:p>
            <a:pPr algn="l">
              <a:lnSpc>
                <a:spcPct val="150000"/>
              </a:lnSpc>
              <a:buFont typeface="Wingdings" pitchFamily="2" charset="2"/>
              <a:buChar char="Ø"/>
            </a:pPr>
            <a:endParaRPr lang="fr-CA" dirty="0"/>
          </a:p>
          <a:p>
            <a:pPr algn="l">
              <a:lnSpc>
                <a:spcPct val="150000"/>
              </a:lnSpc>
              <a:buFont typeface="Wingdings" pitchFamily="2" charset="2"/>
              <a:buChar char="Ø"/>
            </a:pPr>
            <a:r>
              <a:rPr lang="fr-CA" dirty="0" smtClean="0"/>
              <a:t>Voir Interface.zip</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smtClean="0"/>
              <a:t>Chapitre 10 : Polymorphisme</a:t>
            </a:r>
            <a:endParaRPr lang="fr-CA" sz="3400" dirty="0"/>
          </a:p>
        </p:txBody>
      </p:sp>
      <p:sp>
        <p:nvSpPr>
          <p:cNvPr id="3" name="Sous-titre 2"/>
          <p:cNvSpPr>
            <a:spLocks noGrp="1"/>
          </p:cNvSpPr>
          <p:nvPr>
            <p:ph type="subTitle" idx="1"/>
          </p:nvPr>
        </p:nvSpPr>
        <p:spPr>
          <a:xfrm>
            <a:off x="571472" y="2000240"/>
            <a:ext cx="7854696" cy="1571636"/>
          </a:xfrm>
        </p:spPr>
        <p:txBody>
          <a:bodyPr>
            <a:normAutofit/>
          </a:bodyPr>
          <a:lstStyle/>
          <a:p>
            <a:pPr algn="l">
              <a:lnSpc>
                <a:spcPct val="150000"/>
              </a:lnSpc>
              <a:buFont typeface="Wingdings" pitchFamily="2" charset="2"/>
              <a:buChar char="Ø"/>
            </a:pPr>
            <a:r>
              <a:rPr lang="fr-CA" dirty="0">
                <a:hlinkClick r:id="rId2"/>
              </a:rPr>
              <a:t>http://www.youtube.com/watch?v=cVjSCo36ukw</a:t>
            </a:r>
            <a:endParaRPr lang="fr-CA" dirty="0" smtClean="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1026" name="Picture 2" descr="http://magiccards.info/scans/fr/m10/67.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99792" y="2631404"/>
            <a:ext cx="2971800" cy="423862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smtClean="0"/>
              <a:t>Chapitre 10 : Polymorphisme</a:t>
            </a:r>
            <a:endParaRPr lang="fr-CA" sz="3400"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9" name="Picture 2" descr="http://recherche-technologie.wallonie.be/servlet/Repository?IDR=82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1628800"/>
            <a:ext cx="7028794" cy="50958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379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4500594"/>
          </a:xfrm>
        </p:spPr>
        <p:txBody>
          <a:bodyPr>
            <a:normAutofit fontScale="85000" lnSpcReduction="10000"/>
          </a:bodyPr>
          <a:lstStyle/>
          <a:p>
            <a:pPr algn="l">
              <a:lnSpc>
                <a:spcPct val="150000"/>
              </a:lnSpc>
              <a:buFont typeface="Wingdings" pitchFamily="2" charset="2"/>
              <a:buChar char="Ø"/>
            </a:pPr>
            <a:r>
              <a:rPr lang="fr-CA" dirty="0" smtClean="0"/>
              <a:t>Le polymorphisme est un concept orienté objet qui nous permet de créer des structures versatiles.</a:t>
            </a:r>
          </a:p>
          <a:p>
            <a:pPr algn="l">
              <a:lnSpc>
                <a:spcPct val="150000"/>
              </a:lnSpc>
              <a:buFont typeface="Wingdings" pitchFamily="2" charset="2"/>
              <a:buChar char="Ø"/>
            </a:pPr>
            <a:r>
              <a:rPr lang="fr-CA" dirty="0" smtClean="0"/>
              <a:t>Le chapitre 10 focus sur :</a:t>
            </a:r>
          </a:p>
          <a:p>
            <a:pPr lvl="1" algn="l">
              <a:lnSpc>
                <a:spcPct val="150000"/>
              </a:lnSpc>
              <a:buFont typeface="Wingdings" pitchFamily="2" charset="2"/>
              <a:buChar char="Ø"/>
            </a:pPr>
            <a:r>
              <a:rPr lang="fr-CA" dirty="0" smtClean="0"/>
              <a:t>Les bénéfices du polymorphisme</a:t>
            </a:r>
          </a:p>
          <a:p>
            <a:pPr lvl="1" algn="l">
              <a:lnSpc>
                <a:spcPct val="150000"/>
              </a:lnSpc>
              <a:buFont typeface="Wingdings" pitchFamily="2" charset="2"/>
              <a:buChar char="Ø"/>
            </a:pPr>
            <a:r>
              <a:rPr lang="fr-CA" dirty="0" smtClean="0"/>
              <a:t>Utilisation de l’héritage pour créer des structures polymorphes</a:t>
            </a:r>
          </a:p>
          <a:p>
            <a:pPr lvl="1" algn="l">
              <a:lnSpc>
                <a:spcPct val="150000"/>
              </a:lnSpc>
              <a:buFont typeface="Wingdings" pitchFamily="2" charset="2"/>
              <a:buChar char="Ø"/>
            </a:pPr>
            <a:r>
              <a:rPr lang="fr-CA" dirty="0" smtClean="0"/>
              <a:t>Utiliser les interfaces pour créer des structures polymorphes</a:t>
            </a:r>
          </a:p>
          <a:p>
            <a:pPr lvl="1" algn="l">
              <a:lnSpc>
                <a:spcPct val="150000"/>
              </a:lnSpc>
              <a:buFont typeface="Wingdings" pitchFamily="2" charset="2"/>
              <a:buChar char="Ø"/>
            </a:pPr>
            <a:r>
              <a:rPr lang="fr-CA" dirty="0" smtClean="0"/>
              <a:t>Utiliser le polymorphisme pour réaliser des tris</a:t>
            </a:r>
          </a:p>
          <a:p>
            <a:pPr lvl="1" algn="l">
              <a:lnSpc>
                <a:spcPct val="150000"/>
              </a:lnSpc>
              <a:buFont typeface="Wingdings" pitchFamily="2" charset="2"/>
              <a:buChar char="Ø"/>
            </a:pPr>
            <a:r>
              <a:rPr lang="fr-CA" dirty="0" smtClean="0"/>
              <a:t>À propos des GUI ! </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a:t>
            </a:r>
            <a:r>
              <a:rPr lang="fr-CA" sz="1400" dirty="0" smtClean="0"/>
              <a:t>)</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395536" y="1628800"/>
            <a:ext cx="8280920" cy="5229200"/>
          </a:xfrm>
        </p:spPr>
        <p:txBody>
          <a:bodyPr>
            <a:normAutofit fontScale="92500" lnSpcReduction="10000"/>
          </a:bodyPr>
          <a:lstStyle/>
          <a:p>
            <a:pPr algn="l">
              <a:lnSpc>
                <a:spcPct val="150000"/>
              </a:lnSpc>
              <a:buFont typeface="Wingdings" pitchFamily="2" charset="2"/>
              <a:buChar char="Ø"/>
            </a:pPr>
            <a:r>
              <a:rPr lang="fr-CA" dirty="0" smtClean="0"/>
              <a:t>Considérons l’appel suivant : </a:t>
            </a:r>
          </a:p>
          <a:p>
            <a:pPr lvl="1" algn="l">
              <a:lnSpc>
                <a:spcPct val="150000"/>
              </a:lnSpc>
              <a:buFont typeface="Wingdings" pitchFamily="2" charset="2"/>
              <a:buChar char="Ø"/>
            </a:pPr>
            <a:r>
              <a:rPr lang="fr-CA" dirty="0" err="1" smtClean="0"/>
              <a:t>Obj.doIt</a:t>
            </a:r>
            <a:r>
              <a:rPr lang="fr-CA" dirty="0" smtClean="0"/>
              <a:t>();</a:t>
            </a:r>
          </a:p>
          <a:p>
            <a:pPr lvl="1" algn="l">
              <a:lnSpc>
                <a:spcPct val="150000"/>
              </a:lnSpc>
            </a:pPr>
            <a:r>
              <a:rPr lang="fr-CA" dirty="0" smtClean="0"/>
              <a:t>Jusqu’à maintenant, Java a réalisé le « </a:t>
            </a:r>
            <a:r>
              <a:rPr lang="fr-CA" dirty="0" err="1" smtClean="0"/>
              <a:t>binding</a:t>
            </a:r>
            <a:r>
              <a:rPr lang="fr-CA" dirty="0" smtClean="0"/>
              <a:t> » ou résolution en français lors de la compilation.</a:t>
            </a:r>
          </a:p>
          <a:p>
            <a:pPr lvl="1" algn="l">
              <a:lnSpc>
                <a:spcPct val="150000"/>
              </a:lnSpc>
            </a:pPr>
            <a:r>
              <a:rPr lang="fr-CA" dirty="0" smtClean="0"/>
              <a:t>Ainsi, nous avons toujours appelé la même méthode </a:t>
            </a:r>
            <a:r>
              <a:rPr lang="fr-CA" dirty="0" err="1" smtClean="0"/>
              <a:t>doIt</a:t>
            </a:r>
            <a:r>
              <a:rPr lang="fr-CA" dirty="0" smtClean="0"/>
              <a:t> de la classe de </a:t>
            </a:r>
            <a:r>
              <a:rPr lang="fr-CA" dirty="0" err="1" smtClean="0"/>
              <a:t>Obj</a:t>
            </a:r>
            <a:r>
              <a:rPr lang="fr-CA" dirty="0" smtClean="0"/>
              <a:t>.</a:t>
            </a:r>
          </a:p>
          <a:p>
            <a:pPr lvl="1" algn="l">
              <a:lnSpc>
                <a:spcPct val="150000"/>
              </a:lnSpc>
            </a:pPr>
            <a:r>
              <a:rPr lang="fr-CA" dirty="0" smtClean="0"/>
              <a:t>Java nous offre cependant la possibilité de faire la résolution au « </a:t>
            </a:r>
            <a:r>
              <a:rPr lang="fr-CA" dirty="0" err="1" smtClean="0"/>
              <a:t>run</a:t>
            </a:r>
            <a:r>
              <a:rPr lang="fr-CA" dirty="0" smtClean="0"/>
              <a:t>-time » plutôt qu’à la compilation.</a:t>
            </a:r>
          </a:p>
          <a:p>
            <a:pPr lvl="1" algn="l">
              <a:lnSpc>
                <a:spcPct val="150000"/>
              </a:lnSpc>
            </a:pPr>
            <a:r>
              <a:rPr lang="fr-CA" dirty="0" smtClean="0"/>
              <a:t>Le fait d’associer « binder » lors de l’exécution permet plus de flexibilité car nous pouvons appeler différentes méthodes </a:t>
            </a:r>
            <a:r>
              <a:rPr lang="fr-CA" dirty="0" err="1" smtClean="0"/>
              <a:t>doIt</a:t>
            </a:r>
            <a:r>
              <a:rPr lang="fr-CA" dirty="0" smtClean="0"/>
              <a:t>();</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4500594"/>
          </a:xfrm>
        </p:spPr>
        <p:txBody>
          <a:bodyPr>
            <a:normAutofit fontScale="92500" lnSpcReduction="10000"/>
          </a:bodyPr>
          <a:lstStyle/>
          <a:p>
            <a:pPr algn="l">
              <a:lnSpc>
                <a:spcPct val="150000"/>
              </a:lnSpc>
              <a:buFont typeface="Wingdings" pitchFamily="2" charset="2"/>
              <a:buChar char="Ø"/>
            </a:pPr>
            <a:r>
              <a:rPr lang="fr-CA" dirty="0" smtClean="0"/>
              <a:t>Le terme polymorphique signifie « avoir plusieurs formes »</a:t>
            </a:r>
          </a:p>
          <a:p>
            <a:pPr algn="l">
              <a:lnSpc>
                <a:spcPct val="150000"/>
              </a:lnSpc>
              <a:buFont typeface="Wingdings" pitchFamily="2" charset="2"/>
              <a:buChar char="Ø"/>
            </a:pPr>
            <a:r>
              <a:rPr lang="fr-CA" dirty="0" smtClean="0"/>
              <a:t>Une variable polymorphe est donc une variable qui peut référer à différents types pendant l’exécution du programme</a:t>
            </a:r>
          </a:p>
          <a:p>
            <a:pPr algn="l">
              <a:lnSpc>
                <a:spcPct val="150000"/>
              </a:lnSpc>
              <a:buFont typeface="Wingdings" pitchFamily="2" charset="2"/>
              <a:buChar char="Ø"/>
            </a:pPr>
            <a:r>
              <a:rPr lang="fr-CA" dirty="0" smtClean="0"/>
              <a:t>Autrement dit, une référence polymorphe (types non primitifs) est un objet qui peut prendre plusieurs « formes » ou classes durant son exécution.</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4500594"/>
          </a:xfrm>
        </p:spPr>
        <p:txBody>
          <a:bodyPr>
            <a:normAutofit fontScale="92500" lnSpcReduction="20000"/>
          </a:bodyPr>
          <a:lstStyle/>
          <a:p>
            <a:pPr algn="l">
              <a:lnSpc>
                <a:spcPct val="150000"/>
              </a:lnSpc>
              <a:buFont typeface="Wingdings" pitchFamily="2" charset="2"/>
              <a:buChar char="Ø"/>
            </a:pPr>
            <a:r>
              <a:rPr lang="fr-CA" dirty="0" smtClean="0"/>
              <a:t>Toutes références en Java peuvent être polymorphes.</a:t>
            </a:r>
          </a:p>
          <a:p>
            <a:pPr algn="l">
              <a:lnSpc>
                <a:spcPct val="150000"/>
              </a:lnSpc>
              <a:buFont typeface="Wingdings" pitchFamily="2" charset="2"/>
              <a:buChar char="Ø"/>
            </a:pPr>
            <a:r>
              <a:rPr lang="fr-CA" dirty="0" smtClean="0"/>
              <a:t>Supposons :</a:t>
            </a:r>
          </a:p>
          <a:p>
            <a:pPr lvl="1" algn="l">
              <a:lnSpc>
                <a:spcPct val="150000"/>
              </a:lnSpc>
              <a:buFont typeface="Wingdings" pitchFamily="2" charset="2"/>
              <a:buChar char="Ø"/>
            </a:pPr>
            <a:r>
              <a:rPr lang="fr-CA" dirty="0" smtClean="0"/>
              <a:t>Occupation job;</a:t>
            </a:r>
          </a:p>
          <a:p>
            <a:pPr algn="l">
              <a:lnSpc>
                <a:spcPct val="150000"/>
              </a:lnSpc>
              <a:buFont typeface="Wingdings" pitchFamily="2" charset="2"/>
              <a:buChar char="Ø"/>
            </a:pPr>
            <a:r>
              <a:rPr lang="fr-CA" dirty="0" smtClean="0"/>
              <a:t>Java permet à cette référence d’être de type Occupation ou de n’importe quel autre type compatible</a:t>
            </a:r>
          </a:p>
          <a:p>
            <a:pPr algn="l">
              <a:lnSpc>
                <a:spcPct val="150000"/>
              </a:lnSpc>
              <a:buFont typeface="Wingdings" pitchFamily="2" charset="2"/>
              <a:buChar char="Ø"/>
            </a:pPr>
            <a:r>
              <a:rPr lang="fr-CA" dirty="0" smtClean="0"/>
              <a:t>Cette compatibilité peut être établie par </a:t>
            </a:r>
            <a:r>
              <a:rPr lang="fr-CA" b="1" u="sng" dirty="0" smtClean="0"/>
              <a:t>l’héritage et les interfaces</a:t>
            </a:r>
          </a:p>
          <a:p>
            <a:pPr algn="l">
              <a:lnSpc>
                <a:spcPct val="150000"/>
              </a:lnSpc>
              <a:buFont typeface="Wingdings" pitchFamily="2" charset="2"/>
              <a:buChar char="Ø"/>
            </a:pPr>
            <a:r>
              <a:rPr lang="fr-CA" dirty="0" smtClean="0"/>
              <a:t>Le polymorphisme, c’est très élégant !</a:t>
            </a:r>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2580888"/>
          </a:xfrm>
        </p:spPr>
        <p:txBody>
          <a:bodyPr>
            <a:normAutofit fontScale="77500" lnSpcReduction="20000"/>
          </a:bodyPr>
          <a:lstStyle/>
          <a:p>
            <a:pPr algn="l">
              <a:lnSpc>
                <a:spcPct val="150000"/>
              </a:lnSpc>
              <a:buFont typeface="Wingdings" pitchFamily="2" charset="2"/>
              <a:buChar char="Ø"/>
            </a:pPr>
            <a:r>
              <a:rPr lang="fr-CA" dirty="0" smtClean="0"/>
              <a:t>Une référence objet peut se référer à n’importe quel objet de sa classe  ou a un objet de n’importe quelle classe qui lui est liée par héritage</a:t>
            </a:r>
          </a:p>
          <a:p>
            <a:pPr algn="l">
              <a:lnSpc>
                <a:spcPct val="150000"/>
              </a:lnSpc>
              <a:buFont typeface="Wingdings" pitchFamily="2" charset="2"/>
              <a:buChar char="Ø"/>
            </a:pPr>
            <a:r>
              <a:rPr lang="fr-CA" dirty="0" smtClean="0"/>
              <a:t>Par exemple, si une classe Christmas est dérivée de Holiday, nous pouvons convertir un objet Holiday en objet Christmas.</a:t>
            </a:r>
          </a:p>
          <a:p>
            <a:pPr lvl="1" algn="l"/>
            <a:r>
              <a:rPr lang="fr-CA" dirty="0"/>
              <a:t> </a:t>
            </a:r>
            <a:r>
              <a:rPr lang="fr-CA" dirty="0" smtClean="0"/>
              <a:t/>
            </a:r>
            <a:br>
              <a:rPr lang="fr-CA" dirty="0" smtClean="0"/>
            </a:br>
            <a:r>
              <a:rPr lang="fr-CA" dirty="0" smtClean="0"/>
              <a:t>Holiday </a:t>
            </a:r>
            <a:r>
              <a:rPr lang="fr-CA" dirty="0" err="1"/>
              <a:t>day</a:t>
            </a:r>
            <a:r>
              <a:rPr lang="fr-CA" dirty="0"/>
              <a:t>;</a:t>
            </a:r>
          </a:p>
          <a:p>
            <a:pPr lvl="1" algn="l"/>
            <a:r>
              <a:rPr lang="fr-CA" dirty="0" err="1" smtClean="0"/>
              <a:t>day</a:t>
            </a:r>
            <a:r>
              <a:rPr lang="fr-CA" dirty="0" smtClean="0"/>
              <a:t> </a:t>
            </a:r>
            <a:r>
              <a:rPr lang="fr-CA" dirty="0"/>
              <a:t>= </a:t>
            </a:r>
            <a:r>
              <a:rPr lang="fr-CA" b="1" dirty="0"/>
              <a:t>new Christmas();</a:t>
            </a:r>
            <a:endParaRPr lang="fr-CA" dirty="0" smtClean="0"/>
          </a:p>
          <a:p>
            <a:pPr algn="l">
              <a:lnSpc>
                <a:spcPct val="150000"/>
              </a:lnSpc>
              <a:buFont typeface="Wingdings" pitchFamily="2" charset="2"/>
              <a:buChar char="Ø"/>
            </a:pPr>
            <a:endParaRPr lang="fr-CA" dirty="0" smtClean="0"/>
          </a:p>
        </p:txBody>
      </p:sp>
      <p:sp>
        <p:nvSpPr>
          <p:cNvPr id="4" name="Rectangle à coins arrondis 3"/>
          <p:cNvSpPr/>
          <p:nvPr/>
        </p:nvSpPr>
        <p:spPr>
          <a:xfrm>
            <a:off x="3347864" y="6293672"/>
            <a:ext cx="2071702" cy="5000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Christmas</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3990012" y="5899969"/>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4669467" y="5746874"/>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3347864" y="5007788"/>
            <a:ext cx="2071702" cy="5000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Holiday</a:t>
            </a:r>
            <a:endParaRPr lang="fr-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928670"/>
            <a:ext cx="7851648" cy="1143008"/>
          </a:xfrm>
        </p:spPr>
        <p:txBody>
          <a:bodyPr anchor="t" anchorCtr="0">
            <a:normAutofit/>
          </a:bodyPr>
          <a:lstStyle/>
          <a:p>
            <a:r>
              <a:rPr lang="fr-CA" sz="3400" dirty="0"/>
              <a:t>Chapitre 10 : Polymorphisme</a:t>
            </a:r>
          </a:p>
        </p:txBody>
      </p:sp>
      <p:sp>
        <p:nvSpPr>
          <p:cNvPr id="3" name="Sous-titre 2"/>
          <p:cNvSpPr>
            <a:spLocks noGrp="1"/>
          </p:cNvSpPr>
          <p:nvPr>
            <p:ph type="subTitle" idx="1"/>
          </p:nvPr>
        </p:nvSpPr>
        <p:spPr>
          <a:xfrm>
            <a:off x="571472" y="2000240"/>
            <a:ext cx="7854696" cy="4500594"/>
          </a:xfrm>
        </p:spPr>
        <p:txBody>
          <a:bodyPr>
            <a:normAutofit/>
          </a:bodyPr>
          <a:lstStyle/>
          <a:p>
            <a:pPr algn="l">
              <a:lnSpc>
                <a:spcPct val="150000"/>
              </a:lnSpc>
              <a:buFont typeface="Wingdings" pitchFamily="2" charset="2"/>
              <a:buChar char="Ø"/>
            </a:pPr>
            <a:r>
              <a:rPr lang="fr-CA" dirty="0" smtClean="0"/>
              <a:t>L’assignation d’un enfant à un parent est considéré comme élargissant (donne).  Ce peut être réalisé par une simple assignation.</a:t>
            </a:r>
          </a:p>
          <a:p>
            <a:pPr algn="l">
              <a:lnSpc>
                <a:spcPct val="150000"/>
              </a:lnSpc>
              <a:buFont typeface="Wingdings" pitchFamily="2" charset="2"/>
              <a:buChar char="Ø"/>
            </a:pPr>
            <a:r>
              <a:rPr lang="fr-CA" dirty="0" smtClean="0"/>
              <a:t>L’assignation d’un parent à un enfant est considéré comme rétrécissant (enlève).  Ce doit être fait au moyen d’un </a:t>
            </a:r>
            <a:r>
              <a:rPr lang="fr-CA" dirty="0" err="1" smtClean="0"/>
              <a:t>cast</a:t>
            </a:r>
            <a:r>
              <a:rPr lang="fr-CA" dirty="0"/>
              <a:t>.</a:t>
            </a:r>
            <a:endParaRPr lang="fr-CA" dirty="0" smtClean="0"/>
          </a:p>
        </p:txBody>
      </p:sp>
      <p:sp>
        <p:nvSpPr>
          <p:cNvPr id="4" name="Rectangle à coins arrondis 3"/>
          <p:cNvSpPr/>
          <p:nvPr/>
        </p:nvSpPr>
        <p:spPr>
          <a:xfrm>
            <a:off x="10287040" y="6357934"/>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Voiture</a:t>
            </a:r>
            <a:endParaRPr lang="fr-CA" dirty="0"/>
          </a:p>
        </p:txBody>
      </p:sp>
      <p:sp>
        <p:nvSpPr>
          <p:cNvPr id="5" name="Rectangle 4"/>
          <p:cNvSpPr/>
          <p:nvPr/>
        </p:nvSpPr>
        <p:spPr>
          <a:xfrm>
            <a:off x="10572792" y="1857364"/>
            <a:ext cx="1357322" cy="1285884"/>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dirty="0"/>
          </a:p>
        </p:txBody>
      </p:sp>
      <p:cxnSp>
        <p:nvCxnSpPr>
          <p:cNvPr id="6" name="Forme 5"/>
          <p:cNvCxnSpPr/>
          <p:nvPr/>
        </p:nvCxnSpPr>
        <p:spPr>
          <a:xfrm rot="5400000">
            <a:off x="10733527" y="2482447"/>
            <a:ext cx="71438" cy="16787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Accolade ouvrante 6"/>
          <p:cNvSpPr/>
          <p:nvPr/>
        </p:nvSpPr>
        <p:spPr>
          <a:xfrm rot="5400000">
            <a:off x="10608511" y="-392933"/>
            <a:ext cx="357190" cy="185738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ZoneTexte 7"/>
          <p:cNvSpPr txBox="1"/>
          <p:nvPr/>
        </p:nvSpPr>
        <p:spPr>
          <a:xfrm>
            <a:off x="9358346" y="928670"/>
            <a:ext cx="3786214" cy="523220"/>
          </a:xfrm>
          <a:prstGeom prst="rect">
            <a:avLst/>
          </a:prstGeom>
          <a:noFill/>
        </p:spPr>
        <p:txBody>
          <a:bodyPr wrap="square" rtlCol="0">
            <a:spAutoFit/>
          </a:bodyPr>
          <a:lstStyle/>
          <a:p>
            <a:pPr algn="ctr"/>
            <a:r>
              <a:rPr lang="fr-CA" sz="1400" dirty="0" smtClean="0"/>
              <a:t>chaque valeur a un indice numérique permettant  d'y accéder</a:t>
            </a:r>
            <a:endParaRPr lang="fr-CA" sz="1400" dirty="0"/>
          </a:p>
        </p:txBody>
      </p:sp>
      <p:graphicFrame>
        <p:nvGraphicFramePr>
          <p:cNvPr id="10" name="Tableau 9"/>
          <p:cNvGraphicFramePr>
            <a:graphicFrameLocks noGrp="1"/>
          </p:cNvGraphicFramePr>
          <p:nvPr/>
        </p:nvGraphicFramePr>
        <p:xfrm>
          <a:off x="9572660" y="5643578"/>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pPr algn="ctr"/>
                      <a:r>
                        <a:rPr lang="fr-CA" dirty="0" smtClean="0"/>
                        <a:t>0</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1</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2</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3</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r-CA" dirty="0" smtClean="0"/>
                        <a:t>4</a:t>
                      </a:r>
                      <a:endParaRPr lang="fr-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Connecteur droit avec flèche 12"/>
          <p:cNvCxnSpPr/>
          <p:nvPr/>
        </p:nvCxnSpPr>
        <p:spPr>
          <a:xfrm rot="5400000" flipH="1" flipV="1">
            <a:off x="9823487" y="5035561"/>
            <a:ext cx="785818"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0358478" y="4929198"/>
            <a:ext cx="1500198" cy="307777"/>
          </a:xfrm>
          <a:prstGeom prst="rect">
            <a:avLst/>
          </a:prstGeom>
          <a:noFill/>
        </p:spPr>
        <p:txBody>
          <a:bodyPr wrap="square" rtlCol="0">
            <a:spAutoFit/>
          </a:bodyPr>
          <a:lstStyle/>
          <a:p>
            <a:r>
              <a:rPr lang="fr-CA" sz="1400" dirty="0" smtClean="0"/>
              <a:t>est-un (</a:t>
            </a:r>
            <a:r>
              <a:rPr lang="fr-CA" sz="1400" dirty="0" err="1" smtClean="0"/>
              <a:t>is</a:t>
            </a:r>
            <a:r>
              <a:rPr lang="fr-CA" sz="1400" dirty="0" smtClean="0"/>
              <a:t>-a)</a:t>
            </a:r>
            <a:endParaRPr lang="fr-CA" sz="1400" dirty="0"/>
          </a:p>
        </p:txBody>
      </p:sp>
      <p:sp>
        <p:nvSpPr>
          <p:cNvPr id="16" name="Rectangle à coins arrondis 15"/>
          <p:cNvSpPr/>
          <p:nvPr/>
        </p:nvSpPr>
        <p:spPr>
          <a:xfrm>
            <a:off x="10215602" y="4071942"/>
            <a:ext cx="2071702"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Véhicule</a:t>
            </a:r>
            <a:endParaRPr lang="fr-CA"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3194</TotalTime>
  <Words>782</Words>
  <Application>Microsoft Office PowerPoint</Application>
  <PresentationFormat>Affichage à l'écran (4:3)</PresentationFormat>
  <Paragraphs>179</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Débit</vt:lpstr>
      <vt:lpstr>Diapositive 1</vt:lpstr>
      <vt:lpstr>Chapitre 10 : Polymorphisme</vt:lpstr>
      <vt:lpstr>Chapitre 10 : Polymorphisme</vt:lpstr>
      <vt:lpstr>Chapitre 10 : Polymorphisme</vt:lpstr>
      <vt:lpstr>Chapitre 10 : Polymorphisme</vt:lpstr>
      <vt:lpstr>Chapitre 10 : Polymorphisme</vt:lpstr>
      <vt:lpstr>Chapitre 10 : Polymorphisme</vt:lpstr>
      <vt:lpstr>Chapitre 10 : Polymorphisme</vt:lpstr>
      <vt:lpstr>Chapitre 10 : Polymorphisme</vt:lpstr>
      <vt:lpstr>Chapitre 10 : Polymorphisme</vt:lpstr>
      <vt:lpstr>Chapitre 10 : Polymorphisme</vt:lpstr>
      <vt:lpstr>Chapitre 10 : Polymorphisme</vt:lpstr>
      <vt:lpstr>Chapitre 10 : Polymorphisme</vt:lpstr>
      <vt:lpstr>Chapitre 10 : Polymorphisme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 : Introduction à la programmation</dc:title>
  <dc:creator>Propriétaire</dc:creator>
  <cp:lastModifiedBy>famille</cp:lastModifiedBy>
  <cp:revision>372</cp:revision>
  <dcterms:created xsi:type="dcterms:W3CDTF">2010-04-08T16:05:39Z</dcterms:created>
  <dcterms:modified xsi:type="dcterms:W3CDTF">2016-08-25T09:53:32Z</dcterms:modified>
</cp:coreProperties>
</file>