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4"/>
  </p:notesMasterIdLst>
  <p:handoutMasterIdLst>
    <p:handoutMasterId r:id="rId35"/>
  </p:handoutMasterIdLst>
  <p:sldIdLst>
    <p:sldId id="308" r:id="rId2"/>
    <p:sldId id="256" r:id="rId3"/>
    <p:sldId id="340" r:id="rId4"/>
    <p:sldId id="341" r:id="rId5"/>
    <p:sldId id="342" r:id="rId6"/>
    <p:sldId id="343" r:id="rId7"/>
    <p:sldId id="345" r:id="rId8"/>
    <p:sldId id="346" r:id="rId9"/>
    <p:sldId id="347" r:id="rId10"/>
    <p:sldId id="348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57" r:id="rId19"/>
    <p:sldId id="358" r:id="rId20"/>
    <p:sldId id="359" r:id="rId21"/>
    <p:sldId id="360" r:id="rId22"/>
    <p:sldId id="361" r:id="rId23"/>
    <p:sldId id="362" r:id="rId24"/>
    <p:sldId id="364" r:id="rId25"/>
    <p:sldId id="365" r:id="rId26"/>
    <p:sldId id="366" r:id="rId27"/>
    <p:sldId id="367" r:id="rId28"/>
    <p:sldId id="368" r:id="rId29"/>
    <p:sldId id="369" r:id="rId30"/>
    <p:sldId id="370" r:id="rId31"/>
    <p:sldId id="371" r:id="rId32"/>
    <p:sldId id="372" r:id="rId3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440" autoAdjust="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4BB90-5A76-4BAD-9388-A05A396C7513}" type="datetimeFigureOut">
              <a:rPr lang="fr-FR" smtClean="0"/>
              <a:pPr/>
              <a:t>24/08/2016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3B635-50F2-448E-9F5B-E3CFA868E4D1}" type="slidenum">
              <a:rPr lang="fr-CA" smtClean="0"/>
              <a:pPr/>
              <a:t>‹N°›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D9448-208D-4D2A-851A-C90A095BD9BF}" type="datetimeFigureOut">
              <a:rPr lang="fr-FR" smtClean="0"/>
              <a:pPr/>
              <a:t>24/08/2016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6ADEA9-CA08-48ED-8D43-9BDAA347DA9E}" type="slidenum">
              <a:rPr lang="fr-CA" smtClean="0"/>
              <a:pPr/>
              <a:t>‹N°›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ADEA9-CA08-48ED-8D43-9BDAA347DA9E}" type="slidenum">
              <a:rPr lang="fr-CA" smtClean="0"/>
              <a:pPr/>
              <a:t>6</a:t>
            </a:fld>
            <a:endParaRPr lang="fr-CA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ADEA9-CA08-48ED-8D43-9BDAA347DA9E}" type="slidenum">
              <a:rPr lang="fr-CA" smtClean="0"/>
              <a:pPr/>
              <a:t>15</a:t>
            </a:fld>
            <a:endParaRPr lang="fr-CA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ADEA9-CA08-48ED-8D43-9BDAA347DA9E}" type="slidenum">
              <a:rPr lang="fr-CA" smtClean="0"/>
              <a:pPr/>
              <a:t>16</a:t>
            </a:fld>
            <a:endParaRPr lang="fr-CA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ADEA9-CA08-48ED-8D43-9BDAA347DA9E}" type="slidenum">
              <a:rPr lang="fr-CA" smtClean="0"/>
              <a:pPr/>
              <a:t>17</a:t>
            </a:fld>
            <a:endParaRPr lang="fr-CA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ADEA9-CA08-48ED-8D43-9BDAA347DA9E}" type="slidenum">
              <a:rPr lang="fr-CA" smtClean="0"/>
              <a:pPr/>
              <a:t>18</a:t>
            </a:fld>
            <a:endParaRPr lang="fr-CA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ADEA9-CA08-48ED-8D43-9BDAA347DA9E}" type="slidenum">
              <a:rPr lang="fr-CA" smtClean="0"/>
              <a:pPr/>
              <a:t>19</a:t>
            </a:fld>
            <a:endParaRPr lang="fr-CA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ADEA9-CA08-48ED-8D43-9BDAA347DA9E}" type="slidenum">
              <a:rPr lang="fr-CA" smtClean="0"/>
              <a:pPr/>
              <a:t>20</a:t>
            </a:fld>
            <a:endParaRPr lang="fr-CA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ADEA9-CA08-48ED-8D43-9BDAA347DA9E}" type="slidenum">
              <a:rPr lang="fr-CA" smtClean="0"/>
              <a:pPr/>
              <a:t>21</a:t>
            </a:fld>
            <a:endParaRPr lang="fr-CA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ADEA9-CA08-48ED-8D43-9BDAA347DA9E}" type="slidenum">
              <a:rPr lang="fr-CA" smtClean="0"/>
              <a:pPr/>
              <a:t>22</a:t>
            </a:fld>
            <a:endParaRPr lang="fr-CA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ADEA9-CA08-48ED-8D43-9BDAA347DA9E}" type="slidenum">
              <a:rPr lang="fr-CA" smtClean="0"/>
              <a:pPr/>
              <a:t>23</a:t>
            </a:fld>
            <a:endParaRPr lang="fr-CA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ADEA9-CA08-48ED-8D43-9BDAA347DA9E}" type="slidenum">
              <a:rPr lang="fr-CA" smtClean="0"/>
              <a:pPr/>
              <a:t>24</a:t>
            </a:fld>
            <a:endParaRPr lang="fr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ADEA9-CA08-48ED-8D43-9BDAA347DA9E}" type="slidenum">
              <a:rPr lang="fr-CA" smtClean="0"/>
              <a:pPr/>
              <a:t>7</a:t>
            </a:fld>
            <a:endParaRPr lang="fr-CA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ADEA9-CA08-48ED-8D43-9BDAA347DA9E}" type="slidenum">
              <a:rPr lang="fr-CA" smtClean="0"/>
              <a:pPr/>
              <a:t>25</a:t>
            </a:fld>
            <a:endParaRPr lang="fr-CA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ADEA9-CA08-48ED-8D43-9BDAA347DA9E}" type="slidenum">
              <a:rPr lang="fr-CA" smtClean="0"/>
              <a:pPr/>
              <a:t>26</a:t>
            </a:fld>
            <a:endParaRPr lang="fr-CA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ADEA9-CA08-48ED-8D43-9BDAA347DA9E}" type="slidenum">
              <a:rPr lang="fr-CA" smtClean="0"/>
              <a:pPr/>
              <a:t>27</a:t>
            </a:fld>
            <a:endParaRPr lang="fr-CA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ADEA9-CA08-48ED-8D43-9BDAA347DA9E}" type="slidenum">
              <a:rPr lang="fr-CA" smtClean="0"/>
              <a:pPr/>
              <a:t>28</a:t>
            </a:fld>
            <a:endParaRPr lang="fr-CA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ADEA9-CA08-48ED-8D43-9BDAA347DA9E}" type="slidenum">
              <a:rPr lang="fr-CA" smtClean="0"/>
              <a:pPr/>
              <a:t>29</a:t>
            </a:fld>
            <a:endParaRPr lang="fr-CA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ADEA9-CA08-48ED-8D43-9BDAA347DA9E}" type="slidenum">
              <a:rPr lang="fr-CA" smtClean="0"/>
              <a:pPr/>
              <a:t>30</a:t>
            </a:fld>
            <a:endParaRPr lang="fr-CA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ADEA9-CA08-48ED-8D43-9BDAA347DA9E}" type="slidenum">
              <a:rPr lang="fr-CA" smtClean="0"/>
              <a:pPr/>
              <a:t>31</a:t>
            </a:fld>
            <a:endParaRPr lang="fr-CA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ADEA9-CA08-48ED-8D43-9BDAA347DA9E}" type="slidenum">
              <a:rPr lang="fr-CA" smtClean="0"/>
              <a:pPr/>
              <a:t>32</a:t>
            </a:fld>
            <a:endParaRPr lang="fr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ADEA9-CA08-48ED-8D43-9BDAA347DA9E}" type="slidenum">
              <a:rPr lang="fr-CA" smtClean="0"/>
              <a:pPr/>
              <a:t>8</a:t>
            </a:fld>
            <a:endParaRPr lang="fr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ADEA9-CA08-48ED-8D43-9BDAA347DA9E}" type="slidenum">
              <a:rPr lang="fr-CA" smtClean="0"/>
              <a:pPr/>
              <a:t>9</a:t>
            </a:fld>
            <a:endParaRPr lang="fr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ADEA9-CA08-48ED-8D43-9BDAA347DA9E}" type="slidenum">
              <a:rPr lang="fr-CA" smtClean="0"/>
              <a:pPr/>
              <a:t>10</a:t>
            </a:fld>
            <a:endParaRPr lang="fr-C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ADEA9-CA08-48ED-8D43-9BDAA347DA9E}" type="slidenum">
              <a:rPr lang="fr-CA" smtClean="0"/>
              <a:pPr/>
              <a:t>11</a:t>
            </a:fld>
            <a:endParaRPr lang="fr-C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ADEA9-CA08-48ED-8D43-9BDAA347DA9E}" type="slidenum">
              <a:rPr lang="fr-CA" smtClean="0"/>
              <a:pPr/>
              <a:t>12</a:t>
            </a:fld>
            <a:endParaRPr lang="fr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ADEA9-CA08-48ED-8D43-9BDAA347DA9E}" type="slidenum">
              <a:rPr lang="fr-CA" smtClean="0"/>
              <a:pPr/>
              <a:t>13</a:t>
            </a:fld>
            <a:endParaRPr lang="fr-C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ADEA9-CA08-48ED-8D43-9BDAA347DA9E}" type="slidenum">
              <a:rPr lang="fr-CA" smtClean="0"/>
              <a:pPr/>
              <a:t>14</a:t>
            </a:fld>
            <a:endParaRPr lang="fr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24/08/2016</a:t>
            </a:fld>
            <a:endParaRPr lang="fr-CA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24/08/2016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24/08/2016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24/08/2016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24/08/2016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24/08/2016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24/08/2016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24/08/2016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24/08/2016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24/08/2016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24/08/2016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02ED089-1BE6-447C-9A08-BA3E3A33124D}" type="datetimeFigureOut">
              <a:rPr lang="fr-FR" smtClean="0"/>
              <a:pPr/>
              <a:t>24/08/2016</a:t>
            </a:fld>
            <a:endParaRPr lang="fr-CA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CA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referentiel.institut-agile.fr/iterative.html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pPr algn="ctr"/>
            <a:r>
              <a:rPr lang="fr-CA" sz="5400" dirty="0" smtClean="0"/>
              <a:t>Chapitre 6</a:t>
            </a:r>
          </a:p>
          <a:p>
            <a:pPr algn="ctr"/>
            <a:r>
              <a:rPr lang="fr-CA" sz="5400" dirty="0" smtClean="0"/>
              <a:t>Conception orientée objet</a:t>
            </a:r>
            <a:endParaRPr lang="fr-CA" sz="5400" dirty="0"/>
          </a:p>
        </p:txBody>
      </p:sp>
      <p:grpSp>
        <p:nvGrpSpPr>
          <p:cNvPr id="3" name="Groupe 2"/>
          <p:cNvGrpSpPr/>
          <p:nvPr/>
        </p:nvGrpSpPr>
        <p:grpSpPr>
          <a:xfrm>
            <a:off x="9572660" y="785794"/>
            <a:ext cx="3357586" cy="951848"/>
            <a:chOff x="571472" y="5500702"/>
            <a:chExt cx="1143008" cy="951848"/>
          </a:xfrm>
        </p:grpSpPr>
        <p:sp>
          <p:nvSpPr>
            <p:cNvPr id="5" name="Accolade ouvrante 4"/>
            <p:cNvSpPr/>
            <p:nvPr/>
          </p:nvSpPr>
          <p:spPr>
            <a:xfrm rot="16200000">
              <a:off x="964381" y="5107793"/>
              <a:ext cx="357190" cy="1143008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714348" y="5929330"/>
              <a:ext cx="9286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dirty="0" smtClean="0"/>
                <a:t>Information fournie à la méthode (paramètre)</a:t>
              </a:r>
              <a:endParaRPr lang="fr-CA" sz="1400" dirty="0"/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10572792" y="3786190"/>
            <a:ext cx="1071570" cy="736405"/>
            <a:chOff x="571472" y="5643578"/>
            <a:chExt cx="1071570" cy="736405"/>
          </a:xfrm>
        </p:grpSpPr>
        <p:sp>
          <p:nvSpPr>
            <p:cNvPr id="8" name="Accolade ouvrante 7"/>
            <p:cNvSpPr/>
            <p:nvPr/>
          </p:nvSpPr>
          <p:spPr>
            <a:xfrm rot="16200000">
              <a:off x="928662" y="5286388"/>
              <a:ext cx="357190" cy="1071570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705418" y="6072206"/>
              <a:ext cx="8706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dirty="0" smtClean="0"/>
                <a:t>objet</a:t>
              </a:r>
              <a:endParaRPr lang="fr-CA" sz="1400" dirty="0"/>
            </a:p>
          </p:txBody>
        </p:sp>
      </p:grpSp>
      <p:cxnSp>
        <p:nvCxnSpPr>
          <p:cNvPr id="10" name="Connecteur droit avec flèche 9"/>
          <p:cNvCxnSpPr/>
          <p:nvPr/>
        </p:nvCxnSpPr>
        <p:spPr>
          <a:xfrm rot="5400000" flipH="1" flipV="1">
            <a:off x="10680743" y="2606669"/>
            <a:ext cx="499272" cy="79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6 : Identifier les classes et les objets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000240"/>
            <a:ext cx="7354630" cy="471490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Une classe représente un groupe (classification) d'objets ayant le même comportement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Généralement, les classes qui représentent des objets devraient avoir un nom au singulier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Exemple : </a:t>
            </a:r>
            <a:r>
              <a:rPr lang="fr-CA" dirty="0" err="1" smtClean="0"/>
              <a:t>Etudiant</a:t>
            </a:r>
            <a:r>
              <a:rPr lang="fr-CA" dirty="0" smtClean="0"/>
              <a:t>, Joueur, Message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Une classe représente le concept d'un tel objet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On peut créer autant d'objets qu'on veut</a:t>
            </a:r>
          </a:p>
          <a:p>
            <a:pPr algn="l">
              <a:lnSpc>
                <a:spcPct val="150000"/>
              </a:lnSpc>
            </a:pPr>
            <a:endParaRPr lang="fr-CA" dirty="0" smtClean="0"/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>
            <a:stCxn id="5" idx="2"/>
          </p:cNvCxnSpPr>
          <p:nvPr/>
        </p:nvCxnSpPr>
        <p:spPr>
          <a:xfrm rot="5400000">
            <a:off x="10376338" y="2339571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10800000">
            <a:off x="-2357486" y="357166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-1928858" y="928670"/>
            <a:ext cx="1044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corps de la méthode</a:t>
            </a:r>
            <a:endParaRPr lang="fr-CA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6 : Identifier les classes et les objets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2976" y="2000240"/>
            <a:ext cx="7283192" cy="4714908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Parfois c'est difficile de décider si une chose doit être représentée par une classe ou non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Par exemple, l'adresse d'un employé peut être un ensemble de variables d'instance ou un objet Adresse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Plus on analyse le problème et ses détails plus ces décisions deviennent aisées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Quand une classe devient trop complexe, il faut la décomposer en plusieurs classes pour distribuer les responsabilités</a:t>
            </a:r>
          </a:p>
          <a:p>
            <a:pPr algn="l">
              <a:lnSpc>
                <a:spcPct val="150000"/>
              </a:lnSpc>
            </a:pPr>
            <a:endParaRPr lang="fr-CA" dirty="0" smtClean="0"/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>
            <a:stCxn id="5" idx="2"/>
          </p:cNvCxnSpPr>
          <p:nvPr/>
        </p:nvCxnSpPr>
        <p:spPr>
          <a:xfrm rot="5400000">
            <a:off x="10376338" y="2339571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10800000">
            <a:off x="-2357486" y="357166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-1928858" y="928670"/>
            <a:ext cx="1044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corps de la méthode</a:t>
            </a:r>
            <a:endParaRPr lang="fr-CA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6 : Membres statiques d'une classe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000240"/>
            <a:ext cx="7354630" cy="4714908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Rappel : une méthode statique est invoquée avec le nom de la classe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Par exemple, les méthodes de la classe Math sont statiques aussi (</a:t>
            </a:r>
            <a:r>
              <a:rPr lang="fr-CA" dirty="0" err="1" smtClean="0"/>
              <a:t>Math.sqrt</a:t>
            </a:r>
            <a:r>
              <a:rPr lang="fr-CA" dirty="0" smtClean="0"/>
              <a:t>(25))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Les variables peuvent être statiques aussi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Décider si une méthode ou une variable est statique devrait être une décision importante à prendre lors de la conception</a:t>
            </a:r>
          </a:p>
          <a:p>
            <a:pPr algn="l">
              <a:lnSpc>
                <a:spcPct val="150000"/>
              </a:lnSpc>
            </a:pPr>
            <a:endParaRPr lang="fr-CA" dirty="0" smtClean="0"/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>
            <a:stCxn id="5" idx="2"/>
          </p:cNvCxnSpPr>
          <p:nvPr/>
        </p:nvCxnSpPr>
        <p:spPr>
          <a:xfrm rot="5400000">
            <a:off x="10376338" y="2339571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10800000">
            <a:off x="-2357486" y="357166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-1928858" y="928670"/>
            <a:ext cx="1044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corps de la méthode</a:t>
            </a:r>
            <a:endParaRPr lang="fr-CA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6 : Membres statiques d'une classe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000240"/>
            <a:ext cx="7354630" cy="471490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On déclare les méthodes et les variables statiques à l'aide du modificateur </a:t>
            </a:r>
            <a:r>
              <a:rPr lang="fr-CA" dirty="0" err="1" smtClean="0"/>
              <a:t>static</a:t>
            </a:r>
            <a:endParaRPr lang="fr-CA" dirty="0" smtClean="0"/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Il associe la méthode ou la variable à la classe et non à un objet de la classe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Les méthodes statiques sont parfois appelées méthodes de classes et les variables statiques sont parfois appelées variables de classe</a:t>
            </a:r>
          </a:p>
          <a:p>
            <a:pPr algn="l">
              <a:lnSpc>
                <a:spcPct val="150000"/>
              </a:lnSpc>
            </a:pPr>
            <a:endParaRPr lang="fr-CA" dirty="0" smtClean="0"/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>
            <a:stCxn id="5" idx="2"/>
          </p:cNvCxnSpPr>
          <p:nvPr/>
        </p:nvCxnSpPr>
        <p:spPr>
          <a:xfrm rot="5400000">
            <a:off x="10376338" y="2339571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10800000">
            <a:off x="-2357486" y="357166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-1928858" y="928670"/>
            <a:ext cx="1044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corps de la méthode</a:t>
            </a:r>
            <a:endParaRPr lang="fr-CA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6 : Variables statiques d'une classe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000240"/>
            <a:ext cx="7354630" cy="471490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Normalement, chaque objet a son propre espace de données.  Mais si une variable est déclarée statique, il n'y a qu'une copie de la variable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err="1" smtClean="0"/>
              <a:t>private</a:t>
            </a:r>
            <a:r>
              <a:rPr lang="fr-CA" dirty="0" smtClean="0"/>
              <a:t> </a:t>
            </a:r>
            <a:r>
              <a:rPr lang="fr-CA" dirty="0" err="1" smtClean="0"/>
              <a:t>static</a:t>
            </a:r>
            <a:r>
              <a:rPr lang="fr-CA" dirty="0" smtClean="0"/>
              <a:t> double prix;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L'espace mémoire pour une variable statique est créé quand la classe est référencée pour la première fois</a:t>
            </a:r>
          </a:p>
          <a:p>
            <a:pPr algn="l">
              <a:lnSpc>
                <a:spcPct val="150000"/>
              </a:lnSpc>
            </a:pPr>
            <a:endParaRPr lang="fr-CA" dirty="0" smtClean="0"/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>
            <a:stCxn id="5" idx="2"/>
          </p:cNvCxnSpPr>
          <p:nvPr/>
        </p:nvCxnSpPr>
        <p:spPr>
          <a:xfrm rot="5400000">
            <a:off x="10376338" y="2339571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10800000">
            <a:off x="-2357486" y="357166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-1928858" y="928670"/>
            <a:ext cx="1044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corps de la méthode</a:t>
            </a:r>
            <a:endParaRPr lang="fr-CA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6 : Variables statiques d'une classe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000240"/>
            <a:ext cx="7354630" cy="4857760"/>
          </a:xfrm>
        </p:spPr>
        <p:txBody>
          <a:bodyPr>
            <a:normAutofit fontScale="85000" lnSpcReduction="10000"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L'ordre des modificateurs n'est pas important mais par convention, on met les modificateurs de visibilité en premier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Rappel : la méthode main est statique - elle est invoquée par l'interpréteur Java sans créer un objet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Les méthodes statiques ne peuvent pas référencer des variables d'instance car les variables d'instances n'existent que lorsqu'un objet existe… logique mais encore faut-il y penser !!!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Cependant, une méthode statique peut référencer des variables statiques ou des variables locales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>
            <a:stCxn id="5" idx="2"/>
          </p:cNvCxnSpPr>
          <p:nvPr/>
        </p:nvCxnSpPr>
        <p:spPr>
          <a:xfrm rot="5400000">
            <a:off x="10376338" y="2339571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10800000">
            <a:off x="-2357486" y="357166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-1928858" y="928670"/>
            <a:ext cx="1044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corps de la méthode</a:t>
            </a:r>
            <a:endParaRPr lang="fr-CA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6 : Variables statiques d'une classe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000240"/>
            <a:ext cx="7354630" cy="4857760"/>
          </a:xfrm>
        </p:spPr>
        <p:txBody>
          <a:bodyPr>
            <a:normAutofit fontScale="77500" lnSpcReduction="20000"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L'ordre des modificateurs n'est pas important mais par convention, on met les modificateurs de visibilité en premier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Rappel : la méthode main est statique - elle est invoquée par l'interpréteur Java sans créer un objet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Les méthodes statiques ne peuvent pas référencer des variables d'instance car les variables d'instances n'existent que lorsqu'un objet existe… logique mais encore faut-il y penser !!!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Cependant, une méthode statique peut référencer des variables statiques ou des variables locales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Voir </a:t>
            </a:r>
            <a:r>
              <a:rPr lang="fr-CA" dirty="0" err="1" smtClean="0"/>
              <a:t>SloganCounter.java</a:t>
            </a:r>
            <a:endParaRPr lang="fr-CA" dirty="0" smtClean="0"/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Voir </a:t>
            </a:r>
            <a:r>
              <a:rPr lang="fr-CA" dirty="0" err="1" smtClean="0"/>
              <a:t>Slogan.java</a:t>
            </a:r>
            <a:endParaRPr lang="fr-CA" dirty="0" smtClean="0"/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>
            <a:stCxn id="5" idx="2"/>
          </p:cNvCxnSpPr>
          <p:nvPr/>
        </p:nvCxnSpPr>
        <p:spPr>
          <a:xfrm rot="5400000">
            <a:off x="10376338" y="2339571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10800000">
            <a:off x="-2357486" y="357166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-1928858" y="928670"/>
            <a:ext cx="1044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corps de la méthode</a:t>
            </a:r>
            <a:endParaRPr lang="fr-CA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6 : Relations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000240"/>
            <a:ext cx="7354630" cy="485776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Les classes peuvent avoir différentes relations entre elles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Dépendance : A utilise B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Agrégation : A a un B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Héritage : A est un B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>
            <a:stCxn id="5" idx="2"/>
          </p:cNvCxnSpPr>
          <p:nvPr/>
        </p:nvCxnSpPr>
        <p:spPr>
          <a:xfrm rot="5400000">
            <a:off x="10376338" y="2339571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10800000">
            <a:off x="-2357486" y="357166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-1928858" y="928670"/>
            <a:ext cx="1044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corps de la méthode</a:t>
            </a:r>
            <a:endParaRPr lang="fr-CA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6 : Dépendance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000240"/>
            <a:ext cx="7354630" cy="485776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Une dépendance existe quand une classe invoque les méthodes d'une autre classe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Il faut éviter des dépendances nombreuses et complexes entre les classes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Il faut éviter aussi les classes complexes qui ne dépendent pas d'autres classes</a:t>
            </a:r>
            <a:br>
              <a:rPr lang="fr-CA" dirty="0" smtClean="0"/>
            </a:br>
            <a:r>
              <a:rPr lang="fr-CA" dirty="0" smtClean="0"/>
              <a:t>une bonne conception cherche un bon équilibre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>
            <a:stCxn id="5" idx="2"/>
          </p:cNvCxnSpPr>
          <p:nvPr/>
        </p:nvCxnSpPr>
        <p:spPr>
          <a:xfrm rot="5400000">
            <a:off x="10376338" y="2339571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10800000">
            <a:off x="-2357486" y="357166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-1928858" y="928670"/>
            <a:ext cx="1044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corps de la méthode</a:t>
            </a:r>
            <a:endParaRPr lang="fr-CA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6 : Dépendance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000240"/>
            <a:ext cx="7354630" cy="4857760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Certaines dépendances existent entre des objets de la même classe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Une méthode d'une classe peut avoir un objet de la même classe comme paramètre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Par exemple, la méthode </a:t>
            </a:r>
            <a:r>
              <a:rPr lang="fr-CA" dirty="0" err="1" smtClean="0"/>
              <a:t>concat</a:t>
            </a:r>
            <a:r>
              <a:rPr lang="fr-CA" dirty="0" smtClean="0"/>
              <a:t> de la classe String prend comme paramètre un autre objet String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str3 = str1.</a:t>
            </a:r>
            <a:r>
              <a:rPr lang="fr-CA" dirty="0" err="1" smtClean="0"/>
              <a:t>concat</a:t>
            </a:r>
            <a:r>
              <a:rPr lang="fr-CA" dirty="0" smtClean="0"/>
              <a:t>(str2);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Voir </a:t>
            </a:r>
            <a:r>
              <a:rPr lang="fr-CA" dirty="0" err="1" smtClean="0"/>
              <a:t>RationalTester.java</a:t>
            </a:r>
            <a:endParaRPr lang="fr-CA" dirty="0" smtClean="0"/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Voir </a:t>
            </a:r>
            <a:r>
              <a:rPr lang="fr-CA" dirty="0" err="1" smtClean="0"/>
              <a:t>RationalNumber.java</a:t>
            </a:r>
            <a:endParaRPr lang="fr-CA" dirty="0" smtClean="0"/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>
            <a:stCxn id="5" idx="2"/>
          </p:cNvCxnSpPr>
          <p:nvPr/>
        </p:nvCxnSpPr>
        <p:spPr>
          <a:xfrm rot="5400000">
            <a:off x="10376338" y="2339571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10800000">
            <a:off x="-2357486" y="357166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-1928858" y="928670"/>
            <a:ext cx="1044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corps de la méthode</a:t>
            </a:r>
            <a:endParaRPr lang="fr-CA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6 : Conception orientée objet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000240"/>
            <a:ext cx="7354630" cy="4572032"/>
          </a:xfrm>
        </p:spPr>
        <p:txBody>
          <a:bodyPr>
            <a:normAutofit fontScale="92500"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La création de logiciels comporte 4 phases principales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Définir les spécifications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Faire la conception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Implémenter le code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Tester l'implémentation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Ces phases ne sont pas strictement </a:t>
            </a:r>
            <a:r>
              <a:rPr lang="fr-CA" dirty="0" smtClean="0"/>
              <a:t>linéaires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Développement en cascades vs </a:t>
            </a:r>
            <a:r>
              <a:rPr lang="fr-CA" dirty="0" smtClean="0">
                <a:hlinkClick r:id="rId2"/>
              </a:rPr>
              <a:t>développement itératif</a:t>
            </a:r>
            <a:endParaRPr lang="fr-CA" dirty="0" smtClean="0"/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>
            <a:stCxn id="5" idx="2"/>
          </p:cNvCxnSpPr>
          <p:nvPr/>
        </p:nvCxnSpPr>
        <p:spPr>
          <a:xfrm rot="5400000">
            <a:off x="10376338" y="2339571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10800000">
            <a:off x="-2357486" y="357166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-1928858" y="928670"/>
            <a:ext cx="1044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corps de la méthode</a:t>
            </a:r>
            <a:endParaRPr lang="fr-CA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6 : Agrégation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000240"/>
            <a:ext cx="7354630" cy="4857760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Une agrégation est un objet qui est construit à partir d'autres objets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Donc une agrégation est une relation "a un"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Une voiture a un châssis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Un objet agrégé contient des références sur d'autres objets comme variables d'instance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L'objet agrégé est défini en partie par les objets qui le composent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C'est un cas particulier de dépendance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>
            <a:stCxn id="5" idx="2"/>
          </p:cNvCxnSpPr>
          <p:nvPr/>
        </p:nvCxnSpPr>
        <p:spPr>
          <a:xfrm rot="5400000">
            <a:off x="10376338" y="2339571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10800000">
            <a:off x="-2357486" y="357166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-1928858" y="928670"/>
            <a:ext cx="1044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corps de la méthode</a:t>
            </a:r>
            <a:endParaRPr lang="fr-CA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6 : Agrégation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000240"/>
            <a:ext cx="7354630" cy="485776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Dans l'exemple suivant, un objet </a:t>
            </a:r>
            <a:r>
              <a:rPr lang="fr-CA" dirty="0" err="1" smtClean="0"/>
              <a:t>Student</a:t>
            </a:r>
            <a:r>
              <a:rPr lang="fr-CA" dirty="0" smtClean="0"/>
              <a:t> est composé en partie d'objets </a:t>
            </a:r>
            <a:r>
              <a:rPr lang="fr-CA" dirty="0" err="1" smtClean="0"/>
              <a:t>Address</a:t>
            </a:r>
            <a:endParaRPr lang="fr-CA" dirty="0" smtClean="0"/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Un étudiant a une adresse (en fait 2 adresses)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Voir </a:t>
            </a:r>
            <a:r>
              <a:rPr lang="fr-CA" dirty="0" err="1" smtClean="0"/>
              <a:t>StudentBody.java</a:t>
            </a:r>
            <a:endParaRPr lang="fr-CA" dirty="0" smtClean="0"/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Voir </a:t>
            </a:r>
            <a:r>
              <a:rPr lang="fr-CA" dirty="0" err="1" smtClean="0"/>
              <a:t>Student.java</a:t>
            </a:r>
            <a:endParaRPr lang="fr-CA" dirty="0" smtClean="0"/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Voir </a:t>
            </a:r>
            <a:r>
              <a:rPr lang="fr-CA" dirty="0" err="1" smtClean="0"/>
              <a:t>Address.java</a:t>
            </a:r>
            <a:endParaRPr lang="fr-CA" dirty="0" smtClean="0"/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>
            <a:stCxn id="5" idx="2"/>
          </p:cNvCxnSpPr>
          <p:nvPr/>
        </p:nvCxnSpPr>
        <p:spPr>
          <a:xfrm rot="5400000">
            <a:off x="10376338" y="2339571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10800000">
            <a:off x="-2357486" y="357166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-1928858" y="928670"/>
            <a:ext cx="1044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corps de la méthode</a:t>
            </a:r>
            <a:endParaRPr lang="fr-CA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6 : Représentation UML </a:t>
            </a:r>
            <a:br>
              <a:rPr lang="fr-CA" sz="3400" dirty="0" smtClean="0"/>
            </a:br>
            <a:r>
              <a:rPr lang="fr-CA" sz="3400" dirty="0" smtClean="0"/>
              <a:t>d'une agrégation</a:t>
            </a:r>
            <a:endParaRPr lang="fr-CA" sz="3400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>
            <a:stCxn id="5" idx="2"/>
          </p:cNvCxnSpPr>
          <p:nvPr/>
        </p:nvCxnSpPr>
        <p:spPr>
          <a:xfrm rot="5400000">
            <a:off x="10376338" y="2339571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10800000">
            <a:off x="-2357486" y="357166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-1928858" y="928670"/>
            <a:ext cx="1044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corps de la méthode</a:t>
            </a:r>
            <a:endParaRPr lang="fr-CA" sz="1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0808" y="2319337"/>
            <a:ext cx="6797340" cy="3872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6 : </a:t>
            </a:r>
            <a:r>
              <a:rPr lang="fr-CA" sz="3400" dirty="0" err="1" smtClean="0"/>
              <a:t>this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000240"/>
            <a:ext cx="7354630" cy="485776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La référence </a:t>
            </a:r>
            <a:r>
              <a:rPr lang="fr-CA" dirty="0" err="1" smtClean="0"/>
              <a:t>this</a:t>
            </a:r>
            <a:r>
              <a:rPr lang="fr-CA" dirty="0" smtClean="0"/>
              <a:t> peut être utilisée pour distinguer les variables d'instances des paramètres correspondants qui ont le même nom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Le constructeur de la classe </a:t>
            </a:r>
            <a:r>
              <a:rPr lang="fr-CA" dirty="0" err="1" smtClean="0"/>
              <a:t>Account</a:t>
            </a:r>
            <a:r>
              <a:rPr lang="fr-CA" dirty="0" smtClean="0"/>
              <a:t> (ch4) pourrait être réécrit comme suit :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>
            <a:stCxn id="5" idx="2"/>
          </p:cNvCxnSpPr>
          <p:nvPr/>
        </p:nvCxnSpPr>
        <p:spPr>
          <a:xfrm rot="5400000">
            <a:off x="10376338" y="2339571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10800000">
            <a:off x="-2357486" y="357166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-1928858" y="928670"/>
            <a:ext cx="1044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corps de la méthode</a:t>
            </a:r>
            <a:endParaRPr lang="fr-CA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6 : </a:t>
            </a:r>
            <a:r>
              <a:rPr lang="fr-CA" sz="3400" dirty="0" err="1" smtClean="0"/>
              <a:t>this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000240"/>
            <a:ext cx="7354630" cy="78581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Version originale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>
            <a:stCxn id="5" idx="2"/>
          </p:cNvCxnSpPr>
          <p:nvPr/>
        </p:nvCxnSpPr>
        <p:spPr>
          <a:xfrm rot="5400000">
            <a:off x="10376338" y="2339571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10800000">
            <a:off x="-2357486" y="357166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-1928858" y="928670"/>
            <a:ext cx="1044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corps de la méthode</a:t>
            </a:r>
            <a:endParaRPr lang="fr-CA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2786058"/>
            <a:ext cx="7326313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6 : </a:t>
            </a:r>
            <a:r>
              <a:rPr lang="fr-CA" sz="3400" dirty="0" err="1" smtClean="0"/>
              <a:t>this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2976" y="2000240"/>
            <a:ext cx="7283192" cy="78581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Version optimisée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>
            <a:stCxn id="5" idx="2"/>
          </p:cNvCxnSpPr>
          <p:nvPr/>
        </p:nvCxnSpPr>
        <p:spPr>
          <a:xfrm rot="5400000">
            <a:off x="10376338" y="2339571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10800000">
            <a:off x="-2357486" y="357166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-1928858" y="928670"/>
            <a:ext cx="1044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corps de la méthode</a:t>
            </a:r>
            <a:endParaRPr lang="fr-CA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28" y="2714620"/>
            <a:ext cx="7326313" cy="397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6 : Interfaces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000240"/>
            <a:ext cx="7354630" cy="4857760"/>
          </a:xfrm>
        </p:spPr>
        <p:txBody>
          <a:bodyPr>
            <a:normAutofit fontScale="85000" lnSpcReduction="20000"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Une interface Java est une collection de méthodes abstraites et de constantes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Une méthode abstraite est un en-tête de méthode sans le corps de la méthode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Une méthode abstraite peut être déclarée à l'aide du modificateur abstract.  Mais puisque toutes les méthodes d'une interface sont abstraites, on n'utilise en général pas ce modificateur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Une interface est utilisée pour définir un ensemble de méthodes qu'une  classe implémentera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>
            <a:stCxn id="5" idx="2"/>
          </p:cNvCxnSpPr>
          <p:nvPr/>
        </p:nvCxnSpPr>
        <p:spPr>
          <a:xfrm rot="5400000">
            <a:off x="10376338" y="2339571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10800000">
            <a:off x="-2357486" y="357166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-1928858" y="928670"/>
            <a:ext cx="1044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corps de la méthode</a:t>
            </a:r>
            <a:endParaRPr lang="fr-CA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6 : Interfaces</a:t>
            </a:r>
            <a:endParaRPr lang="fr-CA" sz="3400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7" name="Accolade ouvrante 6"/>
          <p:cNvSpPr/>
          <p:nvPr/>
        </p:nvSpPr>
        <p:spPr>
          <a:xfrm rot="10800000">
            <a:off x="-2357486" y="357166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76" y="2428868"/>
            <a:ext cx="7463948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Forme 5"/>
          <p:cNvCxnSpPr/>
          <p:nvPr/>
        </p:nvCxnSpPr>
        <p:spPr>
          <a:xfrm rot="5400000" flipH="1" flipV="1">
            <a:off x="7465239" y="4393415"/>
            <a:ext cx="928695" cy="1588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Forme 5"/>
          <p:cNvCxnSpPr/>
          <p:nvPr/>
        </p:nvCxnSpPr>
        <p:spPr>
          <a:xfrm rot="5400000" flipH="1" flipV="1">
            <a:off x="3321835" y="4464853"/>
            <a:ext cx="928695" cy="1588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Forme 5"/>
          <p:cNvCxnSpPr/>
          <p:nvPr/>
        </p:nvCxnSpPr>
        <p:spPr>
          <a:xfrm>
            <a:off x="1285852" y="2000241"/>
            <a:ext cx="714382" cy="500065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6 : Interfaces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000240"/>
            <a:ext cx="7354630" cy="485776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Une interface ne peut pas être instanciée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Les méthodes d'une interface ont une visibilité publique par défaut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Une classe implémente une interface en : 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le précisant dans l'en-tête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Implémentant CHAQUE méthode abstraite de l'interface (C'est un contrat)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>
            <a:stCxn id="5" idx="2"/>
          </p:cNvCxnSpPr>
          <p:nvPr/>
        </p:nvCxnSpPr>
        <p:spPr>
          <a:xfrm rot="5400000">
            <a:off x="10376338" y="2339571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10800000">
            <a:off x="-2357486" y="357166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-1928858" y="928670"/>
            <a:ext cx="1044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corps de la méthode</a:t>
            </a:r>
            <a:endParaRPr lang="fr-CA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2976" y="928670"/>
            <a:ext cx="7208706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6 : Interfaces</a:t>
            </a:r>
            <a:endParaRPr lang="fr-CA" sz="3400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>
            <a:stCxn id="5" idx="2"/>
          </p:cNvCxnSpPr>
          <p:nvPr/>
        </p:nvCxnSpPr>
        <p:spPr>
          <a:xfrm rot="5400000">
            <a:off x="10376338" y="2339571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42" y="2214554"/>
            <a:ext cx="6429420" cy="4372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ccolade ouvrante 6"/>
          <p:cNvSpPr/>
          <p:nvPr/>
        </p:nvSpPr>
        <p:spPr>
          <a:xfrm rot="10800000">
            <a:off x="5857884" y="2857496"/>
            <a:ext cx="357190" cy="3429024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6286512" y="4143380"/>
            <a:ext cx="26432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>
                <a:solidFill>
                  <a:schemeClr val="bg1"/>
                </a:solidFill>
              </a:rPr>
              <a:t>chaque méthode listée dans la classe abstraite </a:t>
            </a:r>
            <a:r>
              <a:rPr lang="fr-CA" sz="1400" dirty="0" err="1" smtClean="0">
                <a:solidFill>
                  <a:schemeClr val="bg1"/>
                </a:solidFill>
              </a:rPr>
              <a:t>Doable</a:t>
            </a:r>
            <a:r>
              <a:rPr lang="fr-CA" sz="1400" dirty="0" smtClean="0">
                <a:solidFill>
                  <a:schemeClr val="bg1"/>
                </a:solidFill>
              </a:rPr>
              <a:t> doit </a:t>
            </a:r>
            <a:r>
              <a:rPr lang="fr-CA" sz="1400" dirty="0" err="1" smtClean="0">
                <a:solidFill>
                  <a:schemeClr val="bg1"/>
                </a:solidFill>
              </a:rPr>
              <a:t>reçevoir</a:t>
            </a:r>
            <a:r>
              <a:rPr lang="fr-CA" sz="1400" dirty="0" smtClean="0">
                <a:solidFill>
                  <a:schemeClr val="bg1"/>
                </a:solidFill>
              </a:rPr>
              <a:t> une définition dans la classe qui l'implémente</a:t>
            </a:r>
            <a:endParaRPr lang="fr-CA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6 : Spécifications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000240"/>
            <a:ext cx="7354630" cy="4572032"/>
          </a:xfrm>
        </p:spPr>
        <p:txBody>
          <a:bodyPr>
            <a:normAutofit fontScale="92500"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Les spécifications précisent les tâches que le programme doit effectuer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que faire et NON comment le faire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Souvent on a un ensemble initial de spécifications mais il doit être critiqué et étendu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Un travail minutieux sur la définition des spécifications peut économiser beaucoup de temps et d'argent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>
            <a:stCxn id="5" idx="2"/>
          </p:cNvCxnSpPr>
          <p:nvPr/>
        </p:nvCxnSpPr>
        <p:spPr>
          <a:xfrm rot="5400000">
            <a:off x="10376338" y="2339571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10800000">
            <a:off x="-2357486" y="357166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-1928858" y="928670"/>
            <a:ext cx="1044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corps de la méthode</a:t>
            </a:r>
            <a:endParaRPr lang="fr-CA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6 : Interfaces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2976" y="2000240"/>
            <a:ext cx="7283192" cy="4857760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Une classe qui en implémente une interface peut implémenter d'autres méthodes aussi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Voir </a:t>
            </a:r>
            <a:r>
              <a:rPr lang="fr-CA" dirty="0" err="1" smtClean="0"/>
              <a:t>Complexity.java</a:t>
            </a:r>
            <a:endParaRPr lang="fr-CA" dirty="0" smtClean="0"/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Voir </a:t>
            </a:r>
            <a:r>
              <a:rPr lang="fr-CA" dirty="0" err="1" smtClean="0"/>
              <a:t>Question.java</a:t>
            </a:r>
            <a:endParaRPr lang="fr-CA" dirty="0" smtClean="0"/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Voir </a:t>
            </a:r>
            <a:r>
              <a:rPr lang="fr-CA" dirty="0" err="1" smtClean="0"/>
              <a:t>MiniQuiz.java</a:t>
            </a:r>
            <a:endParaRPr lang="fr-CA" dirty="0" smtClean="0"/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En plus de (ou au lieu de) méthodes abstraites, une interface peut contenir des constantes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Lorsqu'une classe implémente une interface, elle a accès à toutes ses constantes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>
            <a:stCxn id="5" idx="2"/>
          </p:cNvCxnSpPr>
          <p:nvPr/>
        </p:nvCxnSpPr>
        <p:spPr>
          <a:xfrm rot="5400000">
            <a:off x="10376338" y="2339571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10800000">
            <a:off x="-2357486" y="357166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-1928858" y="928670"/>
            <a:ext cx="1044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corps de la méthode</a:t>
            </a:r>
            <a:endParaRPr lang="fr-CA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6 : Interfaces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000240"/>
            <a:ext cx="7354630" cy="485776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Une classe peut implémenter plusieurs interfaces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Les interfaces sont listées dans la clause </a:t>
            </a:r>
            <a:r>
              <a:rPr lang="fr-CA" dirty="0" err="1" smtClean="0"/>
              <a:t>implements</a:t>
            </a:r>
            <a:r>
              <a:rPr lang="fr-CA" dirty="0" smtClean="0"/>
              <a:t> (on les sépare par de ",")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La classe doit implémenter toutes les méthodes de toutes les interfaces mentionnées dans son en-tête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>
            <a:stCxn id="5" idx="2"/>
          </p:cNvCxnSpPr>
          <p:nvPr/>
        </p:nvCxnSpPr>
        <p:spPr>
          <a:xfrm rot="5400000">
            <a:off x="10376338" y="2339571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10800000">
            <a:off x="-2357486" y="357166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-1928858" y="928670"/>
            <a:ext cx="1044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corps de la méthode</a:t>
            </a:r>
            <a:endParaRPr lang="fr-CA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2976" y="928670"/>
            <a:ext cx="7208706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6 : Interfaces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2976" y="2000240"/>
            <a:ext cx="7283192" cy="4857760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La librairie standard de Java contient plusieurs interfaces utiles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L'interface Comparable contient une méthode abstraite appelée </a:t>
            </a:r>
            <a:r>
              <a:rPr lang="fr-CA" dirty="0" err="1" smtClean="0"/>
              <a:t>compareTo</a:t>
            </a:r>
            <a:r>
              <a:rPr lang="fr-CA" dirty="0" smtClean="0"/>
              <a:t> qui est utilisée pour comparer deux objets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La classe String implémente Comparable, nous permettant de mettre des strings dans l'ordre lexicographique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>
            <a:stCxn id="5" idx="2"/>
          </p:cNvCxnSpPr>
          <p:nvPr/>
        </p:nvCxnSpPr>
        <p:spPr>
          <a:xfrm rot="5400000">
            <a:off x="10376338" y="2339571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10800000">
            <a:off x="-2357486" y="357166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-1928858" y="928670"/>
            <a:ext cx="1044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corps de la méthode</a:t>
            </a:r>
            <a:endParaRPr lang="fr-CA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6 : Conception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000240"/>
            <a:ext cx="7354630" cy="4714908"/>
          </a:xfrm>
        </p:spPr>
        <p:txBody>
          <a:bodyPr>
            <a:normAutofit fontScale="77500" lnSpcReduction="20000"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La conception spécifie COMMENT  un programme réalisera les spécifications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Donc la conception détermine :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comment la solution peut être divisée en parties plus faciles à gérer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ce que chaque partie devra faire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Une conception orientée objet détermine quels sont les classes et les objets nécessaires et précisent comment ils vont interagir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Les détails de bas niveau de la conception décrivent comment les méthodes individuelles réaliseront leurs tâches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>
            <a:stCxn id="5" idx="2"/>
          </p:cNvCxnSpPr>
          <p:nvPr/>
        </p:nvCxnSpPr>
        <p:spPr>
          <a:xfrm rot="5400000">
            <a:off x="10376338" y="2339571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10800000">
            <a:off x="-2357486" y="357166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-1928858" y="928670"/>
            <a:ext cx="1044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corps de la méthode</a:t>
            </a:r>
            <a:endParaRPr lang="fr-CA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6 : Implémentation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000240"/>
            <a:ext cx="7354630" cy="4714908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L'implémentation est le processus de traduction de la conception en code source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Les programmeurs débutants pensent souvent qu'écrire du code est le cœur du développement de logiciel.  Mais en fait ça devrait être la partie la moins créatrice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Presque toutes les décisions importantes sont prises durant les spécifications et la conception</a:t>
            </a:r>
          </a:p>
          <a:p>
            <a:pPr algn="l">
              <a:lnSpc>
                <a:spcPct val="150000"/>
              </a:lnSpc>
            </a:pPr>
            <a:endParaRPr lang="fr-CA" dirty="0" smtClean="0"/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>
            <a:stCxn id="5" idx="2"/>
          </p:cNvCxnSpPr>
          <p:nvPr/>
        </p:nvCxnSpPr>
        <p:spPr>
          <a:xfrm rot="5400000">
            <a:off x="10376338" y="2339571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10800000">
            <a:off x="-2357486" y="357166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-1928858" y="928670"/>
            <a:ext cx="1044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corps de la méthode</a:t>
            </a:r>
            <a:endParaRPr lang="fr-CA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6 : Tests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000240"/>
            <a:ext cx="7354630" cy="4714908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Les tests visent à s'assurer que le programme résout le problème sous les contraintes précisées dans les spécifications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Un programme devrait être rigoureusement testé pour trouvé les erreurs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Le débogage est le processus identification et de correction des </a:t>
            </a:r>
            <a:r>
              <a:rPr lang="fr-CA" dirty="0" smtClean="0"/>
              <a:t>erreurs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Tests unitaires vs TDD</a:t>
            </a:r>
            <a:endParaRPr lang="fr-CA" dirty="0" smtClean="0"/>
          </a:p>
          <a:p>
            <a:pPr algn="l">
              <a:lnSpc>
                <a:spcPct val="150000"/>
              </a:lnSpc>
            </a:pPr>
            <a:endParaRPr lang="fr-CA" dirty="0" smtClean="0"/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>
            <a:stCxn id="5" idx="2"/>
          </p:cNvCxnSpPr>
          <p:nvPr/>
        </p:nvCxnSpPr>
        <p:spPr>
          <a:xfrm rot="5400000">
            <a:off x="10376338" y="2339571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10800000">
            <a:off x="-2357486" y="357166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-1928858" y="928670"/>
            <a:ext cx="1044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corps de la méthode</a:t>
            </a:r>
            <a:endParaRPr lang="fr-CA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6 : Identifier les classes et les objets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000240"/>
            <a:ext cx="7354630" cy="4714908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L'activité principale de la conception orientée-objet est de définir les classes et les objets qui vont réaliser la solution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Les classes peuvent faire partie d'une librairie de classes, réutilisée d'un projet antérieur ou nouvellement écrite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Une façon d'identifier les classes potentielles est d'identifier les objets discutés dans les spécifications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Les objets sont généralement les noms.  Les services qu'un objet doit rendre sont généralement des verbes</a:t>
            </a:r>
          </a:p>
          <a:p>
            <a:pPr algn="l">
              <a:lnSpc>
                <a:spcPct val="150000"/>
              </a:lnSpc>
            </a:pPr>
            <a:endParaRPr lang="fr-CA" dirty="0" smtClean="0"/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>
            <a:stCxn id="5" idx="2"/>
          </p:cNvCxnSpPr>
          <p:nvPr/>
        </p:nvCxnSpPr>
        <p:spPr>
          <a:xfrm rot="5400000">
            <a:off x="10376338" y="2339571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10800000">
            <a:off x="-2357486" y="357166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-1928858" y="928670"/>
            <a:ext cx="1044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corps de la méthode</a:t>
            </a:r>
            <a:endParaRPr lang="fr-CA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6 : Identifier les classes et les objets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2976" y="2000240"/>
            <a:ext cx="7283192" cy="4714908"/>
          </a:xfrm>
        </p:spPr>
        <p:txBody>
          <a:bodyPr>
            <a:normAutofit fontScale="85000" lnSpcReduction="10000"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L'activité principale de la conception orientée-objet est de définir les classes et les objets qui vont réaliser la solution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Les classes peuvent faire partie d'une librairie de classes, réutilisée d'un projet antérieur ou nouvellement écrite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Une façon d'identifier les classes potentielles est d'identifier les objets discutés dans les spécifications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Les objets sont généralement les noms.  Les services qu'un objet doit rendre sont généralement des verbes</a:t>
            </a:r>
          </a:p>
          <a:p>
            <a:pPr algn="l">
              <a:lnSpc>
                <a:spcPct val="150000"/>
              </a:lnSpc>
            </a:pPr>
            <a:endParaRPr lang="fr-CA" dirty="0" smtClean="0"/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>
            <a:stCxn id="5" idx="2"/>
          </p:cNvCxnSpPr>
          <p:nvPr/>
        </p:nvCxnSpPr>
        <p:spPr>
          <a:xfrm rot="5400000">
            <a:off x="10376338" y="2339571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10800000">
            <a:off x="-2357486" y="357166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-1928858" y="928670"/>
            <a:ext cx="1044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corps de la méthode</a:t>
            </a:r>
            <a:endParaRPr lang="fr-CA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6 : Identifier les classes et les objets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000240"/>
            <a:ext cx="7354630" cy="85725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Extrait d'un document de spécifications : 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>
            <a:stCxn id="5" idx="2"/>
          </p:cNvCxnSpPr>
          <p:nvPr/>
        </p:nvCxnSpPr>
        <p:spPr>
          <a:xfrm rot="5400000">
            <a:off x="10376338" y="2339571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10800000">
            <a:off x="-2357486" y="357166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-1928858" y="928670"/>
            <a:ext cx="1044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corps de la méthode</a:t>
            </a:r>
            <a:endParaRPr lang="fr-CA" sz="1400" dirty="0"/>
          </a:p>
        </p:txBody>
      </p:sp>
      <p:graphicFrame>
        <p:nvGraphicFramePr>
          <p:cNvPr id="9" name="Tableau 8"/>
          <p:cNvGraphicFramePr>
            <a:graphicFrameLocks noGrp="1"/>
          </p:cNvGraphicFramePr>
          <p:nvPr/>
        </p:nvGraphicFramePr>
        <p:xfrm>
          <a:off x="1428728" y="3071810"/>
          <a:ext cx="60960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L'</a:t>
                      </a:r>
                      <a:r>
                        <a:rPr lang="fr-CA" u="sng" dirty="0" smtClean="0"/>
                        <a:t>usager</a:t>
                      </a:r>
                      <a:r>
                        <a:rPr lang="fr-CA" baseline="0" dirty="0" smtClean="0"/>
                        <a:t> doit pouvoir spécifier chaque </a:t>
                      </a:r>
                      <a:r>
                        <a:rPr lang="fr-CA" u="sng" baseline="0" dirty="0" smtClean="0"/>
                        <a:t>produit</a:t>
                      </a:r>
                      <a:r>
                        <a:rPr lang="fr-CA" baseline="0" dirty="0" smtClean="0"/>
                        <a:t> par sa </a:t>
                      </a:r>
                      <a:r>
                        <a:rPr lang="fr-CA" u="sng" baseline="0" dirty="0" smtClean="0"/>
                        <a:t>caractéristique</a:t>
                      </a:r>
                      <a:r>
                        <a:rPr lang="fr-CA" baseline="0" dirty="0" smtClean="0"/>
                        <a:t> principale (</a:t>
                      </a:r>
                      <a:r>
                        <a:rPr lang="fr-CA" u="sng" baseline="0" dirty="0" smtClean="0"/>
                        <a:t>nom</a:t>
                      </a:r>
                      <a:r>
                        <a:rPr lang="fr-CA" baseline="0" dirty="0" smtClean="0"/>
                        <a:t> et </a:t>
                      </a:r>
                      <a:r>
                        <a:rPr lang="fr-CA" u="sng" baseline="0" dirty="0" err="1" smtClean="0"/>
                        <a:t>product</a:t>
                      </a:r>
                      <a:r>
                        <a:rPr lang="fr-CA" u="sng" baseline="0" dirty="0" smtClean="0"/>
                        <a:t> code</a:t>
                      </a:r>
                      <a:r>
                        <a:rPr lang="fr-CA" baseline="0" dirty="0" smtClean="0"/>
                        <a:t>).  Si un code barre ne correspond pas au produit, un message d'erreur doit être affiché dans la </a:t>
                      </a:r>
                      <a:r>
                        <a:rPr lang="fr-CA" u="sng" baseline="0" dirty="0" smtClean="0"/>
                        <a:t>fenêtre principale </a:t>
                      </a:r>
                      <a:r>
                        <a:rPr lang="fr-CA" baseline="0" dirty="0" smtClean="0"/>
                        <a:t>et une trace doit être laissée au </a:t>
                      </a:r>
                      <a:r>
                        <a:rPr lang="fr-CA" u="sng" baseline="0" dirty="0" smtClean="0"/>
                        <a:t>log d'erreurs</a:t>
                      </a:r>
                      <a:r>
                        <a:rPr lang="fr-CA" baseline="0" dirty="0" smtClean="0"/>
                        <a:t>.  Le sommaire de toutes les </a:t>
                      </a:r>
                      <a:r>
                        <a:rPr lang="fr-CA" u="sng" baseline="0" dirty="0" smtClean="0"/>
                        <a:t>transactions</a:t>
                      </a:r>
                      <a:r>
                        <a:rPr lang="fr-CA" baseline="0" dirty="0" smtClean="0"/>
                        <a:t> doit être structuré tel que mentionné dans le document annexe.</a:t>
                      </a:r>
                      <a:endParaRPr lang="fr-CA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2540</TotalTime>
  <Words>1675</Words>
  <Application>Microsoft Office PowerPoint</Application>
  <PresentationFormat>Affichage à l'écran (4:3)</PresentationFormat>
  <Paragraphs>204</Paragraphs>
  <Slides>32</Slides>
  <Notes>27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3" baseType="lpstr">
      <vt:lpstr>Solstice</vt:lpstr>
      <vt:lpstr>Diapositive 1</vt:lpstr>
      <vt:lpstr>Chapitre 6 : Conception orientée objet</vt:lpstr>
      <vt:lpstr>Chapitre 6 : Spécifications</vt:lpstr>
      <vt:lpstr>Chapitre 6 : Conception</vt:lpstr>
      <vt:lpstr>Chapitre 6 : Implémentation</vt:lpstr>
      <vt:lpstr>Chapitre 6 : Tests</vt:lpstr>
      <vt:lpstr>Chapitre 6 : Identifier les classes et les objets</vt:lpstr>
      <vt:lpstr>Chapitre 6 : Identifier les classes et les objets</vt:lpstr>
      <vt:lpstr>Chapitre 6 : Identifier les classes et les objets</vt:lpstr>
      <vt:lpstr>Chapitre 6 : Identifier les classes et les objets</vt:lpstr>
      <vt:lpstr>Chapitre 6 : Identifier les classes et les objets</vt:lpstr>
      <vt:lpstr>Chapitre 6 : Membres statiques d'une classe</vt:lpstr>
      <vt:lpstr>Chapitre 6 : Membres statiques d'une classe</vt:lpstr>
      <vt:lpstr>Chapitre 6 : Variables statiques d'une classe</vt:lpstr>
      <vt:lpstr>Chapitre 6 : Variables statiques d'une classe</vt:lpstr>
      <vt:lpstr>Chapitre 6 : Variables statiques d'une classe</vt:lpstr>
      <vt:lpstr>Chapitre 6 : Relations</vt:lpstr>
      <vt:lpstr>Chapitre 6 : Dépendance</vt:lpstr>
      <vt:lpstr>Chapitre 6 : Dépendance</vt:lpstr>
      <vt:lpstr>Chapitre 6 : Agrégation</vt:lpstr>
      <vt:lpstr>Chapitre 6 : Agrégation</vt:lpstr>
      <vt:lpstr>Chapitre 6 : Représentation UML  d'une agrégation</vt:lpstr>
      <vt:lpstr>Chapitre 6 : this</vt:lpstr>
      <vt:lpstr>Chapitre 6 : this</vt:lpstr>
      <vt:lpstr>Chapitre 6 : this</vt:lpstr>
      <vt:lpstr>Chapitre 6 : Interfaces</vt:lpstr>
      <vt:lpstr>Chapitre 6 : Interfaces</vt:lpstr>
      <vt:lpstr>Chapitre 6 : Interfaces</vt:lpstr>
      <vt:lpstr>Chapitre 6 : Interfaces</vt:lpstr>
      <vt:lpstr>Chapitre 6 : Interfaces</vt:lpstr>
      <vt:lpstr>Chapitre 6 : Interfaces</vt:lpstr>
      <vt:lpstr>Chapitre 6 : Interfaces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1 : Introduction à la programmation</dc:title>
  <dc:creator>Propriétaire</dc:creator>
  <cp:lastModifiedBy>famille</cp:lastModifiedBy>
  <cp:revision>303</cp:revision>
  <dcterms:created xsi:type="dcterms:W3CDTF">2010-04-08T16:05:39Z</dcterms:created>
  <dcterms:modified xsi:type="dcterms:W3CDTF">2016-08-24T18:12:17Z</dcterms:modified>
</cp:coreProperties>
</file>