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35"/>
  </p:handoutMasterIdLst>
  <p:sldIdLst>
    <p:sldId id="308" r:id="rId2"/>
    <p:sldId id="256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7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40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4BB90-5A76-4BAD-9388-A05A396C7513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3B635-50F2-448E-9F5B-E3CFA868E4D1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02ED089-1BE6-447C-9A08-BA3E3A33124D}" type="datetimeFigureOut">
              <a:rPr lang="fr-FR" smtClean="0"/>
              <a:pPr/>
              <a:t>21/08/2016</a:t>
            </a:fld>
            <a:endParaRPr lang="fr-CA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CA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A7DC32-6625-43E4-9234-253D0D8A85D3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fr-CA" sz="5400" dirty="0" smtClean="0"/>
              <a:t>Chapitre 2</a:t>
            </a:r>
          </a:p>
          <a:p>
            <a:pPr algn="ctr"/>
            <a:r>
              <a:rPr lang="fr-CA" sz="5400" dirty="0" smtClean="0"/>
              <a:t>Données et expressions</a:t>
            </a:r>
            <a:endParaRPr lang="fr-CA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Variables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14287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variable peut recevoir une valeur initiale dans la déclaration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928926" y="3714752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int</a:t>
            </a:r>
            <a:r>
              <a:rPr lang="fr-CA" dirty="0" smtClean="0"/>
              <a:t> </a:t>
            </a:r>
            <a:r>
              <a:rPr lang="fr-CA" dirty="0" err="1" smtClean="0"/>
              <a:t>sum</a:t>
            </a:r>
            <a:r>
              <a:rPr lang="fr-CA" dirty="0" smtClean="0"/>
              <a:t> = 0;</a:t>
            </a:r>
          </a:p>
          <a:p>
            <a:r>
              <a:rPr lang="fr-CA" dirty="0" err="1" smtClean="0"/>
              <a:t>int</a:t>
            </a:r>
            <a:r>
              <a:rPr lang="fr-CA" dirty="0" smtClean="0"/>
              <a:t> min = 7, max = 149;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214414" y="4643446"/>
            <a:ext cx="7283192" cy="2214554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fr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Quand une variable est référencée dans un programme, sa valeur courante est utilisée</a:t>
            </a:r>
          </a:p>
          <a:p>
            <a:pPr marL="0" marR="4572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lang="fr-CA" sz="2600" dirty="0" smtClean="0"/>
              <a:t>Voir </a:t>
            </a:r>
            <a:r>
              <a:rPr lang="fr-CA" sz="2600" dirty="0" err="1" smtClean="0"/>
              <a:t>PianoKeys.java</a:t>
            </a:r>
            <a:endParaRPr kumimoji="0" lang="fr-CA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Constantes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4414" y="2357430"/>
            <a:ext cx="7211754" cy="4214842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constante est un identificateur qui ressemble à une variable sauf qu'elle garde UNE valeur tant que le programme est actif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Si on tente de modifier sa valeur, il y aura une erreur de compilation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En Java, on utilise final pour déclarer une constante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Constantes : 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Nomment des valeurs littérales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Facilitent la modification de valeurs utilisées plusieurs fois dans le programme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Permettent d'éviter des modifications accidentelles de valeurs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Types primitifs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4214842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Il y a exactement 8 types primitifs en Java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Quatre représentent les entiers : 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byte</a:t>
            </a:r>
            <a:r>
              <a:rPr lang="fr-CA" dirty="0" smtClean="0"/>
              <a:t>, short, </a:t>
            </a:r>
            <a:r>
              <a:rPr lang="fr-CA" dirty="0" err="1" smtClean="0"/>
              <a:t>int</a:t>
            </a:r>
            <a:r>
              <a:rPr lang="fr-CA" dirty="0" smtClean="0"/>
              <a:t>, long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Deux représentent les réels 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float</a:t>
            </a:r>
            <a:r>
              <a:rPr lang="fr-CA" dirty="0" smtClean="0"/>
              <a:t>, double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représente les caractères 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char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représente les booléens 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boolean</a:t>
            </a:r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Types primitifs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128588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 qui différencie les types primitifs numériques est leur taille :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428728" y="3714752"/>
          <a:ext cx="70009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231"/>
                <a:gridCol w="1750231"/>
                <a:gridCol w="1750231"/>
                <a:gridCol w="1750231"/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Type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Capacité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Valeur min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Valeur max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byte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8 bits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-128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127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short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16 bits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-32 768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32767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smtClean="0"/>
                        <a:t>int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32 bits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-2 147 483 648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2 147 483 647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long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64 bits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&lt;-9 x 10</a:t>
                      </a:r>
                      <a:r>
                        <a:rPr lang="fr-CA" baseline="30000" dirty="0" smtClean="0"/>
                        <a:t>18</a:t>
                      </a:r>
                      <a:endParaRPr lang="fr-CA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smtClean="0"/>
                        <a:t>&gt;-9 x 10</a:t>
                      </a:r>
                      <a:r>
                        <a:rPr lang="fr-CA" baseline="30000" dirty="0" smtClean="0"/>
                        <a:t>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float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32 bits</a:t>
                      </a:r>
                      <a:endParaRPr lang="fr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CA" dirty="0" smtClean="0"/>
                        <a:t>+/-3.4x10</a:t>
                      </a:r>
                      <a:r>
                        <a:rPr lang="fr-CA" baseline="30000" dirty="0" smtClean="0"/>
                        <a:t>38 </a:t>
                      </a:r>
                      <a:r>
                        <a:rPr lang="fr-CA" baseline="0" dirty="0" smtClean="0"/>
                        <a:t> avec 7 chiffres </a:t>
                      </a:r>
                      <a:r>
                        <a:rPr lang="fr-CA" baseline="0" dirty="0" err="1" smtClean="0"/>
                        <a:t>signif</a:t>
                      </a:r>
                      <a:r>
                        <a:rPr lang="fr-CA" baseline="0" dirty="0" smtClean="0"/>
                        <a:t>.</a:t>
                      </a:r>
                      <a:endParaRPr lang="fr-CA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double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64 bits</a:t>
                      </a:r>
                      <a:endParaRPr lang="fr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 smtClean="0"/>
                        <a:t>+/-1.7x10</a:t>
                      </a:r>
                      <a:r>
                        <a:rPr lang="fr-CA" baseline="30000" dirty="0" smtClean="0"/>
                        <a:t>308 </a:t>
                      </a:r>
                      <a:r>
                        <a:rPr lang="fr-CA" baseline="0" dirty="0" smtClean="0"/>
                        <a:t> avec 15 chiffres </a:t>
                      </a:r>
                      <a:r>
                        <a:rPr lang="fr-CA" baseline="0" dirty="0" err="1" smtClean="0"/>
                        <a:t>signif</a:t>
                      </a:r>
                      <a:r>
                        <a:rPr lang="fr-CA" baseline="0" dirty="0" smtClean="0"/>
                        <a:t>.</a:t>
                      </a:r>
                      <a:endParaRPr lang="fr-CA" baseline="30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Caractères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428628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variable char contient un caractère de l'ensemble Unicode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Chaque caractère correspond à un nombre unique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L'ensemble Unicode utilise 16 bits, donc il contient 65 536 caractères différents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C'est un ensemble international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caractère littéral est mis entre apostrophes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Caractères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4286280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L'ensemble de caractères ASCII est plus vieux et plus petit qu'Unicode, cependant, il est encore populaire.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caractères ASCII sont un sous-ensemble de l'ensemble Unicode, incluant 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lettres majuscules et minuscules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ponctuation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chiffres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symboles spéciaux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caractères de contrôle (retour, tabulation…)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Booléens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428628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valeur booléenne est : vrai ou fausse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Exemple : ampoule allumée ou éteinte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Exemple : </a:t>
            </a:r>
            <a:r>
              <a:rPr lang="fr-CA" dirty="0" err="1" smtClean="0"/>
              <a:t>boolean</a:t>
            </a:r>
            <a:r>
              <a:rPr lang="fr-CA" dirty="0" smtClean="0"/>
              <a:t> fini = false;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Expressions arithmétiques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428628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expression est une combinaison d'un ou plusieurs opérandes et leurs opérateurs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expression arithmétique fait un calcul numérique en utilisant : +, -, *, /, %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Si l'un des opérandes est réel, le résultat sera réel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Expressions arithmétiques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1143008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opérateurs peuvent être combinés dans des expressions complexes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28860" y="3571876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resultat = total + compteur / max - offset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071538" y="4000504"/>
            <a:ext cx="7426068" cy="2857496"/>
          </a:xfrm>
          <a:prstGeom prst="rect">
            <a:avLst/>
          </a:prstGeom>
        </p:spPr>
        <p:txBody>
          <a:bodyPr vert="horz" lIns="0" rIns="18288">
            <a:normAutofit fontScale="92500" lnSpcReduction="20000"/>
          </a:bodyPr>
          <a:lstStyle/>
          <a:p>
            <a:pPr marL="0" marR="4572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fr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opérateurs ont un ordre de priorité précis</a:t>
            </a:r>
          </a:p>
          <a:p>
            <a:pPr marL="0" marR="4572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lang="fr-CA" sz="2600" dirty="0" smtClean="0"/>
              <a:t>*, /, % sont plus prioritaires que + et –</a:t>
            </a:r>
          </a:p>
          <a:p>
            <a:pPr marL="0" marR="4572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fr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opérateurs ayant</a:t>
            </a:r>
            <a:r>
              <a:rPr kumimoji="0" lang="fr-CA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 même priorité sont évalués de gauche à droite</a:t>
            </a:r>
          </a:p>
          <a:p>
            <a:pPr marL="0" marR="4572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lang="fr-CA" sz="2600" baseline="0" dirty="0" smtClean="0"/>
              <a:t>Les</a:t>
            </a:r>
            <a:r>
              <a:rPr lang="fr-CA" sz="2600" dirty="0" smtClean="0"/>
              <a:t> parenthèses permettent de changer les priorités</a:t>
            </a:r>
            <a:endParaRPr kumimoji="0" lang="fr-CA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Expressions arithmétiques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1143008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L'opérateur d'affectation a une priorité plus basse que les opérateurs arithmétiques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000232" y="3571876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pc="250" dirty="0" smtClean="0"/>
              <a:t>resultat = somme / 4 + MAX * petit;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5072066" y="3929066"/>
            <a:ext cx="1571636" cy="736405"/>
            <a:chOff x="571472" y="5643578"/>
            <a:chExt cx="1071570" cy="736405"/>
          </a:xfrm>
        </p:grpSpPr>
        <p:sp>
          <p:nvSpPr>
            <p:cNvPr id="7" name="Accolade ouvrante 6"/>
            <p:cNvSpPr/>
            <p:nvPr/>
          </p:nvSpPr>
          <p:spPr>
            <a:xfrm rot="16200000">
              <a:off x="928662" y="5286388"/>
              <a:ext cx="357190" cy="107157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05418" y="6072206"/>
              <a:ext cx="870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CA" sz="1400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3428992" y="3929066"/>
            <a:ext cx="1285884" cy="736405"/>
            <a:chOff x="571472" y="5643578"/>
            <a:chExt cx="1071570" cy="736405"/>
          </a:xfrm>
        </p:grpSpPr>
        <p:sp>
          <p:nvSpPr>
            <p:cNvPr id="10" name="Accolade ouvrante 9"/>
            <p:cNvSpPr/>
            <p:nvPr/>
          </p:nvSpPr>
          <p:spPr>
            <a:xfrm rot="16200000">
              <a:off x="928662" y="5286388"/>
              <a:ext cx="357190" cy="107157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05418" y="6072206"/>
              <a:ext cx="870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fr-CA" sz="1400" dirty="0"/>
            </a:p>
          </p:txBody>
        </p:sp>
      </p:grpSp>
      <p:cxnSp>
        <p:nvCxnSpPr>
          <p:cNvPr id="17" name="Forme 16"/>
          <p:cNvCxnSpPr>
            <a:stCxn id="14" idx="1"/>
          </p:cNvCxnSpPr>
          <p:nvPr/>
        </p:nvCxnSpPr>
        <p:spPr>
          <a:xfrm rot="10800000">
            <a:off x="2643174" y="3857629"/>
            <a:ext cx="1178726" cy="129689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Chaînes de caractères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4214842"/>
          </a:xfrm>
        </p:spPr>
        <p:txBody>
          <a:bodyPr/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Chaque chaîne de caractères est un objet en Java, défini la classe String</a:t>
            </a:r>
            <a:br>
              <a:rPr lang="fr-CA" dirty="0" smtClean="0"/>
            </a:b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Chaque chaîne littérale (entre </a:t>
            </a:r>
            <a:r>
              <a:rPr lang="fr-CA" dirty="0" err="1" smtClean="0"/>
              <a:t>guillements</a:t>
            </a:r>
            <a:r>
              <a:rPr lang="fr-CA" dirty="0" smtClean="0"/>
              <a:t> anglais) représente un objet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Expressions arithmétiques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1143008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côtés gauche et droit de l'affectation peuvent contenir la même variable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000232" y="3571876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pc="250" dirty="0" smtClean="0"/>
              <a:t>compteur = compteur + 1;</a:t>
            </a:r>
          </a:p>
        </p:txBody>
      </p:sp>
      <p:sp>
        <p:nvSpPr>
          <p:cNvPr id="10" name="Accolade ouvrante 9"/>
          <p:cNvSpPr/>
          <p:nvPr/>
        </p:nvSpPr>
        <p:spPr>
          <a:xfrm rot="16200000">
            <a:off x="4000496" y="3500438"/>
            <a:ext cx="357190" cy="1214446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8" name="Connecteur en angle 17"/>
          <p:cNvCxnSpPr>
            <a:stCxn id="10" idx="1"/>
            <a:endCxn id="4" idx="1"/>
          </p:cNvCxnSpPr>
          <p:nvPr/>
        </p:nvCxnSpPr>
        <p:spPr>
          <a:xfrm rot="5400000" flipH="1">
            <a:off x="2824805" y="2931970"/>
            <a:ext cx="529714" cy="2178859"/>
          </a:xfrm>
          <a:prstGeom prst="bentConnector4">
            <a:avLst>
              <a:gd name="adj1" fmla="val -124072"/>
              <a:gd name="adj2" fmla="val 110492"/>
            </a:avLst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928670"/>
            <a:ext cx="7851648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Expressions arithmétiques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428628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Ces opérateurs sont arithmétiques et unaires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++ incrémente de 1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-- décrémente de 1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compteur++; est équivalent à 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compteur = compteur + 1;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Expressions arithmétiques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428628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Il y a 2 formes pour ++ et –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Postfixe</a:t>
            </a:r>
            <a:r>
              <a:rPr lang="fr-CA" dirty="0" smtClean="0"/>
              <a:t> : compteur++;  ou compteur--;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Préfixe : ++compteur; ou --compteur;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Expressions arithmétiques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192882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Quand les opérateurs ++ et -- sont utilisés dans une expression plus grande, les 2 formes ont des effets différents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357290" y="4500570"/>
          <a:ext cx="72152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968"/>
                <a:gridCol w="1578333"/>
                <a:gridCol w="3757936"/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Expression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Opération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Valeur </a:t>
                      </a:r>
                      <a:r>
                        <a:rPr lang="fr-CA" baseline="0" dirty="0" smtClean="0"/>
                        <a:t> utilisée dans l'expression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count++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ajoute 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ancienne valeur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++count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ajoute 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nouvelle valeur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count--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soustrait 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ancienne valeur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--count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soustrait 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nouvelle valeur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Expressions arithmétiques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2928958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Souvent nous effectuons une opération sur une variable et nous stockons ensuite le résultat dans la variable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Java offre des opérateurs d'assignation qui simplifient ce processus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Par exemple, les instructions suivantes donnent le même résultat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643174" y="5357826"/>
            <a:ext cx="350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nombre += compteur;</a:t>
            </a:r>
          </a:p>
          <a:p>
            <a:endParaRPr lang="fr-CA" dirty="0" smtClean="0"/>
          </a:p>
          <a:p>
            <a:r>
              <a:rPr lang="fr-CA" dirty="0" smtClean="0"/>
              <a:t>nombre = nombre + compteur;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Expressions arithmétiques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78581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Il y a plusieurs opérateurs d'assignation.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071670" y="3500438"/>
          <a:ext cx="53578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958"/>
                <a:gridCol w="1947065"/>
                <a:gridCol w="19288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Opérateur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Exemple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Équivaut à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+=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x += y;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x = x + y;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-=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x -= y;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x = x</a:t>
                      </a:r>
                      <a:r>
                        <a:rPr lang="fr-CA" baseline="0" dirty="0" smtClean="0"/>
                        <a:t> - y;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*=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x *= y;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x = x * y;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/=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x /= y;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x = x / y;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%=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x %= y;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x = x % y;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Expressions arithmétiques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4214842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 côté droit de l'opérateur est entièrement évalué d'abord, ensuite le résultat est combiné avec la valeur initiale de la variable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 comportement de ces opérateurs dépend du type des opérandes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Si les opérandes de += sont des chaînes de caractères, ce sera une concaténation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Conversions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4214842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Parfois, il est pratique de convertir les données d'un type à un autre type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Exemple : entier vers réel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conversions peuvent faire perdre de l'information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conversions de type "promotion numérique" sont sécuritaires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conversions "dégradantes" peuvent faire perdre de l'information (ex : </a:t>
            </a:r>
            <a:r>
              <a:rPr lang="fr-CA" dirty="0" err="1" smtClean="0"/>
              <a:t>int</a:t>
            </a:r>
            <a:r>
              <a:rPr lang="fr-CA" dirty="0" smtClean="0"/>
              <a:t> vers short)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2976" y="928670"/>
            <a:ext cx="7208706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Conversions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4214842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En Java, les conversions peuvent se faire de 3 façons : 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affectation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promotion arithmétique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cast</a:t>
            </a:r>
            <a:endParaRPr lang="fr-CA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Conversion par affectation pour promotion numérique seulement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promotion arithmétique se fait automatiquement quand les opérateurs convertissent leurs opérandes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Conversions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421484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 </a:t>
            </a:r>
            <a:r>
              <a:rPr lang="fr-CA" dirty="0" err="1" smtClean="0"/>
              <a:t>cast</a:t>
            </a:r>
            <a:r>
              <a:rPr lang="fr-CA" dirty="0" smtClean="0"/>
              <a:t> est puissant mais dangereux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Exemple : total et compteur étant des nombres entiers, on peut avoir une division réelle : 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resultat = (</a:t>
            </a:r>
            <a:r>
              <a:rPr lang="fr-CA" dirty="0" err="1" smtClean="0"/>
              <a:t>float</a:t>
            </a:r>
            <a:r>
              <a:rPr lang="fr-CA" dirty="0" smtClean="0"/>
              <a:t>) total/compteur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L’utilisation d’objets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2571768"/>
          </a:xfrm>
        </p:spPr>
        <p:txBody>
          <a:bodyPr/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L’objet System.out représente une destination vers la quelle nous pouvons envoyer des sorties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Dans Lincoln, on invoque la méthode </a:t>
            </a:r>
            <a:r>
              <a:rPr lang="fr-CA" dirty="0" err="1" smtClean="0"/>
              <a:t>println</a:t>
            </a:r>
            <a:r>
              <a:rPr lang="fr-CA" dirty="0" smtClean="0"/>
              <a:t> pour l’objet System.out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428728" y="5143512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System.out.println</a:t>
            </a:r>
            <a:r>
              <a:rPr lang="fr-CA" dirty="0" smtClean="0"/>
              <a:t> ("</a:t>
            </a:r>
            <a:r>
              <a:rPr lang="fr-CA" dirty="0" err="1" smtClean="0"/>
              <a:t>Whatever</a:t>
            </a:r>
            <a:r>
              <a:rPr lang="fr-CA" dirty="0" smtClean="0"/>
              <a:t> </a:t>
            </a:r>
            <a:r>
              <a:rPr lang="fr-CA" dirty="0" err="1" smtClean="0"/>
              <a:t>you</a:t>
            </a:r>
            <a:r>
              <a:rPr lang="fr-CA" dirty="0" smtClean="0"/>
              <a:t> are, </a:t>
            </a:r>
            <a:r>
              <a:rPr lang="fr-CA" dirty="0" err="1" smtClean="0"/>
              <a:t>be</a:t>
            </a:r>
            <a:r>
              <a:rPr lang="fr-CA" dirty="0" smtClean="0"/>
              <a:t> a good one.");</a:t>
            </a:r>
            <a:endParaRPr lang="fr-CA" dirty="0"/>
          </a:p>
        </p:txBody>
      </p:sp>
      <p:grpSp>
        <p:nvGrpSpPr>
          <p:cNvPr id="7" name="Groupe 6"/>
          <p:cNvGrpSpPr/>
          <p:nvPr/>
        </p:nvGrpSpPr>
        <p:grpSpPr>
          <a:xfrm>
            <a:off x="3643306" y="5643578"/>
            <a:ext cx="3437953" cy="951848"/>
            <a:chOff x="714348" y="5500702"/>
            <a:chExt cx="1170367" cy="951848"/>
          </a:xfrm>
        </p:grpSpPr>
        <p:sp>
          <p:nvSpPr>
            <p:cNvPr id="5" name="Accolade ouvrante 4"/>
            <p:cNvSpPr/>
            <p:nvPr/>
          </p:nvSpPr>
          <p:spPr>
            <a:xfrm rot="16200000">
              <a:off x="1134616" y="5107793"/>
              <a:ext cx="357190" cy="1143008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714348" y="5929330"/>
              <a:ext cx="928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Information fournie à la méthode (paramètre)</a:t>
              </a:r>
              <a:endParaRPr lang="fr-CA" sz="1400" dirty="0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1428728" y="6072206"/>
            <a:ext cx="870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objet</a:t>
            </a:r>
            <a:endParaRPr lang="fr-CA" sz="1400" dirty="0"/>
          </a:p>
        </p:txBody>
      </p:sp>
      <p:cxnSp>
        <p:nvCxnSpPr>
          <p:cNvPr id="12" name="Connecteur droit avec flèche 11"/>
          <p:cNvCxnSpPr/>
          <p:nvPr/>
        </p:nvCxnSpPr>
        <p:spPr>
          <a:xfrm rot="5400000" flipH="1" flipV="1">
            <a:off x="1822431" y="5750735"/>
            <a:ext cx="499272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500298" y="6072206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méthode</a:t>
            </a:r>
            <a:endParaRPr lang="fr-CA" sz="1400" dirty="0"/>
          </a:p>
        </p:txBody>
      </p:sp>
      <p:cxnSp>
        <p:nvCxnSpPr>
          <p:cNvPr id="16" name="Connecteur droit avec flèche 15"/>
          <p:cNvCxnSpPr/>
          <p:nvPr/>
        </p:nvCxnSpPr>
        <p:spPr>
          <a:xfrm rot="5400000" flipH="1" flipV="1">
            <a:off x="1607323" y="575073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5400000" flipH="1" flipV="1">
            <a:off x="2679687" y="574994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rot="5400000" flipH="1" flipV="1">
            <a:off x="4679951" y="574994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Programmes interactifs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4214842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Généralement, les programmes ont besoin de lire des données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classe Scanner fournit des méthodes pratiques pour lire des valeurs de différents types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 objet Scanner peut lire des données à partir de différentes sources, incluant le clavier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entrées à partir du clavier sont représentées par l'objet System.in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Programmes interactifs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135732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ligne suivante crée un objet Scanner qui lit à partir du clavier :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0" y="371475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Scanner  scan = new Scanner (System.in);</a:t>
            </a: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142976" y="4214818"/>
            <a:ext cx="7426068" cy="1857388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/>
          <a:p>
            <a:pPr marL="0" marR="4572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fr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L'opérateur new crée l'objet Scanner</a:t>
            </a:r>
          </a:p>
          <a:p>
            <a:pPr marL="0" marR="4572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lang="fr-CA" sz="2600" noProof="0" dirty="0" smtClean="0"/>
              <a:t>Une fois créé, l'objet Scanner peut être utilisé pour appeler différentes méthodes de lecture : </a:t>
            </a:r>
            <a:endParaRPr kumimoji="0" lang="fr-CA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2865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 smtClean="0"/>
              <a:t>answer</a:t>
            </a:r>
            <a:r>
              <a:rPr lang="fr-CA" dirty="0" smtClean="0"/>
              <a:t> = </a:t>
            </a:r>
            <a:r>
              <a:rPr lang="fr-CA" dirty="0" err="1" smtClean="0"/>
              <a:t>scan.nextLine</a:t>
            </a:r>
            <a:r>
              <a:rPr lang="fr-CA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Programmes interactifs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428628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classe Scanner fait partie de la librairie de classes </a:t>
            </a:r>
            <a:r>
              <a:rPr lang="fr-CA" dirty="0" err="1" smtClean="0"/>
              <a:t>java.util</a:t>
            </a:r>
            <a:r>
              <a:rPr lang="fr-CA" dirty="0" smtClean="0"/>
              <a:t>, et doit être importée dans un programme pour être utilisée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méthode </a:t>
            </a:r>
            <a:r>
              <a:rPr lang="fr-CA" dirty="0" err="1" smtClean="0"/>
              <a:t>nextLine</a:t>
            </a:r>
            <a:r>
              <a:rPr lang="fr-CA" dirty="0" smtClean="0"/>
              <a:t> lit toute une ligne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détails concernant la création des objets sera présenté au chapitre 3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Echo.java</a:t>
            </a:r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Programmes interactifs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2357430"/>
            <a:ext cx="7354630" cy="428628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séparateurs sont utilisés pour séparer le éléments (</a:t>
            </a:r>
            <a:r>
              <a:rPr lang="fr-CA" dirty="0" err="1" smtClean="0"/>
              <a:t>Tokens</a:t>
            </a:r>
            <a:r>
              <a:rPr lang="fr-CA" dirty="0" smtClean="0"/>
              <a:t>)  lors de la lecture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Les séparateurs incluent les espaces, la tabulation et le saut de ligne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méthode </a:t>
            </a:r>
            <a:r>
              <a:rPr lang="fr-CA" dirty="0" err="1" smtClean="0"/>
              <a:t>next</a:t>
            </a:r>
            <a:r>
              <a:rPr lang="fr-CA" dirty="0" smtClean="0"/>
              <a:t> de la classe Scanner lit le </a:t>
            </a:r>
            <a:r>
              <a:rPr lang="fr-CA" dirty="0" err="1" smtClean="0"/>
              <a:t>token</a:t>
            </a:r>
            <a:r>
              <a:rPr lang="fr-CA" dirty="0" smtClean="0"/>
              <a:t> suivant et le retourne dans une chaîne de caractères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Des méthodes comme </a:t>
            </a:r>
            <a:r>
              <a:rPr lang="fr-CA" dirty="0" err="1" smtClean="0"/>
              <a:t>nextint</a:t>
            </a:r>
            <a:r>
              <a:rPr lang="fr-CA" dirty="0" smtClean="0"/>
              <a:t> et </a:t>
            </a:r>
            <a:r>
              <a:rPr lang="fr-CA" dirty="0" err="1" smtClean="0"/>
              <a:t>nextDouble</a:t>
            </a:r>
            <a:r>
              <a:rPr lang="fr-CA" dirty="0" smtClean="0"/>
              <a:t> lisent des données d'un type particulier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GasMileage.java</a:t>
            </a:r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2976" y="928670"/>
            <a:ext cx="7208706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La méthode </a:t>
            </a:r>
            <a:r>
              <a:rPr lang="fr-CA" sz="3400" dirty="0" err="1" smtClean="0"/>
              <a:t>print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4214842"/>
          </a:xfrm>
        </p:spPr>
        <p:txBody>
          <a:bodyPr/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L’objet System.out offre un autre service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print</a:t>
            </a:r>
            <a:r>
              <a:rPr lang="fr-CA" dirty="0" smtClean="0"/>
              <a:t> ressemble à </a:t>
            </a:r>
            <a:r>
              <a:rPr lang="fr-CA" dirty="0" err="1" smtClean="0"/>
              <a:t>println</a:t>
            </a:r>
            <a:r>
              <a:rPr lang="fr-CA" dirty="0" smtClean="0"/>
              <a:t> mais elle ne fait pas de saut de ligne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Donc, tous les affichages avec </a:t>
            </a:r>
            <a:r>
              <a:rPr lang="fr-CA" dirty="0" err="1" smtClean="0"/>
              <a:t>print</a:t>
            </a:r>
            <a:r>
              <a:rPr lang="fr-CA" dirty="0" smtClean="0"/>
              <a:t> apparaissent sur la même ligne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Countdown.java</a:t>
            </a:r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Chaînes de caractères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4414" y="2357430"/>
            <a:ext cx="7211754" cy="4214842"/>
          </a:xfrm>
        </p:spPr>
        <p:txBody>
          <a:bodyPr/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L’opération de concaténation (+) permet de coller une chaîne à une autre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chaîne ne peut être divisée entre 2 lignes dans un programme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Facts.java</a:t>
            </a:r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Chaînes de caractères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4214842"/>
          </a:xfrm>
        </p:spPr>
        <p:txBody>
          <a:bodyPr/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L’opérateur + est aussi utilisé pour l’addition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La fonction de cet opérateur dépend du contexte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L’opérateur + est évalué de gauche à droite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Cet ordre peut être modifié à l’aide de parenthèses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Voir </a:t>
            </a:r>
            <a:r>
              <a:rPr lang="fr-CA" dirty="0" err="1" smtClean="0"/>
              <a:t>Addition.java</a:t>
            </a:r>
            <a:endParaRPr lang="fr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Séquences Échappe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4214842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L’instruction ci-dessous est ambiguë pour le compilateur : 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System.out.println</a:t>
            </a:r>
            <a:r>
              <a:rPr lang="fr-CA" dirty="0" smtClean="0"/>
              <a:t>("il a dit " bonjour" aux gens");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séquence Échappe est une série de caractères qui représente un caractère spécial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telle séquence commence par une barre oblique inversée indiquant que le caractère qui suit est spécial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err="1" smtClean="0"/>
              <a:t>System.out.println</a:t>
            </a:r>
            <a:r>
              <a:rPr lang="fr-CA" dirty="0" smtClean="0"/>
              <a:t>("Il a dit \"bonjour\" aux gens");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Séquences Échappe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71438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Voici quelques séquences d'échappe de Java :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2428860" y="3214686"/>
          <a:ext cx="47149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22860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Séquence d'échappe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Signification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\b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err="1" smtClean="0"/>
                        <a:t>Backspace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\t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err="1" smtClean="0"/>
                        <a:t>Tablulation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\n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Nouvelle ligne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\r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Retour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\"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Guillemets anglais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\'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Apostrophe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\\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dirty="0" smtClean="0"/>
                        <a:t>Barre oblique</a:t>
                      </a:r>
                      <a:r>
                        <a:rPr lang="fr-CA" baseline="0" dirty="0" smtClean="0"/>
                        <a:t> inv.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ous-titre 2"/>
          <p:cNvSpPr txBox="1">
            <a:spLocks/>
          </p:cNvSpPr>
          <p:nvPr/>
        </p:nvSpPr>
        <p:spPr>
          <a:xfrm>
            <a:off x="1071538" y="6143620"/>
            <a:ext cx="7140316" cy="71438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0" lang="fr-C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Voir</a:t>
            </a:r>
            <a:r>
              <a:rPr kumimoji="0" lang="fr-CA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CA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Roses.java</a:t>
            </a:r>
            <a:endParaRPr kumimoji="0" lang="fr-CA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1538" y="928670"/>
            <a:ext cx="7280144" cy="1143008"/>
          </a:xfrm>
        </p:spPr>
        <p:txBody>
          <a:bodyPr anchor="t" anchorCtr="0">
            <a:normAutofit/>
          </a:bodyPr>
          <a:lstStyle/>
          <a:p>
            <a:r>
              <a:rPr lang="fr-CA" sz="3400" dirty="0" smtClean="0"/>
              <a:t>Chapitre 2 : Variables</a:t>
            </a:r>
            <a:endParaRPr lang="fr-CA" sz="3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2357430"/>
            <a:ext cx="7283192" cy="2643206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variable est un nom pour une zone en mémoire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Une variable doit être déclarée en spécifiant :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son nom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Ø"/>
            </a:pPr>
            <a:r>
              <a:rPr lang="fr-CA" dirty="0" smtClean="0"/>
              <a:t>le type de donnée qu'elle contiendra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1179</TotalTime>
  <Words>1478</Words>
  <Application>Microsoft Office PowerPoint</Application>
  <PresentationFormat>Affichage à l'écran (4:3)</PresentationFormat>
  <Paragraphs>241</Paragraphs>
  <Slides>33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Solstice</vt:lpstr>
      <vt:lpstr>Diapositive 1</vt:lpstr>
      <vt:lpstr>Chapitre 2 : Chaînes de caractères</vt:lpstr>
      <vt:lpstr>Chapitre 2 : L’utilisation d’objets</vt:lpstr>
      <vt:lpstr>Chapitre 2 : La méthode print</vt:lpstr>
      <vt:lpstr>Chapitre 2 : Chaînes de caractères</vt:lpstr>
      <vt:lpstr>Chapitre 2 : Chaînes de caractères</vt:lpstr>
      <vt:lpstr>Chapitre 2 : Séquences Échappe</vt:lpstr>
      <vt:lpstr>Chapitre 2 : Séquences Échappe</vt:lpstr>
      <vt:lpstr>Chapitre 2 : Variables</vt:lpstr>
      <vt:lpstr>Chapitre 2 : Variables</vt:lpstr>
      <vt:lpstr>Chapitre 2 : Constantes</vt:lpstr>
      <vt:lpstr>Chapitre 2 : Types primitifs</vt:lpstr>
      <vt:lpstr>Chapitre 2 : Types primitifs</vt:lpstr>
      <vt:lpstr>Chapitre 2 : Caractères</vt:lpstr>
      <vt:lpstr>Chapitre 2 : Caractères</vt:lpstr>
      <vt:lpstr>Chapitre 2 : Booléens</vt:lpstr>
      <vt:lpstr>Chapitre 2 : Expressions arithmétiques</vt:lpstr>
      <vt:lpstr>Chapitre 2 : Expressions arithmétiques</vt:lpstr>
      <vt:lpstr>Chapitre 2 : Expressions arithmétiques</vt:lpstr>
      <vt:lpstr>Chapitre 2 : Expressions arithmétiques</vt:lpstr>
      <vt:lpstr>Chapitre 2 : Expressions arithmétiques</vt:lpstr>
      <vt:lpstr>Chapitre 2 : Expressions arithmétiques</vt:lpstr>
      <vt:lpstr>Chapitre 2 : Expressions arithmétiques</vt:lpstr>
      <vt:lpstr>Chapitre 2 : Expressions arithmétiques</vt:lpstr>
      <vt:lpstr>Chapitre 2 : Expressions arithmétiques</vt:lpstr>
      <vt:lpstr>Chapitre 2 : Expressions arithmétiques</vt:lpstr>
      <vt:lpstr>Chapitre 2 : Conversions</vt:lpstr>
      <vt:lpstr>Chapitre 2 : Conversions</vt:lpstr>
      <vt:lpstr>Chapitre 2 : Conversions</vt:lpstr>
      <vt:lpstr>Chapitre 2 : Programmes interactifs</vt:lpstr>
      <vt:lpstr>Chapitre 2 : Programmes interactifs</vt:lpstr>
      <vt:lpstr>Chapitre 2 : Programmes interactifs</vt:lpstr>
      <vt:lpstr>Chapitre 2 : Programmes interactifs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Introduction à la programmation</dc:title>
  <dc:creator>Propriétaire</dc:creator>
  <cp:lastModifiedBy>famille</cp:lastModifiedBy>
  <cp:revision>159</cp:revision>
  <dcterms:created xsi:type="dcterms:W3CDTF">2010-04-08T16:05:39Z</dcterms:created>
  <dcterms:modified xsi:type="dcterms:W3CDTF">2016-08-21T21:06:46Z</dcterms:modified>
</cp:coreProperties>
</file>