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8"/>
  </p:handoutMasterIdLst>
  <p:sldIdLst>
    <p:sldId id="308" r:id="rId2"/>
    <p:sldId id="256" r:id="rId3"/>
    <p:sldId id="310" r:id="rId4"/>
    <p:sldId id="312" r:id="rId5"/>
    <p:sldId id="314" r:id="rId6"/>
    <p:sldId id="316" r:id="rId7"/>
    <p:sldId id="319" r:id="rId8"/>
    <p:sldId id="321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40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fr-CA" sz="5400" dirty="0" smtClean="0"/>
              <a:t>Chapitre 3</a:t>
            </a:r>
          </a:p>
          <a:p>
            <a:pPr algn="ctr"/>
            <a:r>
              <a:rPr lang="fr-CA" sz="5400" dirty="0" smtClean="0"/>
              <a:t>Utilisation des classes et des objets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La classe Math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Certaines méthodes peuvent être appelées avec le nom de la classe et non via un objet de la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Ces méthodes sont appelées méthodes statiques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math contient plusieurs méthodes statiques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Quadratic.java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Formater la sortie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est souvent nécessaire de formater la sortie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librairie standard de Java contient des classes qui offrent des services de formatage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</a:t>
            </a:r>
            <a:r>
              <a:rPr lang="fr-CA" dirty="0" err="1" smtClean="0"/>
              <a:t>NumberFormat</a:t>
            </a:r>
            <a:r>
              <a:rPr lang="fr-CA" dirty="0" smtClean="0"/>
              <a:t> permet de formater des valeurs en format monétaire ou de pourcentage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</a:t>
            </a:r>
            <a:r>
              <a:rPr lang="fr-CA" dirty="0" err="1" smtClean="0"/>
              <a:t>DecimalFormat</a:t>
            </a:r>
            <a:r>
              <a:rPr lang="fr-CA" dirty="0" smtClean="0"/>
              <a:t> permet de formater des valeurs selon un modèle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Ces deux classes font partie du paquetage </a:t>
            </a:r>
            <a:r>
              <a:rPr lang="fr-CA" dirty="0" err="1" smtClean="0"/>
              <a:t>java.text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Formater la sortie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</a:t>
            </a:r>
            <a:r>
              <a:rPr lang="fr-CA" dirty="0" err="1" smtClean="0"/>
              <a:t>NumberFormat</a:t>
            </a:r>
            <a:r>
              <a:rPr lang="fr-CA" dirty="0" smtClean="0"/>
              <a:t> a des méthodes statiques qui retournent un objet formateur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getCurrencyInstance</a:t>
            </a:r>
            <a:r>
              <a:rPr lang="fr-CA" dirty="0" smtClean="0"/>
              <a:t>()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getPercentInstance</a:t>
            </a:r>
            <a:r>
              <a:rPr lang="fr-CA" dirty="0" smtClean="0"/>
              <a:t>()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objet formateur a une méthode appelée format qui retourne une string avec l'information spécifiée dans le format approprié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Purchase.java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Formater la sortie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</a:t>
            </a:r>
            <a:r>
              <a:rPr lang="fr-CA" dirty="0" err="1" smtClean="0"/>
              <a:t>DecimalFormat</a:t>
            </a:r>
            <a:r>
              <a:rPr lang="fr-CA" dirty="0" smtClean="0"/>
              <a:t> peut être utilisée pour formater un réel de façon générique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on peut décider le nombre de chiffres après le point décimal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constructeur reçoit une chaîne qui représente le format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CircleStats.java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Types énumérés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type énuméré définit toutes les valeurs possibles pour les variables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valeurs sont des identificateurs choisis par le programmeur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enum</a:t>
            </a:r>
            <a:r>
              <a:rPr lang="fr-CA" dirty="0" smtClean="0"/>
              <a:t> Saison {hiver, printemps, été, automne};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Types énumérés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Après la définition du type, une variable peut être déclarée ainsi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Saison </a:t>
            </a:r>
            <a:r>
              <a:rPr lang="fr-CA" dirty="0" err="1" smtClean="0"/>
              <a:t>maSaison</a:t>
            </a:r>
            <a:r>
              <a:rPr lang="fr-CA" dirty="0" smtClean="0"/>
              <a:t>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 peut être assignée comme suit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maSaison</a:t>
            </a:r>
            <a:r>
              <a:rPr lang="fr-CA" dirty="0" smtClean="0"/>
              <a:t> = </a:t>
            </a:r>
            <a:r>
              <a:rPr lang="fr-CA" dirty="0" err="1" smtClean="0"/>
              <a:t>Saison.automne</a:t>
            </a:r>
            <a:r>
              <a:rPr lang="fr-CA" dirty="0" smtClean="0"/>
              <a:t>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valeurs sont spécifiées en utilisant le nom du type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types énumérés sont sécurisés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Types énumérés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À l'interne, chaque valeur d'un type énuméré est représentée par un entier, appelé sa valeur ordinale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 sont indexées de 0 à n ou n représente le nombre total d'éléments - 1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déclaration d'un type énuméré est un cas spécial de classe et chaque variable de ce type est 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méthode ordinal retourne la valeur ordinale d'un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IceCream.java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Création d'objets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variable contient un type primitif ou une référence sur 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nom de classe peut être utilisé comme un type pour déclarer une variable référence à un objet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String titre;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Aucun objet n'est créé avec cette déclaration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variable référence à un objet contient l'adresse d'un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L'objet lui-même doit être créé séparément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Création d'objets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121444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Généralement, on utilise l'opérateur new pour créer un objet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1538" y="364331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titre = new String ("Data Structures &amp; </a:t>
            </a:r>
            <a:r>
              <a:rPr lang="fr-CA" dirty="0" err="1" smtClean="0"/>
              <a:t>algorithms</a:t>
            </a:r>
            <a:r>
              <a:rPr lang="fr-CA" dirty="0" smtClean="0"/>
              <a:t> in Java");</a:t>
            </a:r>
            <a:endParaRPr lang="fr-CA" dirty="0"/>
          </a:p>
        </p:txBody>
      </p:sp>
      <p:grpSp>
        <p:nvGrpSpPr>
          <p:cNvPr id="5" name="Groupe 4"/>
          <p:cNvGrpSpPr/>
          <p:nvPr/>
        </p:nvGrpSpPr>
        <p:grpSpPr>
          <a:xfrm>
            <a:off x="1357290" y="4143380"/>
            <a:ext cx="5000660" cy="1167292"/>
            <a:chOff x="571472" y="5500702"/>
            <a:chExt cx="1143008" cy="1167292"/>
          </a:xfrm>
        </p:grpSpPr>
        <p:sp>
          <p:nvSpPr>
            <p:cNvPr id="6" name="Accolade ouvrante 5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14348" y="5929330"/>
              <a:ext cx="92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Ceci appelle le constructeur String, qui est une méthode spéciale qui initialise l'objet</a:t>
              </a:r>
              <a:endParaRPr lang="fr-CA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Références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278608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Notez qu'une variable primitive contient la valeur elle-même alors qu'une variable objet contient l'adresse de l'objet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objet référence peut être vu comme un pointeur vers l'emplacement de l'objet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0298" y="5072074"/>
            <a:ext cx="2428892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55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2500298" y="6072182"/>
            <a:ext cx="2428892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Rectangle 9"/>
          <p:cNvSpPr/>
          <p:nvPr/>
        </p:nvSpPr>
        <p:spPr>
          <a:xfrm>
            <a:off x="6357950" y="4500570"/>
            <a:ext cx="2428892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10"/>
          <p:cNvSpPr/>
          <p:nvPr/>
        </p:nvSpPr>
        <p:spPr>
          <a:xfrm>
            <a:off x="6357950" y="5286388"/>
            <a:ext cx="2428892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2" name="Rectangle 11"/>
          <p:cNvSpPr/>
          <p:nvPr/>
        </p:nvSpPr>
        <p:spPr>
          <a:xfrm>
            <a:off x="6357950" y="6072182"/>
            <a:ext cx="2428892" cy="785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Flèche gauche 8"/>
          <p:cNvSpPr/>
          <p:nvPr/>
        </p:nvSpPr>
        <p:spPr>
          <a:xfrm rot="5400000">
            <a:off x="7358082" y="6000768"/>
            <a:ext cx="571504" cy="285752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Flèche gauche 12"/>
          <p:cNvSpPr/>
          <p:nvPr/>
        </p:nvSpPr>
        <p:spPr>
          <a:xfrm rot="10800000">
            <a:off x="4081456" y="6438896"/>
            <a:ext cx="2571769" cy="428628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Flèche gauche 13"/>
          <p:cNvSpPr/>
          <p:nvPr/>
        </p:nvSpPr>
        <p:spPr>
          <a:xfrm rot="5400000">
            <a:off x="7358082" y="5214950"/>
            <a:ext cx="571504" cy="285752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Références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1428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Pour les références d'objets (non primitif), l'adresse est copiée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1538" y="5786454"/>
            <a:ext cx="785818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571472" y="3643314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nom2 = nom1;</a:t>
            </a:r>
            <a:endParaRPr lang="fr-CA" dirty="0"/>
          </a:p>
        </p:txBody>
      </p:sp>
      <p:sp>
        <p:nvSpPr>
          <p:cNvPr id="16" name="Rectangle 15"/>
          <p:cNvSpPr/>
          <p:nvPr/>
        </p:nvSpPr>
        <p:spPr>
          <a:xfrm>
            <a:off x="2143108" y="5786454"/>
            <a:ext cx="785818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1142976" y="542926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nom1</a:t>
            </a:r>
            <a:endParaRPr lang="fr-CA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14546" y="542926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nom2</a:t>
            </a:r>
            <a:endParaRPr lang="fr-CA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714480" y="507207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Avant</a:t>
            </a:r>
            <a:endParaRPr lang="fr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5929322" y="5786454"/>
            <a:ext cx="785818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Rectangle 24"/>
          <p:cNvSpPr/>
          <p:nvPr/>
        </p:nvSpPr>
        <p:spPr>
          <a:xfrm>
            <a:off x="7000892" y="5786454"/>
            <a:ext cx="785818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/>
          <p:cNvSpPr txBox="1"/>
          <p:nvPr/>
        </p:nvSpPr>
        <p:spPr>
          <a:xfrm>
            <a:off x="6000760" y="542926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nom1</a:t>
            </a:r>
            <a:endParaRPr lang="fr-CA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2330" y="542926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nom2</a:t>
            </a:r>
            <a:endParaRPr lang="fr-CA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572264" y="5072074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Après</a:t>
            </a:r>
            <a:endParaRPr lang="fr-CA" sz="1400" dirty="0"/>
          </a:p>
        </p:txBody>
      </p:sp>
      <p:cxnSp>
        <p:nvCxnSpPr>
          <p:cNvPr id="19" name="Connecteur droit avec flèche 18"/>
          <p:cNvCxnSpPr/>
          <p:nvPr/>
        </p:nvCxnSpPr>
        <p:spPr>
          <a:xfrm rot="5400000">
            <a:off x="1250530" y="6250404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>
            <a:off x="2393538" y="6250404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00100" y="642939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Leonard</a:t>
            </a:r>
            <a:endParaRPr lang="fr-CA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214546" y="6429396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Picasso</a:t>
            </a:r>
            <a:endParaRPr lang="fr-CA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rot="5400000">
            <a:off x="6108314" y="6250404"/>
            <a:ext cx="3579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 flipV="1">
            <a:off x="6786578" y="6072206"/>
            <a:ext cx="644530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857884" y="642939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Leonard</a:t>
            </a:r>
            <a:endParaRPr lang="fr-CA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072330" y="6429396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Picasso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Ramasse miettes (</a:t>
            </a:r>
            <a:r>
              <a:rPr lang="fr-CA" sz="3400" dirty="0" err="1" smtClean="0"/>
              <a:t>garbage</a:t>
            </a:r>
            <a:r>
              <a:rPr lang="fr-CA" sz="3400" dirty="0" smtClean="0"/>
              <a:t> collection)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Lorsqu'un objet n'a plus de référence valide, il ne peut être accédé par le programme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L'objet inutile est donc appelé </a:t>
            </a:r>
            <a:r>
              <a:rPr lang="fr-CA" dirty="0" err="1" smtClean="0"/>
              <a:t>garbage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Java ramasse périodiquement le </a:t>
            </a:r>
            <a:r>
              <a:rPr lang="fr-CA" dirty="0" err="1" smtClean="0"/>
              <a:t>garbage</a:t>
            </a:r>
            <a:r>
              <a:rPr lang="fr-CA" dirty="0" smtClean="0"/>
              <a:t> ce qui libère la mémoire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Certains langages demandent au programmeur de le faire lui-même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Indices de String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357430"/>
            <a:ext cx="7854696" cy="19288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est parfois utile de spécifier un caractère particulier à l'intérieur de la chaîne de caractères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Ceci peut être fait à l'aide d'un indice numérique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428728" y="4929198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J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U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ous-titre 2"/>
          <p:cNvSpPr txBox="1">
            <a:spLocks/>
          </p:cNvSpPr>
          <p:nvPr/>
        </p:nvSpPr>
        <p:spPr>
          <a:xfrm>
            <a:off x="571472" y="5857844"/>
            <a:ext cx="7854696" cy="10001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fr-CA" sz="2600" dirty="0" smtClean="0"/>
              <a:t>Voir </a:t>
            </a:r>
            <a:r>
              <a:rPr lang="fr-CA" sz="2600" dirty="0" err="1" smtClean="0"/>
              <a:t>StringMutation.java</a:t>
            </a: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Librairie de classes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20002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de la librairie standard de Java sont organisées en paquetages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Quelques paquetages de la librairie standard sont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428728" y="4357694"/>
          <a:ext cx="678661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34"/>
                <a:gridCol w="4400676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Paquetage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Rôle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java.lang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java.applet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java.awt</a:t>
                      </a:r>
                    </a:p>
                    <a:p>
                      <a:r>
                        <a:rPr lang="fr-CA" dirty="0" err="1" smtClean="0"/>
                        <a:t>javax.swing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java.net</a:t>
                      </a:r>
                    </a:p>
                    <a:p>
                      <a:r>
                        <a:rPr lang="fr-CA" dirty="0" err="1" smtClean="0"/>
                        <a:t>java.util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java.xml.parsers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Support</a:t>
                      </a:r>
                      <a:r>
                        <a:rPr lang="fr-CA" baseline="0" dirty="0" smtClean="0"/>
                        <a:t> général</a:t>
                      </a:r>
                    </a:p>
                    <a:p>
                      <a:r>
                        <a:rPr lang="fr-CA" baseline="0" dirty="0" smtClean="0"/>
                        <a:t>Création d'applets pour le web</a:t>
                      </a:r>
                    </a:p>
                    <a:p>
                      <a:r>
                        <a:rPr lang="fr-CA" baseline="0" dirty="0" smtClean="0"/>
                        <a:t>Graphiques et interfaces usagers</a:t>
                      </a:r>
                    </a:p>
                    <a:p>
                      <a:r>
                        <a:rPr lang="fr-CA" baseline="0" dirty="0" smtClean="0"/>
                        <a:t>Composantes graphiques supplémentaires</a:t>
                      </a:r>
                    </a:p>
                    <a:p>
                      <a:r>
                        <a:rPr lang="fr-CA" baseline="0" dirty="0" smtClean="0"/>
                        <a:t>Communication réseau</a:t>
                      </a:r>
                    </a:p>
                    <a:p>
                      <a:r>
                        <a:rPr lang="fr-CA" baseline="0" dirty="0" smtClean="0"/>
                        <a:t>Utilitaires</a:t>
                      </a:r>
                    </a:p>
                    <a:p>
                      <a:r>
                        <a:rPr lang="fr-CA" baseline="0" dirty="0" smtClean="0"/>
                        <a:t>Traitement de documents XML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3 : La classe Math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Math fait partie de </a:t>
            </a:r>
            <a:r>
              <a:rPr lang="fr-CA" dirty="0" err="1" smtClean="0"/>
              <a:t>java.lang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Math contient des méthodes qui réalisent diverses fonctions mathématiques comme par exemple: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valeur absolue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racine carrée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nombre aléatoire…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2244</TotalTime>
  <Words>713</Words>
  <Application>Microsoft Office PowerPoint</Application>
  <PresentationFormat>Affichage à l'écran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Solstice</vt:lpstr>
      <vt:lpstr>Diapositive 1</vt:lpstr>
      <vt:lpstr>Chapitre 3 : Création d'objets</vt:lpstr>
      <vt:lpstr>Chapitre 3 : Création d'objets</vt:lpstr>
      <vt:lpstr>Chapitre 3 : Références</vt:lpstr>
      <vt:lpstr>Chapitre 3 : Références</vt:lpstr>
      <vt:lpstr>Chapitre 3 : Ramasse miettes (garbage collection)</vt:lpstr>
      <vt:lpstr>Chapitre 3 : Indices de String</vt:lpstr>
      <vt:lpstr>Chapitre 3 : Librairie de classes</vt:lpstr>
      <vt:lpstr>Chapitre 3 : La classe Math</vt:lpstr>
      <vt:lpstr>Chapitre 3 : La classe Math</vt:lpstr>
      <vt:lpstr>Chapitre 3 : Formater la sortie</vt:lpstr>
      <vt:lpstr>Chapitre 3 : Formater la sortie</vt:lpstr>
      <vt:lpstr>Chapitre 3 : Formater la sortie</vt:lpstr>
      <vt:lpstr>Chapitre 3 : Types énumérés</vt:lpstr>
      <vt:lpstr>Chapitre 3 : Types énumérés</vt:lpstr>
      <vt:lpstr>Chapitre 3 : Types énumérés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189</cp:revision>
  <dcterms:created xsi:type="dcterms:W3CDTF">2010-04-08T16:05:39Z</dcterms:created>
  <dcterms:modified xsi:type="dcterms:W3CDTF">2016-08-22T10:32:18Z</dcterms:modified>
</cp:coreProperties>
</file>