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handoutMasterIdLst>
    <p:handoutMasterId r:id="rId21"/>
  </p:handoutMasterIdLst>
  <p:sldIdLst>
    <p:sldId id="308" r:id="rId3"/>
    <p:sldId id="256" r:id="rId4"/>
    <p:sldId id="309" r:id="rId5"/>
    <p:sldId id="312" r:id="rId6"/>
    <p:sldId id="313" r:id="rId7"/>
    <p:sldId id="316" r:id="rId8"/>
    <p:sldId id="317" r:id="rId9"/>
    <p:sldId id="318" r:id="rId10"/>
    <p:sldId id="321" r:id="rId11"/>
    <p:sldId id="322" r:id="rId12"/>
    <p:sldId id="324" r:id="rId13"/>
    <p:sldId id="325" r:id="rId14"/>
    <p:sldId id="326" r:id="rId15"/>
    <p:sldId id="328" r:id="rId16"/>
    <p:sldId id="327" r:id="rId17"/>
    <p:sldId id="330" r:id="rId18"/>
    <p:sldId id="336" r:id="rId19"/>
    <p:sldId id="33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40" autoAdjust="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BB90-5A76-4BAD-9388-A05A396C7513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800973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DBF5F9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DBF5F9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DBF5F9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DBF5F9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>
                <a:solidFill>
                  <a:srgbClr val="04617B">
                    <a:shade val="90000"/>
                  </a:srgbClr>
                </a:solidFill>
              </a:rPr>
              <a:pPr/>
              <a:t>22/08/2016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>
                <a:solidFill>
                  <a:srgbClr val="04617B">
                    <a:shade val="90000"/>
                  </a:srgbClr>
                </a:solidFill>
              </a:rPr>
              <a:pPr/>
              <a:t>‹N°›</a:t>
            </a:fld>
            <a:endParaRPr lang="fr-CA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fr-CA" sz="5400" dirty="0" smtClean="0"/>
              <a:t>Chapitre 5</a:t>
            </a:r>
          </a:p>
          <a:p>
            <a:pPr algn="ctr"/>
            <a:r>
              <a:rPr lang="fr-CA" sz="5400" dirty="0" smtClean="0"/>
              <a:t>Conditionnelles et boucles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</a:t>
            </a:r>
            <a:r>
              <a:rPr lang="fr-CA" sz="3400" dirty="0" err="1" smtClean="0"/>
              <a:t>switch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L'instruction </a:t>
            </a:r>
            <a:r>
              <a:rPr lang="fr-CA" dirty="0" err="1" smtClean="0"/>
              <a:t>switch</a:t>
            </a:r>
            <a:r>
              <a:rPr lang="fr-CA" dirty="0" smtClean="0"/>
              <a:t> offre un autre moyen de faire une sélection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 évalue une expression et essaie de faire coïncider le résultat à un cas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Chaque cas contient une valeur et une liste d'instructions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flux de contrôle est transféré aux instructions associées à la première valeur qui correspond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</a:t>
            </a:r>
            <a:r>
              <a:rPr lang="fr-CA" sz="3400" dirty="0" err="1" smtClean="0"/>
              <a:t>switch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Souvent une instruction "break" est utilisée comme dernière instruction dans un case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instruction "break" transfère le contrôle à la fin du </a:t>
            </a:r>
            <a:r>
              <a:rPr lang="fr-CA" dirty="0" err="1" smtClean="0"/>
              <a:t>switch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 le "break" n'est pas utilisé, le flux de contrôle continuera au prochain "case"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Parfois c'est utile mais c'est très rare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</a:t>
            </a:r>
            <a:r>
              <a:rPr lang="fr-CA" sz="3400" dirty="0" err="1" smtClean="0"/>
              <a:t>switch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L'instruction </a:t>
            </a:r>
            <a:r>
              <a:rPr lang="fr-CA" dirty="0" err="1" smtClean="0"/>
              <a:t>switch</a:t>
            </a:r>
            <a:r>
              <a:rPr lang="fr-CA" dirty="0" smtClean="0"/>
              <a:t> peut avoir un cas "default"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 cas n'a pas de valeur qui lui est associé et utilise le mot réservé "default"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S'il y a un cas "default", le contrôle lui sera transféré si aucun autre case ne correspond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</a:t>
            </a:r>
            <a:r>
              <a:rPr lang="fr-CA" sz="3400" dirty="0" err="1" smtClean="0"/>
              <a:t>switch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L'instruction </a:t>
            </a:r>
            <a:r>
              <a:rPr lang="fr-CA" dirty="0" err="1" smtClean="0"/>
              <a:t>switch</a:t>
            </a:r>
            <a:r>
              <a:rPr lang="fr-CA" dirty="0" smtClean="0"/>
              <a:t> doit être évaluée à un </a:t>
            </a:r>
            <a:r>
              <a:rPr lang="fr-CA" dirty="0" err="1" smtClean="0"/>
              <a:t>int</a:t>
            </a:r>
            <a:r>
              <a:rPr lang="fr-CA" dirty="0" smtClean="0"/>
              <a:t>, un char ou un type énuméré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 ne peut être </a:t>
            </a:r>
            <a:r>
              <a:rPr lang="fr-CA" dirty="0" err="1" smtClean="0"/>
              <a:t>boolean</a:t>
            </a:r>
            <a:r>
              <a:rPr lang="fr-CA" dirty="0" smtClean="0"/>
              <a:t>, </a:t>
            </a:r>
            <a:r>
              <a:rPr lang="fr-CA" dirty="0" err="1" smtClean="0"/>
              <a:t>float</a:t>
            </a:r>
            <a:r>
              <a:rPr lang="fr-CA" dirty="0" smtClean="0"/>
              <a:t>, double, </a:t>
            </a:r>
            <a:r>
              <a:rPr lang="fr-CA" dirty="0" err="1" smtClean="0"/>
              <a:t>byte</a:t>
            </a:r>
            <a:r>
              <a:rPr lang="fr-CA" dirty="0" smtClean="0"/>
              <a:t>, short ou long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condition booléenne implicite dans un </a:t>
            </a:r>
            <a:r>
              <a:rPr lang="fr-CA" dirty="0" err="1" smtClean="0"/>
              <a:t>switch</a:t>
            </a:r>
            <a:r>
              <a:rPr lang="fr-CA" dirty="0" smtClean="0"/>
              <a:t> est l'égalité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GradeReport.java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répétition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0059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Elles permettent d'exécuter une instruction plusieurs fois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 sont des boucles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Elles sont contrôlées par des expressions booléennes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Java a 3 types de répétition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while</a:t>
            </a:r>
            <a:endParaRPr lang="fr-CA" dirty="0" smtClean="0"/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for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</a:t>
            </a:r>
            <a:r>
              <a:rPr lang="fr-CA" sz="3400" dirty="0" err="1" smtClean="0"/>
              <a:t>while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2571768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L'instruction </a:t>
            </a:r>
            <a:r>
              <a:rPr lang="fr-CA" dirty="0" err="1" smtClean="0"/>
              <a:t>while</a:t>
            </a:r>
            <a:r>
              <a:rPr lang="fr-CA" dirty="0" smtClean="0"/>
              <a:t> est exécutée jusqu'à ce que la condition devienne fausse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Après chaque passage dans le </a:t>
            </a:r>
            <a:r>
              <a:rPr lang="fr-CA" dirty="0" err="1" smtClean="0"/>
              <a:t>while</a:t>
            </a:r>
            <a:r>
              <a:rPr lang="fr-CA" dirty="0" smtClean="0"/>
              <a:t>, on réévalue la condition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L'instruction </a:t>
            </a:r>
            <a:r>
              <a:rPr lang="fr-CA" dirty="0" err="1" smtClean="0"/>
              <a:t>while</a:t>
            </a:r>
            <a:r>
              <a:rPr lang="fr-CA" dirty="0" smtClean="0"/>
              <a:t> a la syntaxe suivante :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2214546" y="4714884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pc="300" dirty="0" err="1" smtClean="0"/>
              <a:t>while</a:t>
            </a:r>
            <a:r>
              <a:rPr lang="fr-CA" spc="300" dirty="0" smtClean="0"/>
              <a:t> ( condition )</a:t>
            </a:r>
            <a:br>
              <a:rPr lang="fr-CA" spc="300" dirty="0" smtClean="0"/>
            </a:br>
            <a:r>
              <a:rPr lang="fr-CA" spc="300" dirty="0" smtClean="0"/>
              <a:t>	instruction1;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1643042" y="5072074"/>
            <a:ext cx="714380" cy="5715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</a:t>
            </a:r>
            <a:r>
              <a:rPr lang="fr-CA" sz="3400" dirty="0" err="1" smtClean="0"/>
              <a:t>while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214842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corps de la boucle </a:t>
            </a:r>
            <a:r>
              <a:rPr lang="fr-CA" dirty="0" err="1" smtClean="0"/>
              <a:t>while</a:t>
            </a:r>
            <a:r>
              <a:rPr lang="fr-CA" dirty="0" smtClean="0"/>
              <a:t> doit rendre la condition fausse à un moment donné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Sinon c'est une erreur infinie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C'est une erreur de logique courante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</a:t>
            </a:r>
            <a:r>
              <a:rPr lang="fr-CA" dirty="0" err="1" smtClean="0"/>
              <a:t>while</a:t>
            </a:r>
            <a:r>
              <a:rPr lang="fr-CA" dirty="0" smtClean="0"/>
              <a:t> peut contenir un if ou toute autre structure de contrôle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</a:t>
            </a:r>
            <a:r>
              <a:rPr lang="fr-CA" dirty="0" err="1" smtClean="0"/>
              <a:t>while</a:t>
            </a:r>
            <a:r>
              <a:rPr lang="fr-CA" dirty="0" smtClean="0"/>
              <a:t> peut en imbriquer (emboiter) un autre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smtClean="0"/>
              <a:t>PalindromeTester.java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>
                <a:solidFill>
                  <a:schemeClr val="tx1"/>
                </a:solidFill>
              </a:rPr>
              <a:t>Voir Average.java et </a:t>
            </a:r>
            <a:r>
              <a:rPr lang="fr-CA" dirty="0" smtClean="0">
                <a:solidFill>
                  <a:schemeClr val="tx1"/>
                </a:solidFill>
              </a:rPr>
              <a:t>WinPercentage.java</a:t>
            </a:r>
            <a:endParaRPr lang="fr-CA" dirty="0" smtClean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for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1472" y="2000240"/>
            <a:ext cx="7854696" cy="8572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L'instruction </a:t>
            </a:r>
            <a:r>
              <a:rPr lang="fr-CA" b="1" i="1" dirty="0" smtClean="0"/>
              <a:t>for </a:t>
            </a:r>
            <a:r>
              <a:rPr lang="fr-CA" dirty="0" smtClean="0"/>
              <a:t>a la syntaxe suivante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6200000">
            <a:off x="6429388" y="2857496"/>
            <a:ext cx="357190" cy="264320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5786446" y="4357694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à la fin de chaque itération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928662" y="350043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pc="300" dirty="0" smtClean="0"/>
              <a:t>for (initialisation ; condition ; incrémentation/</a:t>
            </a:r>
            <a:r>
              <a:rPr lang="fr-CA" spc="300" dirty="0" err="1" smtClean="0"/>
              <a:t>déc</a:t>
            </a:r>
            <a:r>
              <a:rPr lang="fr-CA" spc="300" smtClean="0"/>
              <a:t>)</a:t>
            </a:r>
            <a:endParaRPr lang="fr-CA" spc="300" dirty="0" smtClean="0"/>
          </a:p>
          <a:p>
            <a:r>
              <a:rPr lang="fr-CA" spc="300" dirty="0" smtClean="0"/>
              <a:t>	instruction1;</a:t>
            </a:r>
          </a:p>
        </p:txBody>
      </p:sp>
      <p:cxnSp>
        <p:nvCxnSpPr>
          <p:cNvPr id="12" name="Connecteur droit avec flèche 11"/>
          <p:cNvCxnSpPr>
            <a:stCxn id="15" idx="2"/>
          </p:cNvCxnSpPr>
          <p:nvPr/>
        </p:nvCxnSpPr>
        <p:spPr>
          <a:xfrm rot="5400000">
            <a:off x="2208264" y="3387001"/>
            <a:ext cx="334038" cy="3571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57290" y="2714620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une seule fois, avant le début de la boucle</a:t>
            </a:r>
            <a:endParaRPr lang="fr-CA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357554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validé avant chaque itération</a:t>
            </a:r>
            <a:endParaRPr lang="fr-CA" sz="1400" dirty="0"/>
          </a:p>
        </p:txBody>
      </p:sp>
      <p:cxnSp>
        <p:nvCxnSpPr>
          <p:cNvPr id="25" name="Connecteur droit avec flèche 24"/>
          <p:cNvCxnSpPr>
            <a:stCxn id="24" idx="0"/>
          </p:cNvCxnSpPr>
          <p:nvPr/>
        </p:nvCxnSpPr>
        <p:spPr>
          <a:xfrm rot="5400000" flipH="1" flipV="1">
            <a:off x="3804044" y="3804051"/>
            <a:ext cx="1214442" cy="357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106595" y="3393281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 flipH="1" flipV="1">
            <a:off x="6358744" y="4143382"/>
            <a:ext cx="570710" cy="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5400000" flipH="1" flipV="1">
            <a:off x="3821901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for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21484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section d'incrémentation peut faire certains calculs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utilise la boucle for lorsqu'on connaît d'avance le nombre d'itérations à effectuer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corps de la boucle peut être exécuté zéro ou plusieurs fois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Stars.java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Conditionnelles et boucles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72032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L'ordre habituel d'exécution est séquentiel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Certaines instructions permettent de modifier cet ordre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sélection;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itération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utilise une expression booléenne (appelée aussi condition)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L'ordre d'exécution des instructions s'appelle flux de contrôle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0100" y="928670"/>
            <a:ext cx="7351582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Sélection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7203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choisit quelle instruction exécuter par la suite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Prendre des décisions de base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if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if-</a:t>
            </a:r>
            <a:r>
              <a:rPr lang="fr-CA" dirty="0" err="1" smtClean="0"/>
              <a:t>else</a:t>
            </a:r>
            <a:endParaRPr lang="fr-CA" dirty="0" smtClean="0"/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switch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Expressions booléennes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643866" cy="4572032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condition utilise souvent un des opérateurs d'égalité ou un des opérateurs relationnels, qui retourneront tous des résultats booléens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==	égal à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!=	</a:t>
            </a:r>
            <a:r>
              <a:rPr lang="fr-CA" dirty="0" smtClean="0"/>
              <a:t>différent </a:t>
            </a:r>
            <a:r>
              <a:rPr lang="fr-CA" dirty="0" smtClean="0"/>
              <a:t>de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&lt;		inférieur à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&gt;		supérieur à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&lt;=	inférieur ou égal à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&gt;= 	supérieur ou égal à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Expressions booléennes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57203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expressions booléennes peuvent utiliser les opérateurs logiques suivants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!		négation logique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&amp;&amp;	ET logique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||		OU logique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Ils prennent des opérandes booléennes et produisent un résultat booléen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! est un opérateur unaire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&amp;&amp; et || sont des opérateurs binaires</a:t>
            </a:r>
          </a:p>
          <a:p>
            <a:pPr algn="l">
              <a:lnSpc>
                <a:spcPct val="150000"/>
              </a:lnSpc>
            </a:pP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Expressions booléennes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13573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if (total &lt; MAX &amp;&amp; !trouve)…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357290" y="3286124"/>
          <a:ext cx="685804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714512"/>
                <a:gridCol w="1714512"/>
                <a:gridCol w="1714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Total</a:t>
                      </a:r>
                      <a:r>
                        <a:rPr lang="fr-CA" baseline="0" dirty="0" smtClean="0"/>
                        <a:t> &lt; max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Trouve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!trouve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Total &lt; max</a:t>
                      </a:r>
                      <a:r>
                        <a:rPr lang="fr-CA" baseline="0" dirty="0" smtClean="0"/>
                        <a:t> &amp;&amp; !trouve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Vrai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Vrai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Vrai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Vrai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Vrai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Vrai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Vrai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faux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Expressions booléennes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40719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évaluations de OU et de ET sont faites en court-circuit (en paresseux)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Dès que l'ont peut déterminer le résultat, on arrête les analyses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if-</a:t>
            </a:r>
            <a:r>
              <a:rPr lang="fr-CA" sz="3400" dirty="0" err="1" smtClean="0"/>
              <a:t>else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15001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clause </a:t>
            </a:r>
            <a:r>
              <a:rPr lang="fr-CA" dirty="0" err="1" smtClean="0"/>
              <a:t>else</a:t>
            </a:r>
            <a:r>
              <a:rPr lang="fr-CA" dirty="0" smtClean="0"/>
              <a:t> peut être ajoutée à une instruction if pour faire une instruction if-</a:t>
            </a:r>
            <a:r>
              <a:rPr lang="fr-CA" dirty="0" err="1" smtClean="0"/>
              <a:t>else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071538" y="6000768"/>
            <a:ext cx="7354630" cy="85723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fr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Voir </a:t>
            </a:r>
            <a:r>
              <a:rPr kumimoji="0" lang="fr-C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Wages.java</a:t>
            </a: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14546" y="3429000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pc="300" dirty="0" smtClean="0"/>
              <a:t>if ( condition )</a:t>
            </a:r>
            <a:br>
              <a:rPr lang="fr-CA" spc="300" dirty="0" smtClean="0"/>
            </a:br>
            <a:r>
              <a:rPr lang="fr-CA" spc="300" dirty="0" smtClean="0"/>
              <a:t>	instruction1;</a:t>
            </a:r>
          </a:p>
          <a:p>
            <a:r>
              <a:rPr lang="fr-CA" spc="300" dirty="0" err="1" smtClean="0"/>
              <a:t>else</a:t>
            </a:r>
            <a:endParaRPr lang="fr-CA" spc="300" dirty="0" smtClean="0"/>
          </a:p>
          <a:p>
            <a:r>
              <a:rPr lang="fr-CA" spc="300" dirty="0" smtClean="0"/>
              <a:t>	instruction2;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rot="10800000">
            <a:off x="5001422" y="3929066"/>
            <a:ext cx="12136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286512" y="385762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point virgule et indentation</a:t>
            </a:r>
            <a:endParaRPr lang="fr-CA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5000628" y="4429132"/>
            <a:ext cx="121365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0800000">
            <a:off x="4929190" y="3857628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/>
          <p:nvPr/>
        </p:nvCxnSpPr>
        <p:spPr>
          <a:xfrm rot="10800000">
            <a:off x="2928926" y="4000504"/>
            <a:ext cx="378621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5 : if-</a:t>
            </a:r>
            <a:r>
              <a:rPr lang="fr-CA" sz="3400" dirty="0" err="1" smtClean="0"/>
              <a:t>else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000240"/>
            <a:ext cx="7354630" cy="25003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partie if, la partie </a:t>
            </a:r>
            <a:r>
              <a:rPr lang="fr-CA" dirty="0" err="1" smtClean="0"/>
              <a:t>else</a:t>
            </a:r>
            <a:r>
              <a:rPr lang="fr-CA" dirty="0" smtClean="0"/>
              <a:t> ou les 2 peuvent être dans des blocs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Guessing.java</a:t>
            </a:r>
            <a:endParaRPr lang="fr-CA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9429784" y="3857628"/>
            <a:ext cx="27988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0572792" y="1857364"/>
            <a:ext cx="1357322" cy="1285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" name="Forme 5"/>
          <p:cNvCxnSpPr>
            <a:stCxn id="5" idx="2"/>
          </p:cNvCxnSpPr>
          <p:nvPr/>
        </p:nvCxnSpPr>
        <p:spPr>
          <a:xfrm rot="5400000">
            <a:off x="10376338" y="2339571"/>
            <a:ext cx="71438" cy="1678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ouvrante 6"/>
          <p:cNvSpPr/>
          <p:nvPr/>
        </p:nvSpPr>
        <p:spPr>
          <a:xfrm rot="10800000">
            <a:off x="-2357486" y="357166"/>
            <a:ext cx="357190" cy="185738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-1928858" y="928670"/>
            <a:ext cx="10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corps de la méthode</a:t>
            </a:r>
            <a:endParaRPr lang="fr-CA" sz="1400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10800000" flipV="1">
            <a:off x="9786974" y="1357298"/>
            <a:ext cx="1500198" cy="4286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5536" y="50004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la condition doit pouvoir être évaluée à </a:t>
            </a:r>
            <a:r>
              <a:rPr lang="fr-CA" dirty="0" err="1" smtClean="0"/>
              <a:t>true</a:t>
            </a:r>
            <a:r>
              <a:rPr lang="fr-CA" dirty="0" smtClean="0"/>
              <a:t> ou false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2332</TotalTime>
  <Words>825</Words>
  <Application>Microsoft Office PowerPoint</Application>
  <PresentationFormat>Affichage à l'écran 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Solstice</vt:lpstr>
      <vt:lpstr>1_Solstice</vt:lpstr>
      <vt:lpstr>Diapositive 1</vt:lpstr>
      <vt:lpstr>Chapitre 5 : Conditionnelles et boucles</vt:lpstr>
      <vt:lpstr>Chapitre 5 : Sélection</vt:lpstr>
      <vt:lpstr>Chapitre 5 : Expressions booléennes</vt:lpstr>
      <vt:lpstr>Chapitre 5 : Expressions booléennes</vt:lpstr>
      <vt:lpstr>Chapitre 5 : Expressions booléennes</vt:lpstr>
      <vt:lpstr>Chapitre 5 : Expressions booléennes</vt:lpstr>
      <vt:lpstr>Chapitre 5 : if-else</vt:lpstr>
      <vt:lpstr>Chapitre 5 : if-else</vt:lpstr>
      <vt:lpstr>Chapitre 5 : switch</vt:lpstr>
      <vt:lpstr>Chapitre 5 : switch</vt:lpstr>
      <vt:lpstr>Chapitre 5 : switch</vt:lpstr>
      <vt:lpstr>Chapitre 5 : switch</vt:lpstr>
      <vt:lpstr>Chapitre 5 : répétition</vt:lpstr>
      <vt:lpstr>Chapitre 5 : while</vt:lpstr>
      <vt:lpstr>Chapitre 5 : while</vt:lpstr>
      <vt:lpstr>Chapitre 5 : for</vt:lpstr>
      <vt:lpstr>Chapitre 5 : for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265</cp:revision>
  <dcterms:created xsi:type="dcterms:W3CDTF">2010-04-08T16:05:39Z</dcterms:created>
  <dcterms:modified xsi:type="dcterms:W3CDTF">2016-08-22T10:49:54Z</dcterms:modified>
</cp:coreProperties>
</file>