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handoutMasterIdLst>
    <p:handoutMasterId r:id="rId14"/>
  </p:handoutMasterIdLst>
  <p:sldIdLst>
    <p:sldId id="308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3" r:id="rId10"/>
    <p:sldId id="304" r:id="rId11"/>
    <p:sldId id="305" r:id="rId12"/>
    <p:sldId id="306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70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4BB90-5A76-4BAD-9388-A05A396C7513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3B635-50F2-448E-9F5B-E3CFA868E4D1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CA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edmonk.com/sogrady/2016/07/20/language-rankings-6-16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CA" sz="5400" dirty="0" smtClean="0"/>
              <a:t>Chapitre 1</a:t>
            </a:r>
            <a:endParaRPr lang="fr-CA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600" dirty="0" smtClean="0"/>
              <a:t>Environnements de développement</a:t>
            </a:r>
            <a:endParaRPr lang="fr-CA" sz="3600" dirty="0"/>
          </a:p>
        </p:txBody>
      </p: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4214842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fr-CA" sz="2400" b="1" dirty="0" smtClean="0"/>
              <a:t>Il y a plusieurs environnements pour développer des logiciels Java :</a:t>
            </a:r>
            <a:br>
              <a:rPr lang="fr-CA" sz="2400" b="1" dirty="0" smtClean="0"/>
            </a:br>
            <a:endParaRPr lang="fr-CA" sz="2400" b="1" dirty="0" smtClean="0"/>
          </a:p>
          <a:p>
            <a:pPr lvl="1" algn="l">
              <a:buFont typeface="Wingdings" pitchFamily="2" charset="2"/>
              <a:buChar char="Ø"/>
            </a:pPr>
            <a:r>
              <a:rPr lang="fr-CA" sz="2200" b="1" dirty="0" err="1" smtClean="0"/>
              <a:t>Eclipse</a:t>
            </a:r>
            <a:endParaRPr lang="fr-CA" sz="2200" b="1" dirty="0" smtClean="0"/>
          </a:p>
          <a:p>
            <a:pPr lvl="1" algn="l">
              <a:buFont typeface="Wingdings" pitchFamily="2" charset="2"/>
              <a:buChar char="Ø"/>
            </a:pPr>
            <a:r>
              <a:rPr lang="fr-CA" sz="2200" b="1" dirty="0" err="1" smtClean="0"/>
              <a:t>jGRASP</a:t>
            </a:r>
            <a:endParaRPr lang="fr-CA" sz="2200" b="1" dirty="0" smtClean="0"/>
          </a:p>
          <a:p>
            <a:pPr lvl="1" algn="l">
              <a:buFont typeface="Wingdings" pitchFamily="2" charset="2"/>
              <a:buChar char="Ø"/>
            </a:pPr>
            <a:r>
              <a:rPr lang="fr-CA" sz="2200" b="1" dirty="0" smtClean="0"/>
              <a:t>Sun Java </a:t>
            </a:r>
            <a:r>
              <a:rPr lang="fr-CA" sz="2200" b="1" dirty="0" err="1" smtClean="0"/>
              <a:t>Development</a:t>
            </a:r>
            <a:r>
              <a:rPr lang="fr-CA" sz="2200" b="1" dirty="0" smtClean="0"/>
              <a:t> kit (JDK)</a:t>
            </a:r>
          </a:p>
          <a:p>
            <a:pPr lvl="1" algn="l">
              <a:buFont typeface="Wingdings" pitchFamily="2" charset="2"/>
              <a:buChar char="Ø"/>
            </a:pPr>
            <a:r>
              <a:rPr lang="fr-CA" sz="2200" b="1" dirty="0" smtClean="0"/>
              <a:t>Sun Forte for Java</a:t>
            </a:r>
          </a:p>
          <a:p>
            <a:pPr lvl="1" algn="l">
              <a:buFont typeface="Wingdings" pitchFamily="2" charset="2"/>
              <a:buChar char="Ø"/>
            </a:pPr>
            <a:r>
              <a:rPr lang="fr-CA" sz="2200" b="1" dirty="0" err="1" smtClean="0"/>
              <a:t>Monash</a:t>
            </a:r>
            <a:r>
              <a:rPr lang="fr-CA" sz="2200" b="1" dirty="0" smtClean="0"/>
              <a:t> </a:t>
            </a:r>
            <a:r>
              <a:rPr lang="fr-CA" sz="2200" b="1" dirty="0" err="1" smtClean="0"/>
              <a:t>BlueJ</a:t>
            </a:r>
            <a:endParaRPr lang="fr-CA" sz="2200" b="1" dirty="0" smtClean="0"/>
          </a:p>
          <a:p>
            <a:pPr lvl="1" algn="l">
              <a:buFont typeface="Wingdings" pitchFamily="2" charset="2"/>
              <a:buChar char="Ø"/>
            </a:pPr>
            <a:r>
              <a:rPr lang="fr-CA" sz="2200" b="1" dirty="0" smtClean="0"/>
              <a:t>Microsoft Visual J</a:t>
            </a:r>
            <a:r>
              <a:rPr lang="fr-CA" sz="2200" b="1" dirty="0" smtClean="0"/>
              <a:t>++</a:t>
            </a:r>
          </a:p>
          <a:p>
            <a:pPr lvl="1" algn="l">
              <a:buFont typeface="Wingdings" pitchFamily="2" charset="2"/>
              <a:buChar char="Ø"/>
            </a:pPr>
            <a:r>
              <a:rPr lang="fr-CA" sz="2200" b="1" dirty="0" err="1" smtClean="0"/>
              <a:t>Netbeans</a:t>
            </a:r>
            <a:endParaRPr lang="fr-CA" sz="2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851648" cy="1143008"/>
          </a:xfrm>
        </p:spPr>
        <p:txBody>
          <a:bodyPr anchor="t" anchorCtr="0">
            <a:normAutofit/>
          </a:bodyPr>
          <a:lstStyle/>
          <a:p>
            <a:r>
              <a:rPr lang="fr-CA" sz="3600" dirty="0" smtClean="0"/>
              <a:t>Syntaxe et sémantique</a:t>
            </a:r>
            <a:endParaRPr lang="fr-CA" sz="3600" dirty="0"/>
          </a:p>
        </p:txBody>
      </p: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1071538" y="2357430"/>
            <a:ext cx="7354630" cy="4214842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fr-CA" sz="2400" b="1" dirty="0" smtClean="0"/>
              <a:t>Les règles de syntaxe définissent comment nous pouvons combiner des symboles, des mots réservés et des identificateurs pour faire un programme valide</a:t>
            </a:r>
          </a:p>
          <a:p>
            <a:pPr algn="l">
              <a:buFont typeface="Wingdings" pitchFamily="2" charset="2"/>
              <a:buChar char="Ø"/>
            </a:pPr>
            <a:endParaRPr lang="fr-CA" sz="2400" b="1" dirty="0" smtClean="0"/>
          </a:p>
          <a:p>
            <a:pPr algn="l">
              <a:buFont typeface="Wingdings" pitchFamily="2" charset="2"/>
              <a:buChar char="Ø"/>
            </a:pPr>
            <a:r>
              <a:rPr lang="fr-CA" sz="2400" b="1" dirty="0" smtClean="0"/>
              <a:t>La sémantique définit la signification des instructions</a:t>
            </a:r>
            <a:br>
              <a:rPr lang="fr-CA" sz="2400" b="1" dirty="0" smtClean="0"/>
            </a:br>
            <a:endParaRPr lang="fr-CA" sz="2400" b="1" dirty="0" smtClean="0"/>
          </a:p>
          <a:p>
            <a:pPr algn="l">
              <a:buFont typeface="Wingdings" pitchFamily="2" charset="2"/>
              <a:buChar char="Ø"/>
            </a:pPr>
            <a:r>
              <a:rPr lang="fr-CA" sz="2400" b="1" dirty="0" smtClean="0"/>
              <a:t>Autrement dit, un programme peut être correct au niveau de la syntaxe sans l’être au niveau du sens (sémantique)</a:t>
            </a:r>
            <a:br>
              <a:rPr lang="fr-CA" sz="2400" b="1" dirty="0" smtClean="0"/>
            </a:br>
            <a:endParaRPr lang="fr-CA" sz="2400" b="1" dirty="0" smtClean="0"/>
          </a:p>
          <a:p>
            <a:pPr algn="l">
              <a:buFont typeface="Wingdings" pitchFamily="2" charset="2"/>
              <a:buChar char="Ø"/>
            </a:pPr>
            <a:r>
              <a:rPr lang="fr-CA" sz="2400" b="1" dirty="0" smtClean="0"/>
              <a:t>Un programme fait ce qu’on lui dit de faire et non ce qu’on pensait lui dire de faire</a:t>
            </a:r>
            <a:endParaRPr lang="fr-CA" sz="2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851648" cy="1143008"/>
          </a:xfrm>
        </p:spPr>
        <p:txBody>
          <a:bodyPr anchor="t" anchorCtr="0">
            <a:normAutofit/>
          </a:bodyPr>
          <a:lstStyle/>
          <a:p>
            <a:r>
              <a:rPr lang="fr-CA" sz="3600" dirty="0" smtClean="0"/>
              <a:t>Syntaxe et sémantique</a:t>
            </a:r>
            <a:endParaRPr lang="fr-CA" sz="3600" dirty="0"/>
          </a:p>
        </p:txBody>
      </p: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4214842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fr-CA" sz="2400" b="1" dirty="0" smtClean="0"/>
              <a:t>On voit 3 types d’erreurs :</a:t>
            </a:r>
            <a:br>
              <a:rPr lang="fr-CA" sz="2400" b="1" dirty="0" smtClean="0"/>
            </a:br>
            <a:endParaRPr lang="fr-CA" sz="2400" b="1" dirty="0" smtClean="0"/>
          </a:p>
          <a:p>
            <a:pPr lvl="1" algn="l">
              <a:buFont typeface="Wingdings" pitchFamily="2" charset="2"/>
              <a:buChar char="Ø"/>
            </a:pPr>
            <a:r>
              <a:rPr lang="fr-CA" sz="2000" b="1" dirty="0" smtClean="0"/>
              <a:t>Erreurs de compilation : le compilateur les trouve et les signale.  L’exécutable n’est pas généré</a:t>
            </a:r>
            <a:br>
              <a:rPr lang="fr-CA" sz="2000" b="1" dirty="0" smtClean="0"/>
            </a:br>
            <a:endParaRPr lang="fr-CA" sz="2000" b="1" dirty="0" smtClean="0"/>
          </a:p>
          <a:p>
            <a:pPr lvl="1" algn="l">
              <a:buFont typeface="Wingdings" pitchFamily="2" charset="2"/>
              <a:buChar char="Ø"/>
            </a:pPr>
            <a:r>
              <a:rPr lang="fr-CA" sz="2000" b="1" dirty="0" smtClean="0"/>
              <a:t>Erreur d’exécution</a:t>
            </a:r>
            <a:br>
              <a:rPr lang="fr-CA" sz="2000" b="1" dirty="0" smtClean="0"/>
            </a:br>
            <a:endParaRPr lang="fr-CA" sz="2000" b="1" dirty="0" smtClean="0"/>
          </a:p>
          <a:p>
            <a:pPr lvl="1" algn="l">
              <a:buFont typeface="Wingdings" pitchFamily="2" charset="2"/>
              <a:buChar char="Ø"/>
            </a:pPr>
            <a:r>
              <a:rPr lang="fr-CA" sz="2000" b="1" dirty="0" smtClean="0"/>
              <a:t>Erreur de logique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2976" y="285728"/>
            <a:ext cx="7208706" cy="1143008"/>
          </a:xfrm>
        </p:spPr>
        <p:txBody>
          <a:bodyPr anchor="t" anchorCtr="0">
            <a:normAutofit/>
          </a:bodyPr>
          <a:lstStyle/>
          <a:p>
            <a:r>
              <a:rPr lang="fr-CA" sz="3600" dirty="0" smtClean="0"/>
              <a:t>Java</a:t>
            </a:r>
            <a:endParaRPr lang="fr-CA" sz="3600" dirty="0"/>
          </a:p>
        </p:txBody>
      </p: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1428728" y="1643050"/>
            <a:ext cx="6997440" cy="4929222"/>
          </a:xfrm>
        </p:spPr>
        <p:txBody>
          <a:bodyPr>
            <a:normAutofit/>
          </a:bodyPr>
          <a:lstStyle/>
          <a:p>
            <a:pPr algn="l"/>
            <a:endParaRPr lang="fr-CA" b="1" dirty="0" smtClean="0"/>
          </a:p>
          <a:p>
            <a:pPr algn="l">
              <a:buFont typeface="Wingdings" pitchFamily="2" charset="2"/>
              <a:buChar char="Ø"/>
            </a:pPr>
            <a:r>
              <a:rPr lang="fr-CA" b="1" dirty="0" smtClean="0"/>
              <a:t>Java a été créé par Sun</a:t>
            </a:r>
            <a:br>
              <a:rPr lang="fr-CA" b="1" dirty="0" smtClean="0"/>
            </a:br>
            <a:endParaRPr lang="fr-CA" b="1" dirty="0" smtClean="0"/>
          </a:p>
          <a:p>
            <a:pPr algn="l">
              <a:buFont typeface="Wingdings" pitchFamily="2" charset="2"/>
              <a:buChar char="Ø"/>
            </a:pPr>
            <a:r>
              <a:rPr lang="fr-CA" b="1" dirty="0" smtClean="0"/>
              <a:t>Il a été introduit en 1995 </a:t>
            </a:r>
            <a:r>
              <a:rPr lang="fr-CA" b="1" dirty="0" smtClean="0"/>
              <a:t>et demeure aujourd’hui très populaire</a:t>
            </a:r>
            <a:br>
              <a:rPr lang="fr-CA" b="1" dirty="0" smtClean="0"/>
            </a:br>
            <a:endParaRPr lang="fr-CA" b="1" dirty="0" smtClean="0"/>
          </a:p>
          <a:p>
            <a:pPr>
              <a:buFont typeface="Wingdings" pitchFamily="2" charset="2"/>
              <a:buChar char="Ø"/>
            </a:pPr>
            <a:r>
              <a:rPr lang="fr-CA" b="1" dirty="0" smtClean="0">
                <a:hlinkClick r:id="rId2"/>
              </a:rPr>
              <a:t>Extrait d’une récente veille technologique</a:t>
            </a:r>
            <a:r>
              <a:rPr lang="fr-CA" b="1" dirty="0" smtClean="0"/>
              <a:t/>
            </a:r>
            <a:br>
              <a:rPr lang="fr-CA" b="1" dirty="0" smtClean="0"/>
            </a:br>
            <a:endParaRPr lang="fr-CA" b="1" dirty="0" smtClean="0"/>
          </a:p>
          <a:p>
            <a:pPr algn="l">
              <a:buFont typeface="Wingdings" pitchFamily="2" charset="2"/>
              <a:buChar char="Ø"/>
            </a:pPr>
            <a:r>
              <a:rPr lang="fr-CA" b="1" dirty="0" smtClean="0"/>
              <a:t>C’est un langage orienté-objet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600" dirty="0" smtClean="0"/>
              <a:t>Structure d’un programme Java</a:t>
            </a:r>
            <a:endParaRPr lang="fr-CA" sz="3600" dirty="0"/>
          </a:p>
        </p:txBody>
      </p: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4214842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itchFamily="2" charset="2"/>
              <a:buChar char="Ø"/>
            </a:pPr>
            <a:r>
              <a:rPr lang="fr-CA" b="1" dirty="0" smtClean="0"/>
              <a:t>Un programme est composé d’une ou plusieurs classes</a:t>
            </a:r>
            <a:br>
              <a:rPr lang="fr-CA" b="1" dirty="0" smtClean="0"/>
            </a:br>
            <a:endParaRPr lang="fr-CA" b="1" dirty="0" smtClean="0"/>
          </a:p>
          <a:p>
            <a:pPr algn="l">
              <a:buFont typeface="Wingdings" pitchFamily="2" charset="2"/>
              <a:buChar char="Ø"/>
            </a:pPr>
            <a:r>
              <a:rPr lang="fr-CA" b="1" dirty="0" smtClean="0"/>
              <a:t>Une classe contient une ou plusieurs méthodes</a:t>
            </a:r>
            <a:br>
              <a:rPr lang="fr-CA" b="1" dirty="0" smtClean="0"/>
            </a:br>
            <a:endParaRPr lang="fr-CA" b="1" dirty="0" smtClean="0"/>
          </a:p>
          <a:p>
            <a:pPr algn="l">
              <a:buFont typeface="Wingdings" pitchFamily="2" charset="2"/>
              <a:buChar char="Ø"/>
            </a:pPr>
            <a:r>
              <a:rPr lang="fr-CA" b="1" dirty="0" smtClean="0"/>
              <a:t>Une méthode contient des instructions</a:t>
            </a:r>
            <a:br>
              <a:rPr lang="fr-CA" b="1" dirty="0" smtClean="0"/>
            </a:br>
            <a:endParaRPr lang="fr-CA" b="1" dirty="0" smtClean="0"/>
          </a:p>
          <a:p>
            <a:pPr algn="l">
              <a:buFont typeface="Wingdings" pitchFamily="2" charset="2"/>
              <a:buChar char="Ø"/>
            </a:pPr>
            <a:r>
              <a:rPr lang="fr-CA" b="1" dirty="0" smtClean="0"/>
              <a:t>Une application Java contient </a:t>
            </a:r>
            <a:r>
              <a:rPr lang="fr-CA" b="1" dirty="0" smtClean="0"/>
              <a:t>généralement une </a:t>
            </a:r>
            <a:r>
              <a:rPr lang="fr-CA" b="1" dirty="0" smtClean="0"/>
              <a:t>méthode appelée main</a:t>
            </a:r>
          </a:p>
          <a:p>
            <a:pPr algn="l"/>
            <a:r>
              <a:rPr lang="fr-CA" b="1" dirty="0" smtClean="0"/>
              <a:t/>
            </a:r>
            <a:br>
              <a:rPr lang="fr-CA" b="1" dirty="0" smtClean="0"/>
            </a:br>
            <a:r>
              <a:rPr lang="fr-CA" b="1" dirty="0" smtClean="0"/>
              <a:t/>
            </a:r>
            <a:br>
              <a:rPr lang="fr-CA" b="1" dirty="0" smtClean="0"/>
            </a:br>
            <a:r>
              <a:rPr lang="fr-CA" b="1" dirty="0" smtClean="0"/>
              <a:t>Voir </a:t>
            </a:r>
            <a:r>
              <a:rPr lang="fr-CA" b="1" dirty="0" err="1" smtClean="0"/>
              <a:t>lincoln.java</a:t>
            </a:r>
            <a:endParaRPr lang="fr-CA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600" dirty="0" smtClean="0"/>
              <a:t>Structure d’un programme Java</a:t>
            </a:r>
            <a:endParaRPr lang="fr-CA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1142976" y="1714488"/>
            <a:ext cx="63579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// commentaires concernant la classe</a:t>
            </a:r>
          </a:p>
          <a:p>
            <a:r>
              <a:rPr lang="fr-CA" dirty="0" smtClean="0"/>
              <a:t>public class </a:t>
            </a:r>
            <a:r>
              <a:rPr lang="fr-CA" dirty="0" err="1" smtClean="0"/>
              <a:t>MonProgramme</a:t>
            </a:r>
            <a:endParaRPr lang="fr-CA" dirty="0" smtClean="0"/>
          </a:p>
          <a:p>
            <a:r>
              <a:rPr lang="fr-CA" dirty="0" smtClean="0"/>
              <a:t>{</a:t>
            </a:r>
          </a:p>
          <a:p>
            <a:endParaRPr lang="fr-CA" dirty="0" smtClean="0"/>
          </a:p>
          <a:p>
            <a:r>
              <a:rPr lang="fr-CA" dirty="0" smtClean="0"/>
              <a:t>	public </a:t>
            </a:r>
            <a:r>
              <a:rPr lang="fr-CA" dirty="0" err="1" smtClean="0"/>
              <a:t>static</a:t>
            </a:r>
            <a:r>
              <a:rPr lang="fr-CA" dirty="0" smtClean="0"/>
              <a:t> </a:t>
            </a:r>
            <a:r>
              <a:rPr lang="fr-CA" dirty="0" err="1" smtClean="0"/>
              <a:t>void</a:t>
            </a:r>
            <a:r>
              <a:rPr lang="fr-CA" dirty="0" smtClean="0"/>
              <a:t> main(String[] </a:t>
            </a:r>
            <a:r>
              <a:rPr lang="fr-CA" dirty="0" err="1" smtClean="0"/>
              <a:t>args</a:t>
            </a:r>
            <a:r>
              <a:rPr lang="fr-CA" dirty="0" smtClean="0"/>
              <a:t>)</a:t>
            </a:r>
          </a:p>
          <a:p>
            <a:r>
              <a:rPr lang="fr-CA" dirty="0" smtClean="0"/>
              <a:t>	{</a:t>
            </a:r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	}</a:t>
            </a:r>
          </a:p>
          <a:p>
            <a:endParaRPr lang="fr-CA" dirty="0" smtClean="0"/>
          </a:p>
          <a:p>
            <a:r>
              <a:rPr lang="fr-CA" dirty="0" smtClean="0"/>
              <a:t>}</a:t>
            </a:r>
            <a:endParaRPr lang="fr-CA" dirty="0"/>
          </a:p>
        </p:txBody>
      </p:sp>
      <p:cxnSp>
        <p:nvCxnSpPr>
          <p:cNvPr id="7" name="Connecteur droit 6"/>
          <p:cNvCxnSpPr/>
          <p:nvPr/>
        </p:nvCxnSpPr>
        <p:spPr>
          <a:xfrm rot="5400000">
            <a:off x="5072066" y="2143116"/>
            <a:ext cx="2857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357818" y="2000240"/>
            <a:ext cx="321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En-tête de la classe</a:t>
            </a:r>
            <a:endParaRPr lang="fr-CA" sz="1400" dirty="0"/>
          </a:p>
        </p:txBody>
      </p:sp>
      <p:cxnSp>
        <p:nvCxnSpPr>
          <p:cNvPr id="10" name="Connecteur droit 9"/>
          <p:cNvCxnSpPr/>
          <p:nvPr/>
        </p:nvCxnSpPr>
        <p:spPr>
          <a:xfrm rot="5400000">
            <a:off x="5679289" y="3964785"/>
            <a:ext cx="30718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358082" y="3714752"/>
            <a:ext cx="1643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Corps de la classe</a:t>
            </a:r>
            <a:endParaRPr lang="fr-CA" sz="1400" dirty="0"/>
          </a:p>
        </p:txBody>
      </p:sp>
      <p:cxnSp>
        <p:nvCxnSpPr>
          <p:cNvPr id="13" name="Connecteur droit 12"/>
          <p:cNvCxnSpPr/>
          <p:nvPr/>
        </p:nvCxnSpPr>
        <p:spPr>
          <a:xfrm rot="5400000">
            <a:off x="4786314" y="3929066"/>
            <a:ext cx="12858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500694" y="3643314"/>
            <a:ext cx="1643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 fontScale="90000"/>
          </a:bodyPr>
          <a:lstStyle/>
          <a:p>
            <a:r>
              <a:rPr lang="fr-CA" sz="3600" dirty="0" smtClean="0"/>
              <a:t>Structure d’un programme Java (commentaires)</a:t>
            </a:r>
            <a:endParaRPr lang="fr-CA" sz="3600" dirty="0"/>
          </a:p>
        </p:txBody>
      </p: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4214842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itchFamily="2" charset="2"/>
              <a:buChar char="Ø"/>
            </a:pPr>
            <a:r>
              <a:rPr lang="fr-CA" b="1" dirty="0" smtClean="0"/>
              <a:t>Les commentaires dans un programme sont appelés documentation interne</a:t>
            </a:r>
            <a:br>
              <a:rPr lang="fr-CA" b="1" dirty="0" smtClean="0"/>
            </a:br>
            <a:endParaRPr lang="fr-CA" b="1" dirty="0" smtClean="0"/>
          </a:p>
          <a:p>
            <a:pPr algn="l">
              <a:buFont typeface="Wingdings" pitchFamily="2" charset="2"/>
              <a:buChar char="Ø"/>
            </a:pPr>
            <a:r>
              <a:rPr lang="fr-CA" b="1" dirty="0" smtClean="0"/>
              <a:t>Ils expliquent le but du programme et décrivent les étapes de traitement</a:t>
            </a:r>
            <a:br>
              <a:rPr lang="fr-CA" b="1" dirty="0" smtClean="0"/>
            </a:br>
            <a:endParaRPr lang="fr-CA" b="1" dirty="0" smtClean="0"/>
          </a:p>
          <a:p>
            <a:pPr algn="l">
              <a:buFont typeface="Wingdings" pitchFamily="2" charset="2"/>
              <a:buChar char="Ø"/>
            </a:pPr>
            <a:r>
              <a:rPr lang="fr-CA" b="1" dirty="0" smtClean="0"/>
              <a:t>Ils n’influencent pas l’exécution du programme</a:t>
            </a:r>
            <a:br>
              <a:rPr lang="fr-CA" b="1" dirty="0" smtClean="0"/>
            </a:br>
            <a:endParaRPr lang="fr-CA" b="1" dirty="0" smtClean="0"/>
          </a:p>
          <a:p>
            <a:pPr algn="l">
              <a:buFont typeface="Wingdings" pitchFamily="2" charset="2"/>
              <a:buChar char="Ø"/>
            </a:pPr>
            <a:r>
              <a:rPr lang="fr-CA" b="1" dirty="0" smtClean="0"/>
              <a:t>Ils peuvent prendre 3 formes :</a:t>
            </a:r>
          </a:p>
          <a:p>
            <a:pPr lvl="1" algn="l">
              <a:buFont typeface="Wingdings" pitchFamily="2" charset="2"/>
              <a:buChar char="Ø"/>
            </a:pPr>
            <a:r>
              <a:rPr lang="fr-CA" sz="1700" b="1" dirty="0" smtClean="0"/>
              <a:t>// commentaire qui s’étend sur le reste de la ligne</a:t>
            </a:r>
          </a:p>
          <a:p>
            <a:pPr lvl="1" algn="l">
              <a:buFont typeface="Wingdings" pitchFamily="2" charset="2"/>
              <a:buChar char="Ø"/>
            </a:pPr>
            <a:r>
              <a:rPr lang="fr-CA" sz="1900" b="1" dirty="0" smtClean="0"/>
              <a:t>/* commentaire qui peut s’étendre sur </a:t>
            </a:r>
            <a:br>
              <a:rPr lang="fr-CA" sz="1900" b="1" dirty="0" smtClean="0"/>
            </a:br>
            <a:r>
              <a:rPr lang="fr-CA" sz="1900" b="1" dirty="0" smtClean="0"/>
              <a:t>plusieurs lignes */</a:t>
            </a:r>
          </a:p>
          <a:p>
            <a:pPr lvl="1" algn="l">
              <a:buFont typeface="Wingdings" pitchFamily="2" charset="2"/>
              <a:buChar char="Ø"/>
            </a:pPr>
            <a:r>
              <a:rPr lang="fr-CA" sz="1900" b="1" dirty="0" smtClean="0"/>
              <a:t>/** commentaire pour </a:t>
            </a:r>
            <a:r>
              <a:rPr lang="fr-CA" sz="1900" b="1" dirty="0" err="1" smtClean="0"/>
              <a:t>javadoc</a:t>
            </a:r>
            <a:endParaRPr lang="fr-CA" sz="19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 fontScale="90000"/>
          </a:bodyPr>
          <a:lstStyle/>
          <a:p>
            <a:r>
              <a:rPr lang="fr-CA" sz="3600" dirty="0" smtClean="0"/>
              <a:t>Structure d’un programme Java (identificateurs)</a:t>
            </a:r>
            <a:endParaRPr lang="fr-CA" sz="3600" dirty="0"/>
          </a:p>
        </p:txBody>
      </p: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1214414" y="2357430"/>
            <a:ext cx="7211754" cy="4214842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fr-CA" dirty="0" smtClean="0"/>
              <a:t>Les identificateurs sont des mots utilisés par le programmeur</a:t>
            </a:r>
            <a:r>
              <a:rPr lang="fr-CA" b="1" dirty="0" smtClean="0"/>
              <a:t/>
            </a:r>
            <a:br>
              <a:rPr lang="fr-CA" b="1" dirty="0" smtClean="0"/>
            </a:br>
            <a:endParaRPr lang="fr-CA" b="1" dirty="0" smtClean="0"/>
          </a:p>
          <a:p>
            <a:pPr algn="l">
              <a:buFont typeface="Wingdings" pitchFamily="2" charset="2"/>
              <a:buChar char="Ø"/>
            </a:pPr>
            <a:r>
              <a:rPr lang="fr-CA" sz="1900" b="1" dirty="0" smtClean="0"/>
              <a:t>Composés de lettres, de chiffres, tiret bas et signe de dollar</a:t>
            </a:r>
            <a:br>
              <a:rPr lang="fr-CA" sz="1900" b="1" dirty="0" smtClean="0"/>
            </a:br>
            <a:endParaRPr lang="fr-CA" sz="1900" b="1" dirty="0" smtClean="0"/>
          </a:p>
          <a:p>
            <a:pPr algn="l">
              <a:buFont typeface="Wingdings" pitchFamily="2" charset="2"/>
              <a:buChar char="Ø"/>
            </a:pPr>
            <a:r>
              <a:rPr lang="fr-CA" sz="1900" b="1" dirty="0" smtClean="0"/>
              <a:t>Ne peuvent commencer par un chiffre</a:t>
            </a:r>
            <a:br>
              <a:rPr lang="fr-CA" sz="1900" b="1" dirty="0" smtClean="0"/>
            </a:br>
            <a:endParaRPr lang="fr-CA" sz="1900" b="1" dirty="0" smtClean="0"/>
          </a:p>
          <a:p>
            <a:pPr algn="l">
              <a:buFont typeface="Wingdings" pitchFamily="2" charset="2"/>
              <a:buChar char="Ø"/>
            </a:pPr>
            <a:r>
              <a:rPr lang="fr-CA" sz="1900" b="1" dirty="0" smtClean="0"/>
              <a:t>Java fait la différence entre majuscules et minuscules</a:t>
            </a:r>
            <a:br>
              <a:rPr lang="fr-CA" sz="1900" b="1" dirty="0" smtClean="0"/>
            </a:br>
            <a:endParaRPr lang="fr-CA" sz="1900" b="1" dirty="0" smtClean="0"/>
          </a:p>
          <a:p>
            <a:pPr algn="l">
              <a:buFont typeface="Wingdings" pitchFamily="2" charset="2"/>
              <a:buChar char="Ø"/>
            </a:pPr>
            <a:r>
              <a:rPr lang="fr-CA" sz="1900" b="1" dirty="0" smtClean="0"/>
              <a:t>Par convention :</a:t>
            </a:r>
          </a:p>
          <a:p>
            <a:pPr lvl="1" algn="l">
              <a:buFont typeface="Wingdings" pitchFamily="2" charset="2"/>
              <a:buChar char="Ø"/>
            </a:pPr>
            <a:r>
              <a:rPr lang="fr-CA" sz="1700" b="1" dirty="0" smtClean="0"/>
              <a:t>Le nom des classes débutent par une majuscule</a:t>
            </a:r>
          </a:p>
          <a:p>
            <a:pPr lvl="1" algn="l">
              <a:buFont typeface="Wingdings" pitchFamily="2" charset="2"/>
              <a:buChar char="Ø"/>
            </a:pPr>
            <a:r>
              <a:rPr lang="fr-CA" sz="1700" b="1" dirty="0" smtClean="0"/>
              <a:t>Le nom d’une constante est tout en majuscule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 fontScale="90000"/>
          </a:bodyPr>
          <a:lstStyle/>
          <a:p>
            <a:r>
              <a:rPr lang="fr-CA" sz="3600" dirty="0" smtClean="0"/>
              <a:t>Structure d’un programme Java </a:t>
            </a:r>
            <a:br>
              <a:rPr lang="fr-CA" sz="3600" dirty="0" smtClean="0"/>
            </a:br>
            <a:r>
              <a:rPr lang="fr-CA" sz="3600" dirty="0" smtClean="0"/>
              <a:t>(Mots réservés)</a:t>
            </a:r>
            <a:endParaRPr lang="fr-CA" sz="36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500166" y="2714620"/>
          <a:ext cx="6096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abstract</a:t>
                      </a:r>
                    </a:p>
                    <a:p>
                      <a:r>
                        <a:rPr lang="fr-CA" dirty="0" err="1" smtClean="0"/>
                        <a:t>boolean</a:t>
                      </a:r>
                      <a:endParaRPr lang="fr-CA" dirty="0" smtClean="0"/>
                    </a:p>
                    <a:p>
                      <a:r>
                        <a:rPr lang="fr-CA" dirty="0" smtClean="0"/>
                        <a:t>break</a:t>
                      </a:r>
                    </a:p>
                    <a:p>
                      <a:r>
                        <a:rPr lang="fr-CA" dirty="0" err="1" smtClean="0"/>
                        <a:t>byte</a:t>
                      </a:r>
                      <a:endParaRPr lang="fr-CA" dirty="0" smtClean="0"/>
                    </a:p>
                    <a:p>
                      <a:r>
                        <a:rPr lang="fr-CA" dirty="0" smtClean="0"/>
                        <a:t>case</a:t>
                      </a:r>
                    </a:p>
                    <a:p>
                      <a:r>
                        <a:rPr lang="fr-CA" dirty="0" smtClean="0"/>
                        <a:t>catch</a:t>
                      </a:r>
                    </a:p>
                    <a:p>
                      <a:r>
                        <a:rPr lang="fr-CA" dirty="0" smtClean="0"/>
                        <a:t>char</a:t>
                      </a:r>
                    </a:p>
                    <a:p>
                      <a:r>
                        <a:rPr lang="fr-CA" dirty="0" smtClean="0"/>
                        <a:t>class</a:t>
                      </a:r>
                    </a:p>
                    <a:p>
                      <a:r>
                        <a:rPr lang="fr-CA" dirty="0" err="1" smtClean="0"/>
                        <a:t>const</a:t>
                      </a:r>
                      <a:endParaRPr lang="fr-CA" dirty="0" smtClean="0"/>
                    </a:p>
                    <a:p>
                      <a:r>
                        <a:rPr lang="fr-CA" dirty="0" smtClean="0"/>
                        <a:t>continue</a:t>
                      </a:r>
                    </a:p>
                    <a:p>
                      <a:r>
                        <a:rPr lang="fr-CA" dirty="0" smtClean="0"/>
                        <a:t>default</a:t>
                      </a:r>
                    </a:p>
                    <a:p>
                      <a:r>
                        <a:rPr lang="fr-CA" dirty="0" smtClean="0"/>
                        <a:t>do</a:t>
                      </a:r>
                    </a:p>
                    <a:p>
                      <a:r>
                        <a:rPr lang="fr-CA" dirty="0" smtClean="0"/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else</a:t>
                      </a:r>
                      <a:endParaRPr lang="fr-CA" dirty="0" smtClean="0"/>
                    </a:p>
                    <a:p>
                      <a:r>
                        <a:rPr lang="fr-CA" dirty="0" err="1" smtClean="0"/>
                        <a:t>extends</a:t>
                      </a:r>
                      <a:endParaRPr lang="fr-CA" dirty="0" smtClean="0"/>
                    </a:p>
                    <a:p>
                      <a:r>
                        <a:rPr lang="fr-CA" dirty="0" smtClean="0"/>
                        <a:t>false</a:t>
                      </a:r>
                    </a:p>
                    <a:p>
                      <a:r>
                        <a:rPr lang="fr-CA" dirty="0" smtClean="0"/>
                        <a:t>final</a:t>
                      </a:r>
                    </a:p>
                    <a:p>
                      <a:r>
                        <a:rPr lang="fr-CA" dirty="0" err="1" smtClean="0"/>
                        <a:t>finally</a:t>
                      </a:r>
                      <a:endParaRPr lang="fr-CA" dirty="0" smtClean="0"/>
                    </a:p>
                    <a:p>
                      <a:r>
                        <a:rPr lang="fr-CA" dirty="0" err="1" smtClean="0"/>
                        <a:t>float</a:t>
                      </a:r>
                      <a:endParaRPr lang="fr-CA" dirty="0" smtClean="0"/>
                    </a:p>
                    <a:p>
                      <a:r>
                        <a:rPr lang="fr-CA" dirty="0" smtClean="0"/>
                        <a:t>for</a:t>
                      </a:r>
                    </a:p>
                    <a:p>
                      <a:r>
                        <a:rPr lang="fr-CA" dirty="0" err="1" smtClean="0"/>
                        <a:t>goto</a:t>
                      </a:r>
                      <a:endParaRPr lang="fr-CA" dirty="0" smtClean="0"/>
                    </a:p>
                    <a:p>
                      <a:r>
                        <a:rPr lang="fr-CA" dirty="0" smtClean="0"/>
                        <a:t>if</a:t>
                      </a:r>
                    </a:p>
                    <a:p>
                      <a:r>
                        <a:rPr lang="fr-CA" dirty="0" err="1" smtClean="0"/>
                        <a:t>implements</a:t>
                      </a:r>
                      <a:endParaRPr lang="fr-CA" dirty="0" smtClean="0"/>
                    </a:p>
                    <a:p>
                      <a:r>
                        <a:rPr lang="fr-CA" dirty="0" smtClean="0"/>
                        <a:t>import</a:t>
                      </a:r>
                    </a:p>
                    <a:p>
                      <a:r>
                        <a:rPr lang="fr-CA" dirty="0" err="1" smtClean="0"/>
                        <a:t>instanceof</a:t>
                      </a:r>
                      <a:endParaRPr lang="fr-CA" dirty="0" smtClean="0"/>
                    </a:p>
                    <a:p>
                      <a:r>
                        <a:rPr lang="fr-CA" dirty="0" err="1" smtClean="0"/>
                        <a:t>int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interface</a:t>
                      </a:r>
                    </a:p>
                    <a:p>
                      <a:r>
                        <a:rPr lang="fr-CA" dirty="0" smtClean="0"/>
                        <a:t>long</a:t>
                      </a:r>
                    </a:p>
                    <a:p>
                      <a:r>
                        <a:rPr lang="fr-CA" dirty="0" smtClean="0"/>
                        <a:t>native</a:t>
                      </a:r>
                    </a:p>
                    <a:p>
                      <a:r>
                        <a:rPr lang="fr-CA" dirty="0" smtClean="0"/>
                        <a:t>new</a:t>
                      </a:r>
                    </a:p>
                    <a:p>
                      <a:r>
                        <a:rPr lang="fr-CA" dirty="0" err="1" smtClean="0"/>
                        <a:t>null</a:t>
                      </a:r>
                      <a:endParaRPr lang="fr-CA" dirty="0" smtClean="0"/>
                    </a:p>
                    <a:p>
                      <a:r>
                        <a:rPr lang="fr-CA" dirty="0" smtClean="0"/>
                        <a:t>package</a:t>
                      </a:r>
                    </a:p>
                    <a:p>
                      <a:r>
                        <a:rPr lang="fr-CA" dirty="0" err="1" smtClean="0"/>
                        <a:t>private</a:t>
                      </a:r>
                      <a:endParaRPr lang="fr-CA" dirty="0" smtClean="0"/>
                    </a:p>
                    <a:p>
                      <a:r>
                        <a:rPr lang="fr-CA" dirty="0" err="1" smtClean="0"/>
                        <a:t>protected</a:t>
                      </a:r>
                      <a:endParaRPr lang="fr-CA" dirty="0" smtClean="0"/>
                    </a:p>
                    <a:p>
                      <a:r>
                        <a:rPr lang="fr-CA" dirty="0" smtClean="0"/>
                        <a:t>public</a:t>
                      </a:r>
                    </a:p>
                    <a:p>
                      <a:r>
                        <a:rPr lang="fr-CA" dirty="0" smtClean="0"/>
                        <a:t>return</a:t>
                      </a:r>
                    </a:p>
                    <a:p>
                      <a:r>
                        <a:rPr lang="fr-CA" dirty="0" err="1" smtClean="0"/>
                        <a:t>static</a:t>
                      </a:r>
                      <a:endParaRPr lang="fr-CA" dirty="0" smtClean="0"/>
                    </a:p>
                    <a:p>
                      <a:r>
                        <a:rPr lang="fr-CA" dirty="0" err="1" smtClean="0"/>
                        <a:t>strictfp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super</a:t>
                      </a:r>
                    </a:p>
                    <a:p>
                      <a:r>
                        <a:rPr lang="fr-CA" dirty="0" err="1" smtClean="0"/>
                        <a:t>switch</a:t>
                      </a:r>
                      <a:endParaRPr lang="fr-CA" dirty="0" smtClean="0"/>
                    </a:p>
                    <a:p>
                      <a:r>
                        <a:rPr lang="fr-CA" dirty="0" err="1" smtClean="0"/>
                        <a:t>synchronized</a:t>
                      </a:r>
                      <a:endParaRPr lang="fr-CA" dirty="0" smtClean="0"/>
                    </a:p>
                    <a:p>
                      <a:r>
                        <a:rPr lang="fr-CA" dirty="0" err="1" smtClean="0"/>
                        <a:t>this</a:t>
                      </a:r>
                      <a:endParaRPr lang="fr-CA" dirty="0" smtClean="0"/>
                    </a:p>
                    <a:p>
                      <a:r>
                        <a:rPr lang="fr-CA" dirty="0" err="1" smtClean="0"/>
                        <a:t>throw</a:t>
                      </a:r>
                      <a:endParaRPr lang="fr-CA" dirty="0" smtClean="0"/>
                    </a:p>
                    <a:p>
                      <a:r>
                        <a:rPr lang="fr-CA" dirty="0" err="1" smtClean="0"/>
                        <a:t>throws</a:t>
                      </a:r>
                      <a:endParaRPr lang="fr-CA" dirty="0" smtClean="0"/>
                    </a:p>
                    <a:p>
                      <a:r>
                        <a:rPr lang="fr-CA" dirty="0" err="1" smtClean="0"/>
                        <a:t>transient</a:t>
                      </a:r>
                      <a:endParaRPr lang="fr-CA" dirty="0" smtClean="0"/>
                    </a:p>
                    <a:p>
                      <a:r>
                        <a:rPr lang="fr-CA" dirty="0" err="1" smtClean="0"/>
                        <a:t>true</a:t>
                      </a:r>
                      <a:endParaRPr lang="fr-CA" dirty="0" smtClean="0"/>
                    </a:p>
                    <a:p>
                      <a:r>
                        <a:rPr lang="fr-CA" dirty="0" err="1" smtClean="0"/>
                        <a:t>try</a:t>
                      </a:r>
                      <a:endParaRPr lang="fr-CA" dirty="0" smtClean="0"/>
                    </a:p>
                    <a:p>
                      <a:r>
                        <a:rPr lang="fr-CA" dirty="0" err="1" smtClean="0"/>
                        <a:t>void</a:t>
                      </a:r>
                      <a:endParaRPr lang="fr-CA" dirty="0" smtClean="0"/>
                    </a:p>
                    <a:p>
                      <a:r>
                        <a:rPr lang="fr-CA" dirty="0" smtClean="0"/>
                        <a:t>volatile</a:t>
                      </a:r>
                    </a:p>
                    <a:p>
                      <a:r>
                        <a:rPr lang="fr-CA" dirty="0" err="1" smtClean="0"/>
                        <a:t>while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2976" y="928670"/>
            <a:ext cx="7208706" cy="1143008"/>
          </a:xfrm>
        </p:spPr>
        <p:txBody>
          <a:bodyPr anchor="t" anchorCtr="0">
            <a:normAutofit fontScale="90000"/>
          </a:bodyPr>
          <a:lstStyle/>
          <a:p>
            <a:r>
              <a:rPr lang="fr-CA" sz="3600" dirty="0" smtClean="0"/>
              <a:t>Structure d’un programme Java (séparateurs – white </a:t>
            </a:r>
            <a:r>
              <a:rPr lang="fr-CA" sz="3600" dirty="0" err="1" smtClean="0"/>
              <a:t>space</a:t>
            </a:r>
            <a:r>
              <a:rPr lang="fr-CA" sz="3600" dirty="0" smtClean="0"/>
              <a:t>)</a:t>
            </a:r>
            <a:endParaRPr lang="fr-CA" sz="3600" dirty="0"/>
          </a:p>
        </p:txBody>
      </p: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4214842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fr-CA" sz="2000" b="1" dirty="0" smtClean="0"/>
              <a:t>Séparateur : espace, ligne vide, tabulation</a:t>
            </a:r>
            <a:br>
              <a:rPr lang="fr-CA" sz="2000" b="1" dirty="0" smtClean="0"/>
            </a:br>
            <a:endParaRPr lang="fr-CA" sz="2000" b="1" dirty="0" smtClean="0"/>
          </a:p>
          <a:p>
            <a:pPr algn="l">
              <a:buFont typeface="Wingdings" pitchFamily="2" charset="2"/>
              <a:buChar char="Ø"/>
            </a:pPr>
            <a:r>
              <a:rPr lang="fr-CA" sz="2000" b="1" dirty="0" smtClean="0"/>
              <a:t>Un séparateur est utilisé pour séparer des mots et des symboles</a:t>
            </a:r>
            <a:br>
              <a:rPr lang="fr-CA" sz="2000" b="1" dirty="0" smtClean="0"/>
            </a:br>
            <a:endParaRPr lang="fr-CA" sz="2000" b="1" dirty="0" smtClean="0"/>
          </a:p>
          <a:p>
            <a:pPr algn="l">
              <a:buFont typeface="Wingdings" pitchFamily="2" charset="2"/>
              <a:buChar char="Ø"/>
            </a:pPr>
            <a:r>
              <a:rPr lang="fr-CA" sz="2000" b="1" dirty="0" smtClean="0"/>
              <a:t>Les séparateurs en trop sont ignorés</a:t>
            </a:r>
            <a:br>
              <a:rPr lang="fr-CA" sz="2000" b="1" dirty="0" smtClean="0"/>
            </a:br>
            <a:endParaRPr lang="fr-CA" sz="2000" b="1" dirty="0" smtClean="0"/>
          </a:p>
          <a:p>
            <a:pPr algn="l">
              <a:buFont typeface="Wingdings" pitchFamily="2" charset="2"/>
              <a:buChar char="Ø"/>
            </a:pPr>
            <a:r>
              <a:rPr lang="fr-CA" sz="2000" b="1" dirty="0" smtClean="0"/>
              <a:t>Un programme peut être formaté de différentes façons</a:t>
            </a:r>
            <a:br>
              <a:rPr lang="fr-CA" sz="2000" b="1" dirty="0" smtClean="0"/>
            </a:br>
            <a:endParaRPr lang="fr-CA" sz="2000" b="1" dirty="0" smtClean="0"/>
          </a:p>
          <a:p>
            <a:pPr algn="l">
              <a:buFont typeface="Wingdings" pitchFamily="2" charset="2"/>
              <a:buChar char="Ø"/>
            </a:pPr>
            <a:r>
              <a:rPr lang="fr-CA" sz="2000" b="1" dirty="0" smtClean="0"/>
              <a:t>Les programmes doivent être formatés de façon à augmenter la lisibilité en utilisant une indentation adéquate</a:t>
            </a:r>
            <a:br>
              <a:rPr lang="fr-CA" sz="2000" b="1" dirty="0" smtClean="0"/>
            </a:br>
            <a:endParaRPr lang="fr-CA" sz="2000" b="1" dirty="0" smtClean="0"/>
          </a:p>
          <a:p>
            <a:pPr algn="l">
              <a:buFont typeface="Wingdings" pitchFamily="2" charset="2"/>
              <a:buChar char="Ø"/>
            </a:pPr>
            <a:r>
              <a:rPr lang="fr-CA" sz="2000" b="1" dirty="0" smtClean="0"/>
              <a:t>Voir Lincoln2 et Lincoln3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600" dirty="0" smtClean="0"/>
              <a:t>Niveaux des langages</a:t>
            </a:r>
            <a:endParaRPr lang="fr-CA" sz="3600" dirty="0"/>
          </a:p>
        </p:txBody>
      </p: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1214414" y="2357430"/>
            <a:ext cx="7211754" cy="4214842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fr-CA" sz="2400" b="1" dirty="0" smtClean="0"/>
              <a:t>Le compilateur Java traduit le code source en </a:t>
            </a:r>
            <a:r>
              <a:rPr lang="fr-CA" sz="2400" b="1" dirty="0" err="1" smtClean="0"/>
              <a:t>bytecode</a:t>
            </a:r>
            <a:r>
              <a:rPr lang="fr-CA" sz="2400" b="1" dirty="0" smtClean="0"/>
              <a:t/>
            </a:r>
            <a:br>
              <a:rPr lang="fr-CA" sz="2400" b="1" dirty="0" smtClean="0"/>
            </a:br>
            <a:endParaRPr lang="fr-CA" sz="2400" b="1" dirty="0" smtClean="0"/>
          </a:p>
          <a:p>
            <a:pPr algn="l">
              <a:buFont typeface="Wingdings" pitchFamily="2" charset="2"/>
              <a:buChar char="Ø"/>
            </a:pPr>
            <a:r>
              <a:rPr lang="fr-CA" sz="2400" b="1" dirty="0" smtClean="0"/>
              <a:t>Le </a:t>
            </a:r>
            <a:r>
              <a:rPr lang="fr-CA" sz="2400" b="1" dirty="0" err="1" smtClean="0"/>
              <a:t>bytecode</a:t>
            </a:r>
            <a:r>
              <a:rPr lang="fr-CA" sz="2400" b="1" dirty="0" smtClean="0"/>
              <a:t> n’est pas un langage machine</a:t>
            </a:r>
            <a:br>
              <a:rPr lang="fr-CA" sz="2400" b="1" dirty="0" smtClean="0"/>
            </a:br>
            <a:endParaRPr lang="fr-CA" sz="2400" b="1" dirty="0" smtClean="0"/>
          </a:p>
          <a:p>
            <a:pPr algn="l">
              <a:buFont typeface="Wingdings" pitchFamily="2" charset="2"/>
              <a:buChar char="Ø"/>
            </a:pPr>
            <a:r>
              <a:rPr lang="fr-CA" sz="2400" b="1" dirty="0" smtClean="0"/>
              <a:t>Un interpréteur traduit le </a:t>
            </a:r>
            <a:r>
              <a:rPr lang="fr-CA" sz="2400" b="1" dirty="0" err="1" smtClean="0"/>
              <a:t>bytecode</a:t>
            </a:r>
            <a:r>
              <a:rPr lang="fr-CA" sz="2400" b="1" dirty="0" smtClean="0"/>
              <a:t> en langage machine et l’exécute</a:t>
            </a:r>
            <a:br>
              <a:rPr lang="fr-CA" sz="2400" b="1" dirty="0" smtClean="0"/>
            </a:br>
            <a:endParaRPr lang="fr-CA" sz="2400" b="1" dirty="0" smtClean="0"/>
          </a:p>
          <a:p>
            <a:pPr algn="l">
              <a:buFont typeface="Wingdings" pitchFamily="2" charset="2"/>
              <a:buChar char="Ø"/>
            </a:pPr>
            <a:r>
              <a:rPr lang="fr-CA" sz="2400" b="1" dirty="0" smtClean="0"/>
              <a:t>Donc, un compilateur Java n’est pas lié à une architecture CPU particulière</a:t>
            </a:r>
            <a:br>
              <a:rPr lang="fr-CA" sz="2400" b="1" dirty="0" smtClean="0"/>
            </a:br>
            <a:endParaRPr lang="fr-CA" sz="2400" b="1" dirty="0" smtClean="0"/>
          </a:p>
          <a:p>
            <a:pPr algn="l">
              <a:buFont typeface="Wingdings" pitchFamily="2" charset="2"/>
              <a:buChar char="Ø"/>
            </a:pPr>
            <a:r>
              <a:rPr lang="fr-CA" sz="2400" b="1" dirty="0" smtClean="0"/>
              <a:t>On dit donc que Java est PORTABLE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515</TotalTime>
  <Words>218</Words>
  <Application>Microsoft Office PowerPoint</Application>
  <PresentationFormat>Affichage à l'écran (4:3)</PresentationFormat>
  <Paragraphs>130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Solstice</vt:lpstr>
      <vt:lpstr>Diapositive 1</vt:lpstr>
      <vt:lpstr>Java</vt:lpstr>
      <vt:lpstr>Structure d’un programme Java</vt:lpstr>
      <vt:lpstr>Structure d’un programme Java</vt:lpstr>
      <vt:lpstr>Structure d’un programme Java (commentaires)</vt:lpstr>
      <vt:lpstr>Structure d’un programme Java (identificateurs)</vt:lpstr>
      <vt:lpstr>Structure d’un programme Java  (Mots réservés)</vt:lpstr>
      <vt:lpstr>Structure d’un programme Java (séparateurs – white space)</vt:lpstr>
      <vt:lpstr>Niveaux des langages</vt:lpstr>
      <vt:lpstr>Environnements de développement</vt:lpstr>
      <vt:lpstr>Syntaxe et sémantique</vt:lpstr>
      <vt:lpstr>Syntaxe et sémantique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Introduction à la programmation</dc:title>
  <dc:creator>Propriétaire</dc:creator>
  <cp:lastModifiedBy>famille</cp:lastModifiedBy>
  <cp:revision>83</cp:revision>
  <dcterms:created xsi:type="dcterms:W3CDTF">2010-04-08T16:05:39Z</dcterms:created>
  <dcterms:modified xsi:type="dcterms:W3CDTF">2016-08-21T20:56:01Z</dcterms:modified>
</cp:coreProperties>
</file>