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handoutMasterIdLst>
    <p:handoutMasterId r:id="rId35"/>
  </p:handoutMasterIdLst>
  <p:sldIdLst>
    <p:sldId id="308" r:id="rId2"/>
    <p:sldId id="256" r:id="rId3"/>
    <p:sldId id="340" r:id="rId4"/>
    <p:sldId id="341" r:id="rId5"/>
    <p:sldId id="342" r:id="rId6"/>
    <p:sldId id="343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7" r:id="rId19"/>
    <p:sldId id="358" r:id="rId20"/>
    <p:sldId id="359" r:id="rId21"/>
    <p:sldId id="360" r:id="rId22"/>
    <p:sldId id="361" r:id="rId23"/>
    <p:sldId id="362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tilisateu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94660"/>
  </p:normalViewPr>
  <p:slideViewPr>
    <p:cSldViewPr>
      <p:cViewPr>
        <p:scale>
          <a:sx n="115" d="100"/>
          <a:sy n="115" d="100"/>
        </p:scale>
        <p:origin x="-152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25T09:10:58.684" idx="1">
    <p:pos x="4534" y="2639"/>
    <p:text>Dans un aggrégation, le losange est transparent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25T09:14:50.312" idx="2">
    <p:pos x="701" y="3477"/>
    <p:text>This part de l'objet, sinon il part de la méthode a grandissant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4BB90-5A76-4BAD-9388-A05A396C7513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B635-50F2-448E-9F5B-E3CFA868E4D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891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D9448-208D-4D2A-851A-C90A095BD9BF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ADEA9-CA08-48ED-8D43-9BDAA347DA9E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399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6</a:t>
            </a:fld>
            <a:endParaRPr lang="fr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15</a:t>
            </a:fld>
            <a:endParaRPr lang="fr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16</a:t>
            </a:fld>
            <a:endParaRPr lang="fr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17</a:t>
            </a:fld>
            <a:endParaRPr lang="fr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18</a:t>
            </a:fld>
            <a:endParaRPr lang="fr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19</a:t>
            </a:fld>
            <a:endParaRPr lang="fr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20</a:t>
            </a:fld>
            <a:endParaRPr lang="fr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21</a:t>
            </a:fld>
            <a:endParaRPr lang="fr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22</a:t>
            </a:fld>
            <a:endParaRPr lang="fr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23</a:t>
            </a:fld>
            <a:endParaRPr lang="fr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24</a:t>
            </a:fld>
            <a:endParaRPr lang="fr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7</a:t>
            </a:fld>
            <a:endParaRPr lang="fr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25</a:t>
            </a:fld>
            <a:endParaRPr lang="fr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26</a:t>
            </a:fld>
            <a:endParaRPr lang="fr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27</a:t>
            </a:fld>
            <a:endParaRPr lang="fr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28</a:t>
            </a:fld>
            <a:endParaRPr lang="fr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29</a:t>
            </a:fld>
            <a:endParaRPr lang="fr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30</a:t>
            </a:fld>
            <a:endParaRPr lang="fr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31</a:t>
            </a:fld>
            <a:endParaRPr lang="fr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32</a:t>
            </a:fld>
            <a:endParaRPr lang="fr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8</a:t>
            </a:fld>
            <a:endParaRPr lang="fr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9</a:t>
            </a:fld>
            <a:endParaRPr lang="fr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10</a:t>
            </a:fld>
            <a:endParaRPr lang="fr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11</a:t>
            </a:fld>
            <a:endParaRPr lang="fr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12</a:t>
            </a:fld>
            <a:endParaRPr lang="fr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13</a:t>
            </a:fld>
            <a:endParaRPr lang="fr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14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tiel.institut-agile.fr/iterative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fr-CA" sz="5400" dirty="0" smtClean="0"/>
              <a:t>Chapitre 6</a:t>
            </a:r>
          </a:p>
          <a:p>
            <a:pPr algn="ctr"/>
            <a:r>
              <a:rPr lang="fr-CA" sz="5400" dirty="0" smtClean="0"/>
              <a:t>Conception orientée objet</a:t>
            </a:r>
            <a:endParaRPr lang="fr-CA" sz="5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9572660" y="785794"/>
            <a:ext cx="3357586" cy="951848"/>
            <a:chOff x="571472" y="5500702"/>
            <a:chExt cx="1143008" cy="951848"/>
          </a:xfrm>
        </p:grpSpPr>
        <p:sp>
          <p:nvSpPr>
            <p:cNvPr id="5" name="Accolade ouvrante 4"/>
            <p:cNvSpPr/>
            <p:nvPr/>
          </p:nvSpPr>
          <p:spPr>
            <a:xfrm rot="16200000">
              <a:off x="964381" y="5107793"/>
              <a:ext cx="357190" cy="11430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14348" y="5929330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Information fournie à la méthode (paramètre)</a:t>
              </a:r>
              <a:endParaRPr lang="fr-CA" sz="1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0572792" y="3786190"/>
            <a:ext cx="1071570" cy="736405"/>
            <a:chOff x="571472" y="5643578"/>
            <a:chExt cx="1071570" cy="736405"/>
          </a:xfrm>
        </p:grpSpPr>
        <p:sp>
          <p:nvSpPr>
            <p:cNvPr id="8" name="Accolade ouvrante 7"/>
            <p:cNvSpPr/>
            <p:nvPr/>
          </p:nvSpPr>
          <p:spPr>
            <a:xfrm rot="16200000">
              <a:off x="928662" y="5286388"/>
              <a:ext cx="357190" cy="107157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05418" y="6072206"/>
              <a:ext cx="870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objet</a:t>
              </a:r>
              <a:endParaRPr lang="fr-CA" sz="1400" dirty="0"/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 rot="5400000" flipH="1" flipV="1">
            <a:off x="10680743" y="2606669"/>
            <a:ext cx="499272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Identifier les classes et les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représente un groupe (classification) d'objets ayant le même comportement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Généralement, les classes qui représentent des objets devraient avoir un nom au singulier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Exemple : </a:t>
            </a:r>
            <a:r>
              <a:rPr lang="fr-CA" dirty="0" err="1" smtClean="0"/>
              <a:t>Etudiant</a:t>
            </a:r>
            <a:r>
              <a:rPr lang="fr-CA" dirty="0" smtClean="0"/>
              <a:t>, Joueur, Message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représente le concept d'un tel 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peut créer autant d'objets qu'on veut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Identifier les classes et les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71490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Parfois c'est difficile de décider si une chose doit être représentée par une classe ou non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 exemple, l'adresse d'un employé peut être un ensemble de variables d'instance ou un objet Adresse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Plus on analyse le problème et ses détails plus ces décisions deviennent aisées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Quand une classe devient trop complexe, il faut la décomposer en plusieurs classes pour distribuer les responsabilités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Membres statiques d'une classe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Rappel : une méthode statique est invoquée avec le nom de la classe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 exemple, les méthodes de la classe Math sont statiques aussi (</a:t>
            </a:r>
            <a:r>
              <a:rPr lang="fr-CA" dirty="0" err="1" smtClean="0"/>
              <a:t>Math.sqrt</a:t>
            </a:r>
            <a:r>
              <a:rPr lang="fr-CA" dirty="0" smtClean="0"/>
              <a:t>(25))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variables peuvent être statiques aussi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Décider si une méthode ou une variable est statique devrait être une décision importante à prendre lors de la conception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Membres statiques d'une classe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déclare les méthodes et les variables statiques à l'aide du modificateur </a:t>
            </a:r>
            <a:r>
              <a:rPr lang="fr-CA" dirty="0" err="1" smtClean="0"/>
              <a:t>static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associe la méthode ou la variable à la classe et non à un objet de la classe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méthodes statiques sont parfois appelées méthodes de classes et les variables statiques sont parfois appelées variables de classe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Variables statiques d'une classe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Normalement, chaque objet a son propre espace de données.  Mais si une variable est déclarée statique, il n'y a qu'une copie de la variable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private</a:t>
            </a:r>
            <a:r>
              <a:rPr lang="fr-CA" dirty="0" smtClean="0"/>
              <a:t> </a:t>
            </a:r>
            <a:r>
              <a:rPr lang="fr-CA" dirty="0" err="1" smtClean="0"/>
              <a:t>static</a:t>
            </a:r>
            <a:r>
              <a:rPr lang="fr-CA" dirty="0" smtClean="0"/>
              <a:t> double prix;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L'espace mémoire pour une variable statique est créé quand la classe est référencée pour la première fois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Variables statiques d'une classe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L'ordre des modificateurs n'est pas important mais par convention, on met les modificateurs de visibilité en premier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Rappel : la méthode main est statique - elle est invoquée par l'interpréteur Java sans créer un 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méthodes statiques ne peuvent pas référencer des variables d'instance car les variables d'instances n'existent que lorsqu'un objet existe… logique mais encore faut-il y penser !!!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Cependant, une méthode statique peut référencer des variables statiques ou des variables locales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Variables statiques d'une classe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L'ordre des modificateurs n'est pas important mais par convention, on met les modificateurs de visibilité en premier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Rappel : la méthode main est statique - elle est invoquée par l'interpréteur Java sans créer un 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méthodes statiques ne peuvent pas référencer des variables d'instance car les variables d'instances n'existent que lorsqu'un objet existe… logique mais encore faut-il y penser !!!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Cependant, une méthode statique peut référencer des variables statiques ou des variables locales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SloganCounter.java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Slogan.java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Relations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classes peuvent avoir différentes relations entre elles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Dépendance : A utilise B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Agrégation : A a un B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Héritage : A est un B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Dépendance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dépendance existe quand une classe invoque les méthodes d'une autre classe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faut éviter des dépendances nombreuses et complexes entre les classes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faut éviter aussi les classes complexes qui ne dépendent pas d'autres classes</a:t>
            </a:r>
            <a:br>
              <a:rPr lang="fr-CA" dirty="0" smtClean="0"/>
            </a:br>
            <a:r>
              <a:rPr lang="fr-CA" dirty="0" smtClean="0"/>
              <a:t>une bonne conception cherche un bon équilibre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Dépendance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Certaines dépendances existent entre des objets de la même classe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méthode d'une classe peut avoir un objet de la même classe comme paramètre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 exemple, la méthode </a:t>
            </a:r>
            <a:r>
              <a:rPr lang="fr-CA" dirty="0" err="1" smtClean="0"/>
              <a:t>concat</a:t>
            </a:r>
            <a:r>
              <a:rPr lang="fr-CA" dirty="0" smtClean="0"/>
              <a:t> de la classe String prend comme paramètre un autre objet String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str3 = str1.</a:t>
            </a:r>
            <a:r>
              <a:rPr lang="fr-CA" dirty="0" err="1" smtClean="0"/>
              <a:t>concat</a:t>
            </a:r>
            <a:r>
              <a:rPr lang="fr-CA" dirty="0" smtClean="0"/>
              <a:t>(str2);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RationalTester.java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RationalNumber.java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Conception orientée objet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72032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création de logiciels comporte 4 phases principales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Définir les spécifications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Faire la conception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Implémenter le code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Tester l'implémentation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Ces phases ne sont pas strictement linéaires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Développement en cascades vs </a:t>
            </a:r>
            <a:r>
              <a:rPr lang="fr-CA" dirty="0" smtClean="0">
                <a:hlinkClick r:id="rId2"/>
              </a:rPr>
              <a:t>développement itératif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Agrégation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agrégation est un objet qui est construit à partir d'autres objets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Donc une agrégation est une relation "a un"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voiture a un châssis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objet agrégé contient des références sur d'autres objets comme variables d'instance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L'objet agrégé est défini en partie par les objets qui le composent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C'est un cas particulier de dépendance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Agrégation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Dans l'exemple suivant, un objet </a:t>
            </a:r>
            <a:r>
              <a:rPr lang="fr-CA" dirty="0" err="1" smtClean="0"/>
              <a:t>Student</a:t>
            </a:r>
            <a:r>
              <a:rPr lang="fr-CA" dirty="0" smtClean="0"/>
              <a:t> est composé en partie d'objets </a:t>
            </a:r>
            <a:r>
              <a:rPr lang="fr-CA" dirty="0" err="1" smtClean="0"/>
              <a:t>Address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étudiant a une adresse (en fait 2 adresses)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StudentBody.java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Student.java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Address.java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Représentation UML </a:t>
            </a:r>
            <a:br>
              <a:rPr lang="fr-CA" sz="3400" dirty="0" smtClean="0"/>
            </a:br>
            <a:r>
              <a:rPr lang="fr-CA" sz="3400" dirty="0" smtClean="0"/>
              <a:t>d'une agrégation</a:t>
            </a:r>
            <a:endParaRPr lang="fr-CA" sz="3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808" y="2319337"/>
            <a:ext cx="6797340" cy="387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</a:t>
            </a:r>
            <a:r>
              <a:rPr lang="fr-CA" sz="3400" dirty="0" err="1" smtClean="0"/>
              <a:t>this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référence </a:t>
            </a:r>
            <a:r>
              <a:rPr lang="fr-CA" dirty="0" err="1" smtClean="0"/>
              <a:t>this</a:t>
            </a:r>
            <a:r>
              <a:rPr lang="fr-CA" dirty="0" smtClean="0"/>
              <a:t> peut être utilisée pour distinguer les variables d'instances des paramètres correspondants qui ont le même nom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constructeur de la classe </a:t>
            </a:r>
            <a:r>
              <a:rPr lang="fr-CA" dirty="0" err="1" smtClean="0"/>
              <a:t>Account</a:t>
            </a:r>
            <a:r>
              <a:rPr lang="fr-CA" dirty="0" smtClean="0"/>
              <a:t> (ch4) pourrait être réécrit comme suit :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</a:t>
            </a:r>
            <a:r>
              <a:rPr lang="fr-CA" sz="3400" dirty="0" err="1" smtClean="0"/>
              <a:t>this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7858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Version originale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86058"/>
            <a:ext cx="732631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</a:t>
            </a:r>
            <a:r>
              <a:rPr lang="fr-CA" sz="3400" dirty="0" err="1" smtClean="0"/>
              <a:t>this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7858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Version optimisée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714620"/>
            <a:ext cx="7326313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interface Java est une collection de méthodes abstraites et de constantes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méthode abstraite est un en-tête de méthode sans le corps de la méthode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méthode abstraite peut être déclarée à l'aide du modificateur abstract.  Mais puisque toutes les méthodes d'une interface sont abstraites, on n'utilise en général pas ce modificateur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interface est utilisée pour définir un ensemble de méthodes qu'une  classe implémentera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428868"/>
            <a:ext cx="746394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Forme 5"/>
          <p:cNvCxnSpPr/>
          <p:nvPr/>
        </p:nvCxnSpPr>
        <p:spPr>
          <a:xfrm rot="5400000" flipH="1" flipV="1">
            <a:off x="7465239" y="4393415"/>
            <a:ext cx="928695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Forme 5"/>
          <p:cNvCxnSpPr/>
          <p:nvPr/>
        </p:nvCxnSpPr>
        <p:spPr>
          <a:xfrm rot="5400000" flipH="1" flipV="1">
            <a:off x="3321835" y="4464853"/>
            <a:ext cx="928695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e 5"/>
          <p:cNvCxnSpPr/>
          <p:nvPr/>
        </p:nvCxnSpPr>
        <p:spPr>
          <a:xfrm>
            <a:off x="1285852" y="2000241"/>
            <a:ext cx="714382" cy="50006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interface ne peut pas être instanciée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méthodes d'une interface ont une visibilité publique par défaut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implémente une interface en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précisant dans l'en-tête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Implémentant CHAQUE méthode abstraite de l'interface (C'est un contrat)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2976" y="928670"/>
            <a:ext cx="7208706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214554"/>
            <a:ext cx="6429420" cy="437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ccolade ouvrante 6"/>
          <p:cNvSpPr/>
          <p:nvPr/>
        </p:nvSpPr>
        <p:spPr>
          <a:xfrm rot="10800000">
            <a:off x="5857884" y="2857496"/>
            <a:ext cx="357190" cy="3429024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6286512" y="4143380"/>
            <a:ext cx="2643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chemeClr val="bg1"/>
                </a:solidFill>
              </a:rPr>
              <a:t>chaque méthode listée dans la classe abstraite </a:t>
            </a:r>
            <a:r>
              <a:rPr lang="fr-CA" sz="1400" dirty="0" err="1" smtClean="0">
                <a:solidFill>
                  <a:schemeClr val="bg1"/>
                </a:solidFill>
              </a:rPr>
              <a:t>Doable</a:t>
            </a:r>
            <a:r>
              <a:rPr lang="fr-CA" sz="1400" dirty="0" smtClean="0">
                <a:solidFill>
                  <a:schemeClr val="bg1"/>
                </a:solidFill>
              </a:rPr>
              <a:t> doit </a:t>
            </a:r>
            <a:r>
              <a:rPr lang="fr-CA" sz="1400" dirty="0" err="1" smtClean="0">
                <a:solidFill>
                  <a:schemeClr val="bg1"/>
                </a:solidFill>
              </a:rPr>
              <a:t>reçevoir</a:t>
            </a:r>
            <a:r>
              <a:rPr lang="fr-CA" sz="1400" dirty="0" smtClean="0">
                <a:solidFill>
                  <a:schemeClr val="bg1"/>
                </a:solidFill>
              </a:rPr>
              <a:t> une définition dans la classe qui l'implémente</a:t>
            </a:r>
            <a:endParaRPr lang="fr-CA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Spécifications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72032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spécifications précisent les tâches que le programme doit effectuer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que faire et NON comment le faire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Souvent on a un ensemble initial de spécifications mais il doit être critiqué et étendu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travail minutieux sur la définition des spécifications peut économiser beaucoup de temps et d'argent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85776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qui en implémente une interface peut implémenter d'autres méthodes aussi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Complexity.java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Question.java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MiniQuiz.java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En plus de (ou au lieu de) méthodes abstraites, une interface peut contenir des constantes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Lorsqu'une classe implémente une interface, elle a accès à toutes ses constantes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peut implémenter plusieurs interfaces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interfaces sont listées dans la clause </a:t>
            </a:r>
            <a:r>
              <a:rPr lang="fr-CA" dirty="0" err="1" smtClean="0"/>
              <a:t>implements</a:t>
            </a:r>
            <a:r>
              <a:rPr lang="fr-CA" dirty="0" smtClean="0"/>
              <a:t> (on les sépare par de ",")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doit implémenter toutes les méthodes de toutes les interfaces mentionnées dans son en-tête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2976" y="928670"/>
            <a:ext cx="7208706" cy="77213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</a:t>
            </a:r>
            <a:r>
              <a:rPr lang="fr-CA" sz="3400" dirty="0" smtClean="0"/>
              <a:t>6 : Interfaces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85776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librairie standard de Java contient plusieurs interfaces utiles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L'interface Comparable contient une méthode abstraite appelée </a:t>
            </a:r>
            <a:r>
              <a:rPr lang="fr-CA" dirty="0" err="1" smtClean="0"/>
              <a:t>compareTo</a:t>
            </a:r>
            <a:r>
              <a:rPr lang="fr-CA" dirty="0" smtClean="0"/>
              <a:t> qui est utilisée pour comparer deux objets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String implémente Comparable, nous permettant de mettre des strings dans l'ordre lexicographique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Conception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conception spécifie COMMENT  un programme réalisera les spécifications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Donc la conception détermine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comment la solution peut être divisée en parties plus faciles à gérer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 que chaque partie devra faire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conception orientée objet détermine quels sont les classes et les objets nécessaires et précisent comment ils vont interagir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détails de bas niveau de la conception décrivent comment les méthodes individuelles réaliseront leurs tâches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Implémentation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L'implémentation est le processus de traduction de la conception en code source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programmeurs débutants pensent souvent qu'écrire du code est le cœur du développement de logiciel.  Mais en fait ça devrait être la partie la moins créatrice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Presque toutes les décisions importantes sont prises durant les spécifications et la conception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Tests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tests visent à s'assurer que le programme résout le problème sous les contraintes précisées dans les spécifications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programme devrait être rigoureusement testé pour trouvé les erreurs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débogage est le processus identification et de correction des erreurs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Tests unitaires vs TDD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Identifier les classes et les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L'activité principale de la conception orientée-objet est de définir les classes et les objets qui vont réaliser la solution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classes peuvent faire partie d'une librairie de classes, réutilisée d'un projet antérieur ou nouvellement écrite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façon d'identifier les classes potentielles est d'identifier les objets discutés dans les spécifications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objets sont généralement les noms.  Les services qu'un objet doit rendre sont généralement des verbes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Identifier les classes et les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714908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L'activité principale de la conception orientée-objet est de définir les classes et les objets qui vont réaliser la solution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classes peuvent faire partie d'une librairie de classes, réutilisée d'un projet antérieur ou nouvellement écrite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façon d'identifier les classes potentielles est d'identifier les objets discutés dans les spécifications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objets sont généralement les noms.  Les services qu'un objet doit rendre sont généralement des verbes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Identifier les classes et les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8572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Extrait d'un document de spécifications : 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428728" y="3071810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L'</a:t>
                      </a:r>
                      <a:r>
                        <a:rPr lang="fr-CA" u="sng" dirty="0" smtClean="0"/>
                        <a:t>usager</a:t>
                      </a:r>
                      <a:r>
                        <a:rPr lang="fr-CA" baseline="0" dirty="0" smtClean="0"/>
                        <a:t> doit pouvoir spécifier chaque </a:t>
                      </a:r>
                      <a:r>
                        <a:rPr lang="fr-CA" u="sng" baseline="0" dirty="0" smtClean="0"/>
                        <a:t>produit</a:t>
                      </a:r>
                      <a:r>
                        <a:rPr lang="fr-CA" baseline="0" dirty="0" smtClean="0"/>
                        <a:t> par sa </a:t>
                      </a:r>
                      <a:r>
                        <a:rPr lang="fr-CA" u="sng" baseline="0" dirty="0" smtClean="0"/>
                        <a:t>caractéristique</a:t>
                      </a:r>
                      <a:r>
                        <a:rPr lang="fr-CA" baseline="0" dirty="0" smtClean="0"/>
                        <a:t> principale (</a:t>
                      </a:r>
                      <a:r>
                        <a:rPr lang="fr-CA" u="sng" baseline="0" dirty="0" smtClean="0"/>
                        <a:t>nom</a:t>
                      </a:r>
                      <a:r>
                        <a:rPr lang="fr-CA" baseline="0" dirty="0" smtClean="0"/>
                        <a:t> et </a:t>
                      </a:r>
                      <a:r>
                        <a:rPr lang="fr-CA" u="sng" baseline="0" dirty="0" err="1" smtClean="0"/>
                        <a:t>product</a:t>
                      </a:r>
                      <a:r>
                        <a:rPr lang="fr-CA" u="sng" baseline="0" dirty="0" smtClean="0"/>
                        <a:t> code</a:t>
                      </a:r>
                      <a:r>
                        <a:rPr lang="fr-CA" baseline="0" dirty="0" smtClean="0"/>
                        <a:t>).  Si un code barre ne correspond pas au produit, un message d'erreur doit être affiché dans la </a:t>
                      </a:r>
                      <a:r>
                        <a:rPr lang="fr-CA" u="sng" baseline="0" dirty="0" smtClean="0"/>
                        <a:t>fenêtre principale </a:t>
                      </a:r>
                      <a:r>
                        <a:rPr lang="fr-CA" baseline="0" dirty="0" smtClean="0"/>
                        <a:t>et une trace doit être laissée au </a:t>
                      </a:r>
                      <a:r>
                        <a:rPr lang="fr-CA" u="sng" baseline="0" dirty="0" smtClean="0"/>
                        <a:t>log d'erreurs</a:t>
                      </a:r>
                      <a:r>
                        <a:rPr lang="fr-CA" baseline="0" dirty="0" smtClean="0"/>
                        <a:t>.  Le sommaire de toutes les </a:t>
                      </a:r>
                      <a:r>
                        <a:rPr lang="fr-CA" u="sng" baseline="0" dirty="0" smtClean="0"/>
                        <a:t>transactions</a:t>
                      </a:r>
                      <a:r>
                        <a:rPr lang="fr-CA" baseline="0" dirty="0" smtClean="0"/>
                        <a:t> doit être structuré tel que mentionné dans le document annexe.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2576</TotalTime>
  <Words>1675</Words>
  <Application>Microsoft Office PowerPoint</Application>
  <PresentationFormat>On-screen Show (4:3)</PresentationFormat>
  <Paragraphs>204</Paragraphs>
  <Slides>32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Solstice</vt:lpstr>
      <vt:lpstr>PowerPoint Presentation</vt:lpstr>
      <vt:lpstr>Chapitre 6 : Conception orientée objet</vt:lpstr>
      <vt:lpstr>Chapitre 6 : Spécifications</vt:lpstr>
      <vt:lpstr>Chapitre 6 : Conception</vt:lpstr>
      <vt:lpstr>Chapitre 6 : Implémentation</vt:lpstr>
      <vt:lpstr>Chapitre 6 : Tests</vt:lpstr>
      <vt:lpstr>Chapitre 6 : Identifier les classes et les objets</vt:lpstr>
      <vt:lpstr>Chapitre 6 : Identifier les classes et les objets</vt:lpstr>
      <vt:lpstr>Chapitre 6 : Identifier les classes et les objets</vt:lpstr>
      <vt:lpstr>Chapitre 6 : Identifier les classes et les objets</vt:lpstr>
      <vt:lpstr>Chapitre 6 : Identifier les classes et les objets</vt:lpstr>
      <vt:lpstr>Chapitre 6 : Membres statiques d'une classe</vt:lpstr>
      <vt:lpstr>Chapitre 6 : Membres statiques d'une classe</vt:lpstr>
      <vt:lpstr>Chapitre 6 : Variables statiques d'une classe</vt:lpstr>
      <vt:lpstr>Chapitre 6 : Variables statiques d'une classe</vt:lpstr>
      <vt:lpstr>Chapitre 6 : Variables statiques d'une classe</vt:lpstr>
      <vt:lpstr>Chapitre 6 : Relations</vt:lpstr>
      <vt:lpstr>Chapitre 6 : Dépendance</vt:lpstr>
      <vt:lpstr>Chapitre 6 : Dépendance</vt:lpstr>
      <vt:lpstr>Chapitre 6 : Agrégation</vt:lpstr>
      <vt:lpstr>Chapitre 6 : Agrégation</vt:lpstr>
      <vt:lpstr>Chapitre 6 : Représentation UML  d'une agrégation</vt:lpstr>
      <vt:lpstr>Chapitre 6 : this</vt:lpstr>
      <vt:lpstr>Chapitre 6 : this</vt:lpstr>
      <vt:lpstr>Chapitre 6 : this</vt:lpstr>
      <vt:lpstr>Chapitre 6 : Interfaces</vt:lpstr>
      <vt:lpstr>Chapitre 6 : Interfaces</vt:lpstr>
      <vt:lpstr>Chapitre 6 : Interfaces</vt:lpstr>
      <vt:lpstr>Chapitre 6 : Interfaces</vt:lpstr>
      <vt:lpstr>Chapitre 6 : Interfaces</vt:lpstr>
      <vt:lpstr>Chapitre 6 : Interfaces</vt:lpstr>
      <vt:lpstr>Chapitre 6 : 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 à la programmation</dc:title>
  <dc:creator>Propriétaire</dc:creator>
  <cp:lastModifiedBy>Utilisateur</cp:lastModifiedBy>
  <cp:revision>306</cp:revision>
  <dcterms:created xsi:type="dcterms:W3CDTF">2010-04-08T16:05:39Z</dcterms:created>
  <dcterms:modified xsi:type="dcterms:W3CDTF">2016-08-25T13:46:21Z</dcterms:modified>
</cp:coreProperties>
</file>