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handoutMasterIdLst>
    <p:handoutMasterId r:id="rId21"/>
  </p:handoutMasterIdLst>
  <p:sldIdLst>
    <p:sldId id="308" r:id="rId2"/>
    <p:sldId id="256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5" r:id="rId17"/>
    <p:sldId id="396" r:id="rId18"/>
    <p:sldId id="397" r:id="rId19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40" autoAdjust="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D4BB90-5A76-4BAD-9388-A05A396C7513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173B635-50F2-448E-9F5B-E3CFA868E4D1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DD9448-208D-4D2A-851A-C90A095BD9BF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D6ADEA9-CA08-48ED-8D43-9BDAA347DA9E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CA" sz="5400" dirty="0" smtClean="0"/>
              <a:t>Chapitre 8</a:t>
            </a:r>
          </a:p>
          <a:p>
            <a:pPr algn="ctr"/>
            <a:r>
              <a:rPr lang="fr-CA" sz="5400" dirty="0" smtClean="0"/>
              <a:t>Héritage</a:t>
            </a:r>
            <a:endParaRPr lang="fr-CA" sz="5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9572660" y="785794"/>
            <a:ext cx="3357586" cy="951848"/>
            <a:chOff x="571472" y="5500702"/>
            <a:chExt cx="1143008" cy="951848"/>
          </a:xfrm>
        </p:grpSpPr>
        <p:sp>
          <p:nvSpPr>
            <p:cNvPr id="5" name="Accolade ouvrante 4"/>
            <p:cNvSpPr/>
            <p:nvPr/>
          </p:nvSpPr>
          <p:spPr>
            <a:xfrm rot="16200000">
              <a:off x="964381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14348" y="5929330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Information fournie à la méthode (paramètre)</a:t>
              </a:r>
              <a:endParaRPr lang="fr-CA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572792" y="3786190"/>
            <a:ext cx="1071570" cy="736405"/>
            <a:chOff x="571472" y="5643578"/>
            <a:chExt cx="1071570" cy="736405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objet</a:t>
              </a:r>
              <a:endParaRPr lang="fr-CA" sz="1400" dirty="0"/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 rot="5400000" flipH="1" flipV="1">
            <a:off x="10680743" y="2606669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Surchage</a:t>
            </a:r>
            <a:r>
              <a:rPr lang="fr-CA" dirty="0" smtClean="0"/>
              <a:t> (</a:t>
            </a:r>
            <a:r>
              <a:rPr lang="fr-CA" dirty="0" err="1" smtClean="0"/>
              <a:t>overloading</a:t>
            </a:r>
            <a:r>
              <a:rPr lang="fr-CA" dirty="0" smtClean="0"/>
              <a:t>): plusieurs méthodes ayant le même nom, dans la même classe, mais avec des signatures différentes (paramètres)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Redéfinition (</a:t>
            </a:r>
            <a:r>
              <a:rPr lang="fr-CA" dirty="0" err="1" smtClean="0"/>
              <a:t>overriding</a:t>
            </a:r>
            <a:r>
              <a:rPr lang="fr-CA" dirty="0" smtClean="0"/>
              <a:t>) : une méthode dans la </a:t>
            </a:r>
            <a:r>
              <a:rPr lang="fr-CA" dirty="0" err="1" smtClean="0"/>
              <a:t>super-classe</a:t>
            </a:r>
            <a:r>
              <a:rPr lang="fr-CA" dirty="0" smtClean="0"/>
              <a:t> et une autre dans la sous-classe ayant la même signature (paramètres)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643866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Object est définie dans </a:t>
            </a:r>
            <a:r>
              <a:rPr lang="fr-CA" dirty="0" err="1" smtClean="0"/>
              <a:t>java.lang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Toutes les classes sont dérivées de la classe Object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Si une classe n'est pas explicitement dérivée d'une classe existante, elle est considérée fille de Object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Object est la racine de toutes les hiérarchies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35771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>
                <a:hlinkClick r:id="rId2"/>
              </a:rPr>
              <a:t>Object </a:t>
            </a:r>
            <a:r>
              <a:rPr lang="fr-CA" dirty="0" smtClean="0"/>
              <a:t>contient des méthodes utiles, héritées par toutes les classes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À chaque fois qu'on a défini </a:t>
            </a:r>
            <a:r>
              <a:rPr lang="fr-CA" dirty="0" err="1" smtClean="0"/>
              <a:t>toString</a:t>
            </a:r>
            <a:r>
              <a:rPr lang="fr-CA" dirty="0" smtClean="0"/>
              <a:t>, il s'agissait plutôt d'une redéfinition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méthode </a:t>
            </a:r>
            <a:r>
              <a:rPr lang="fr-CA" dirty="0" err="1" smtClean="0"/>
              <a:t>toString</a:t>
            </a:r>
            <a:r>
              <a:rPr lang="fr-CA" dirty="0" smtClean="0"/>
              <a:t> de la classe Object retourne une chaîne de caractères contenant le nom de l'objet de la classe et un code d'identification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6" y="928670"/>
            <a:ext cx="7208706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35771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méthode </a:t>
            </a:r>
            <a:r>
              <a:rPr lang="fr-CA" dirty="0" err="1" smtClean="0"/>
              <a:t>equals</a:t>
            </a:r>
            <a:r>
              <a:rPr lang="fr-CA" dirty="0" smtClean="0"/>
              <a:t> de la classe Object retourne vrai si les 2 références sont des alias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peut redéfinir </a:t>
            </a:r>
            <a:r>
              <a:rPr lang="fr-CA" dirty="0" err="1" smtClean="0"/>
              <a:t>equals</a:t>
            </a:r>
            <a:r>
              <a:rPr lang="fr-CA" dirty="0" smtClean="0"/>
              <a:t> dans toutes les classes pour lui donner une signification plus adéquate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String redéfinit </a:t>
            </a:r>
            <a:r>
              <a:rPr lang="fr-CA" dirty="0" err="1" smtClean="0"/>
              <a:t>equals</a:t>
            </a:r>
            <a:r>
              <a:rPr lang="fr-CA" dirty="0" smtClean="0"/>
              <a:t> (notez que le comportement est totalement différent de la méthode </a:t>
            </a:r>
            <a:r>
              <a:rPr lang="fr-CA" dirty="0" err="1" smtClean="0"/>
              <a:t>equals</a:t>
            </a:r>
            <a:r>
              <a:rPr lang="fr-CA" dirty="0" smtClean="0"/>
              <a:t> de la classe Object)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Classes abstraites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214314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abstraite ne peut pas être instanciée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utilise le modificateur abstract dans l'en-tête de la classe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357694"/>
            <a:ext cx="7072362" cy="175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Classes abstraites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357718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abstraite contient des méthodes abstraites sans corps (comme les interfaces)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Contrairement aux interfaces, le modificateur abstract doit être appliqué à chaque méthode abstraite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abstraite contient généralement des méthodes non abstraites (avec corps) ce qui les distingue des interfaces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déclarée abstraite n'a pas besoin de contenir des méthodes abstraites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Classes abstraites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3577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dérivée d'une classe abstraite doit redéfinir les méthodes abstraites du parent, sinon elle est considérée abstraite aussi !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méthode abstraite ne pas </a:t>
            </a:r>
            <a:r>
              <a:rPr lang="fr-CA" dirty="0" err="1" smtClean="0"/>
              <a:t>pas</a:t>
            </a:r>
            <a:r>
              <a:rPr lang="fr-CA" dirty="0" smtClean="0"/>
              <a:t> être définie final (évidemment)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35771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fille peut référencer les membres privés indirectement en utilisant les méthodes de la classe mère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référence "super" peut être utilisée pour référencer la classe mère même si aucun objet de la classe mère n'existe (grâce à l'héritage, nous pourrions dire qu'inconsciemment, l'enfant contient les gênes du parent)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FoodAnalyser.java</a:t>
            </a:r>
            <a:r>
              <a:rPr lang="fr-CA" dirty="0" smtClean="0"/>
              <a:t>, </a:t>
            </a:r>
            <a:r>
              <a:rPr lang="fr-CA" dirty="0" err="1" smtClean="0"/>
              <a:t>FoodItem.java</a:t>
            </a:r>
            <a:r>
              <a:rPr lang="fr-CA" dirty="0" smtClean="0"/>
              <a:t> et </a:t>
            </a:r>
            <a:r>
              <a:rPr lang="fr-CA" dirty="0" err="1" smtClean="0"/>
              <a:t>Pizza.java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3577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modificateur "final" peut être utilisé pour empêcher l'héritage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Lorsqu'il est appliqué à une méthode, elle ne peut pas être redéfinie dans les sous-classes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Lorsqu'il est appliqué à une classe, elle ne peut pas avoir de classes filles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15716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relation d'héritage (l'enfant est un cas particulier du parent) est indiquée sur un diagramme UML ainsi : 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3214678" y="514351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3821901" y="460772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429124" y="450057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214678" y="3571876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Java, on utilise le mot réservé </a:t>
            </a:r>
            <a:r>
              <a:rPr lang="fr-CA" dirty="0" err="1" smtClean="0"/>
              <a:t>extends</a:t>
            </a:r>
            <a:r>
              <a:rPr lang="fr-CA" dirty="0" smtClean="0"/>
              <a:t> pour établir une relation d'héritage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Words.java</a:t>
            </a:r>
            <a:r>
              <a:rPr lang="fr-CA" dirty="0" smtClean="0"/>
              <a:t>, </a:t>
            </a:r>
            <a:r>
              <a:rPr lang="fr-CA" dirty="0" err="1" smtClean="0"/>
              <a:t>Book.java</a:t>
            </a:r>
            <a:r>
              <a:rPr lang="fr-CA" dirty="0" smtClean="0"/>
              <a:t> et </a:t>
            </a:r>
            <a:r>
              <a:rPr lang="fr-CA" dirty="0" err="1" smtClean="0"/>
              <a:t>Dictionary.java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modificateurs de visibilité détermineront comment les membres de la classe seront utilisés dans les sous-classes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variables et méthodes privées ne peuvent pas être référencées par leur nom dans les sous-classes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variables  et méthodes publiques peuvent être référencées par leur nom mais ceci viole l'encapsulation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utilise donc </a:t>
            </a:r>
            <a:r>
              <a:rPr lang="fr-CA" dirty="0" err="1" smtClean="0"/>
              <a:t>protected</a:t>
            </a:r>
            <a:r>
              <a:rPr lang="fr-CA" dirty="0" smtClean="0"/>
              <a:t> !!!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modificateur </a:t>
            </a:r>
            <a:r>
              <a:rPr lang="fr-CA" dirty="0" err="1" smtClean="0"/>
              <a:t>protected</a:t>
            </a:r>
            <a:r>
              <a:rPr lang="fr-CA" dirty="0" smtClean="0"/>
              <a:t> permet à une classe fille de référencer directement des variables et des méthodes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offre plus d'encapsulation que public mais moins que </a:t>
            </a:r>
            <a:r>
              <a:rPr lang="fr-CA" dirty="0" err="1" smtClean="0"/>
              <a:t>private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variables et méthodes </a:t>
            </a:r>
            <a:r>
              <a:rPr lang="fr-CA" dirty="0" err="1" smtClean="0"/>
              <a:t>protected</a:t>
            </a:r>
            <a:r>
              <a:rPr lang="fr-CA" dirty="0" smtClean="0"/>
              <a:t> sont indiquées par # sur les diagrammes UML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17" name="Sous-titre 2"/>
          <p:cNvSpPr>
            <a:spLocks noGrp="1"/>
          </p:cNvSpPr>
          <p:nvPr>
            <p:ph type="subTitle" idx="1"/>
          </p:nvPr>
        </p:nvSpPr>
        <p:spPr>
          <a:xfrm>
            <a:off x="571472" y="6000768"/>
            <a:ext cx="7854696" cy="500066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+ pour public; - pour privé; # pour </a:t>
            </a:r>
            <a:r>
              <a:rPr lang="fr-CA" dirty="0" err="1" smtClean="0"/>
              <a:t>protected</a:t>
            </a:r>
            <a:r>
              <a:rPr lang="fr-CA" dirty="0" smtClean="0"/>
              <a:t>;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71678"/>
            <a:ext cx="790082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Souvent, on utilise le constructeur de la super classe pour initialiser la partie </a:t>
            </a:r>
            <a:r>
              <a:rPr lang="fr-CA" dirty="0" err="1" smtClean="0"/>
              <a:t>super-classe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utilise alors le mot réservé super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Super ressemble à </a:t>
            </a:r>
            <a:r>
              <a:rPr lang="fr-CA" dirty="0" err="1" smtClean="0"/>
              <a:t>this</a:t>
            </a:r>
            <a:r>
              <a:rPr lang="fr-CA" dirty="0" smtClean="0"/>
              <a:t> en ce sens qu'il permet de pointer sur la </a:t>
            </a:r>
            <a:r>
              <a:rPr lang="fr-CA" dirty="0" err="1" smtClean="0"/>
              <a:t>super-classe</a:t>
            </a:r>
            <a:r>
              <a:rPr lang="fr-CA" dirty="0" smtClean="0"/>
              <a:t> au lieu de la classe "courante"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Words2.java, Books2.java et Dictionary2.java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sous-classe peut redéfinir une méthode héritée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nouvelle méthode doit avoir la même signature mais peut avoir un corps différent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type de l'objet qui exécute la méthode détermine quelle version de la méthode appeler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Messages.java</a:t>
            </a:r>
            <a:r>
              <a:rPr lang="fr-CA" dirty="0" smtClean="0"/>
              <a:t>, </a:t>
            </a:r>
            <a:r>
              <a:rPr lang="fr-CA" dirty="0" err="1" smtClean="0"/>
              <a:t>Thought.java</a:t>
            </a:r>
            <a:r>
              <a:rPr lang="fr-CA" dirty="0" smtClean="0"/>
              <a:t> et </a:t>
            </a:r>
            <a:r>
              <a:rPr lang="fr-CA" dirty="0" err="1" smtClean="0"/>
              <a:t>Advice.java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8 : Héritage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méthode "mère" peut être appelée explicitement à l'aide de super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Si une méthode est déclarée avec final, elle ne peut pas être redéfinie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concept de redéfinition peut être appliqué aux données, on parle alors de masquage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masquage doit être évité (utiliser plutôt les interfaces et les méthodes abstraites)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3009</TotalTime>
  <Words>1116</Words>
  <Application>Microsoft Office PowerPoint</Application>
  <PresentationFormat>Affichage à l'écran (4:3)</PresentationFormat>
  <Paragraphs>223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Solstice</vt:lpstr>
      <vt:lpstr>Diapositive 1</vt:lpstr>
      <vt:lpstr>Chapitre 8 : Héritage</vt:lpstr>
      <vt:lpstr>Chapitre 8 : Héritage</vt:lpstr>
      <vt:lpstr>Chapitre 8 : Héritage</vt:lpstr>
      <vt:lpstr>Chapitre 8 : Héritage</vt:lpstr>
      <vt:lpstr>Chapitre 8 : Héritage</vt:lpstr>
      <vt:lpstr>Chapitre 8 : Héritage</vt:lpstr>
      <vt:lpstr>Chapitre 8 : Héritage</vt:lpstr>
      <vt:lpstr>Chapitre 8 : Héritage</vt:lpstr>
      <vt:lpstr>Chapitre 8 : Héritage</vt:lpstr>
      <vt:lpstr>Chapitre 8 : Héritage</vt:lpstr>
      <vt:lpstr>Chapitre 8 : Héritage</vt:lpstr>
      <vt:lpstr>Chapitre 8 : Héritage</vt:lpstr>
      <vt:lpstr>Chapitre 8 : Classes abstraites</vt:lpstr>
      <vt:lpstr>Chapitre 8 : Classes abstraites</vt:lpstr>
      <vt:lpstr>Chapitre 8 : Classes abstraites</vt:lpstr>
      <vt:lpstr>Chapitre 8 : Héritage</vt:lpstr>
      <vt:lpstr>Chapitre 8 : Héritage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famille</cp:lastModifiedBy>
  <cp:revision>354</cp:revision>
  <dcterms:created xsi:type="dcterms:W3CDTF">2010-04-08T16:05:39Z</dcterms:created>
  <dcterms:modified xsi:type="dcterms:W3CDTF">2016-08-24T18:25:47Z</dcterms:modified>
</cp:coreProperties>
</file>