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handoutMasterIdLst>
    <p:handoutMasterId r:id="rId11"/>
  </p:handoutMasterIdLst>
  <p:sldIdLst>
    <p:sldId id="308" r:id="rId2"/>
    <p:sldId id="256" r:id="rId3"/>
    <p:sldId id="381" r:id="rId4"/>
    <p:sldId id="382" r:id="rId5"/>
    <p:sldId id="383" r:id="rId6"/>
    <p:sldId id="385" r:id="rId7"/>
    <p:sldId id="386" r:id="rId8"/>
    <p:sldId id="387" r:id="rId9"/>
  </p:sldIdLst>
  <p:sldSz cx="9144000" cy="6858000" type="screen4x3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440" autoAdjust="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AD4BB90-5A76-4BAD-9388-A05A396C7513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173B635-50F2-448E-9F5B-E3CFA868E4D1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3736608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7DD9448-208D-4D2A-851A-C90A095BD9BF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D6ADEA9-CA08-48ED-8D43-9BDAA347DA9E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338737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02ED089-1BE6-447C-9A08-BA3E3A33124D}" type="datetimeFigureOut">
              <a:rPr lang="fr-FR" smtClean="0"/>
              <a:pPr/>
              <a:t>24/08/2016</a:t>
            </a:fld>
            <a:endParaRPr lang="fr-CA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CA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../examples/chap08/Zero.java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../examples/chap08/ProductCodes.java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fr-CA" sz="5400" dirty="0" smtClean="0"/>
              <a:t>Chapitre 9</a:t>
            </a:r>
          </a:p>
          <a:p>
            <a:pPr algn="ctr"/>
            <a:r>
              <a:rPr lang="fr-CA" sz="5400" dirty="0" smtClean="0"/>
              <a:t>Exceptions</a:t>
            </a:r>
            <a:endParaRPr lang="fr-CA" sz="5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9572660" y="785794"/>
            <a:ext cx="3357586" cy="951848"/>
            <a:chOff x="571472" y="5500702"/>
            <a:chExt cx="1143008" cy="951848"/>
          </a:xfrm>
        </p:grpSpPr>
        <p:sp>
          <p:nvSpPr>
            <p:cNvPr id="5" name="Accolade ouvrante 4"/>
            <p:cNvSpPr/>
            <p:nvPr/>
          </p:nvSpPr>
          <p:spPr>
            <a:xfrm rot="16200000">
              <a:off x="964381" y="5107793"/>
              <a:ext cx="357190" cy="1143008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714348" y="5929330"/>
              <a:ext cx="928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Information fournie à la méthode (paramètre)</a:t>
              </a:r>
              <a:endParaRPr lang="fr-CA" sz="1400" dirty="0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0572792" y="3786190"/>
            <a:ext cx="1071570" cy="736405"/>
            <a:chOff x="571472" y="5643578"/>
            <a:chExt cx="1071570" cy="736405"/>
          </a:xfrm>
        </p:grpSpPr>
        <p:sp>
          <p:nvSpPr>
            <p:cNvPr id="8" name="Accolade ouvrante 7"/>
            <p:cNvSpPr/>
            <p:nvPr/>
          </p:nvSpPr>
          <p:spPr>
            <a:xfrm rot="16200000">
              <a:off x="928662" y="5286388"/>
              <a:ext cx="357190" cy="1071570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05418" y="6072206"/>
              <a:ext cx="870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objet</a:t>
              </a:r>
              <a:endParaRPr lang="fr-CA" sz="1400" dirty="0"/>
            </a:p>
          </p:txBody>
        </p:sp>
      </p:grpSp>
      <p:cxnSp>
        <p:nvCxnSpPr>
          <p:cNvPr id="10" name="Connecteur droit avec flèche 9"/>
          <p:cNvCxnSpPr/>
          <p:nvPr/>
        </p:nvCxnSpPr>
        <p:spPr>
          <a:xfrm rot="5400000" flipH="1" flipV="1">
            <a:off x="10680743" y="2606669"/>
            <a:ext cx="499272" cy="7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928670"/>
            <a:ext cx="7851648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/>
              <a:t>Chapitre 9 : Exceptions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71472" y="2000240"/>
            <a:ext cx="7854696" cy="4597112"/>
          </a:xfrm>
        </p:spPr>
        <p:txBody>
          <a:bodyPr>
            <a:normAutofit/>
          </a:bodyPr>
          <a:lstStyle/>
          <a:p>
            <a:pPr marL="342900" marR="0" lvl="0" indent="-342900" algn="l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FFCC00"/>
              </a:buClr>
              <a:buSzTx/>
              <a:buFont typeface="Wingdings" pitchFamily="2" charset="2"/>
              <a:buChar char="Ø"/>
            </a:pPr>
            <a:r>
              <a:rPr kumimoji="1" lang="fr-CA" sz="2400" b="1" kern="0" dirty="0" smtClean="0">
                <a:solidFill>
                  <a:srgbClr val="CCFFFF"/>
                </a:solidFill>
                <a:latin typeface="Arial Unicode MS"/>
              </a:rPr>
              <a:t>Une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exception </a:t>
            </a:r>
            <a:r>
              <a:rPr kumimoji="1" lang="fr-CA" sz="2400" b="1" kern="0" dirty="0" smtClean="0">
                <a:solidFill>
                  <a:srgbClr val="CCFFFF"/>
                </a:solidFill>
                <a:latin typeface="Arial Unicode MS"/>
              </a:rPr>
              <a:t>est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un objet qui </a:t>
            </a:r>
            <a:r>
              <a:rPr kumimoji="1" lang="fr-CA" sz="2400" b="1" kern="0" dirty="0" smtClean="0">
                <a:solidFill>
                  <a:srgbClr val="CCFFFF"/>
                </a:solidFill>
                <a:latin typeface="Arial Unicode MS"/>
              </a:rPr>
              <a:t>décrit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une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situation </a:t>
            </a:r>
            <a:r>
              <a:rPr kumimoji="1" lang="fr-CA" sz="2400" b="1" kern="0" dirty="0" smtClean="0">
                <a:solidFill>
                  <a:srgbClr val="CCFFFF"/>
                </a:solidFill>
                <a:latin typeface="Arial Unicode MS"/>
              </a:rPr>
              <a:t>inhabituelle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ou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fr-CA" sz="2400" b="1" kern="0" dirty="0" smtClean="0">
                <a:solidFill>
                  <a:srgbClr val="CCFFFF"/>
                </a:solidFill>
                <a:latin typeface="Arial Unicode MS"/>
              </a:rPr>
              <a:t>erronée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.</a:t>
            </a:r>
            <a:endParaRPr kumimoji="1" lang="en-US" sz="2400" b="1" kern="0" dirty="0">
              <a:solidFill>
                <a:srgbClr val="CCFFFF"/>
              </a:solidFill>
              <a:latin typeface="Arial Unicode MS"/>
            </a:endParaRPr>
          </a:p>
          <a:p>
            <a:pPr marL="342900" marR="0" lvl="0" indent="-342900" algn="l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FFCC00"/>
              </a:buClr>
              <a:buSzTx/>
              <a:buFont typeface="Wingdings" pitchFamily="2" charset="2"/>
              <a:buChar char="Ø"/>
            </a:pP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Les exceptions </a:t>
            </a:r>
            <a:r>
              <a:rPr kumimoji="1" lang="fr-CA" sz="2400" b="1" kern="0" dirty="0" smtClean="0">
                <a:solidFill>
                  <a:srgbClr val="CCFFFF"/>
                </a:solidFill>
                <a:latin typeface="Arial Unicode MS"/>
              </a:rPr>
              <a:t>sont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“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levées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” par un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programme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et 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peuvent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être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saisies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par un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autre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programme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ou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partie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de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programme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.</a:t>
            </a:r>
            <a:endParaRPr kumimoji="1" lang="en-US" sz="2400" b="1" kern="0" dirty="0">
              <a:solidFill>
                <a:srgbClr val="CCFFFF"/>
              </a:solidFill>
              <a:latin typeface="Arial Unicode MS"/>
            </a:endParaRPr>
          </a:p>
          <a:p>
            <a:pPr marL="342900" marR="0" lvl="0" indent="-342900" algn="l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FFCC00"/>
              </a:buClr>
              <a:buSzTx/>
              <a:buFont typeface="Wingdings" pitchFamily="2" charset="2"/>
              <a:buChar char="Ø"/>
            </a:pP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Une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erreur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est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aussi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représentée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par un objet en Java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mais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réprésente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une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situation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irrécupérable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et ne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doit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pas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être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saisie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.</a:t>
            </a:r>
            <a:endParaRPr kumimoji="1" lang="en-US" sz="2400" b="1" kern="0" dirty="0">
              <a:solidFill>
                <a:srgbClr val="CCFFFF"/>
              </a:solidFill>
              <a:latin typeface="Arial Unicode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/>
          <p:nvPr/>
        </p:nvCxnSpPr>
        <p:spPr>
          <a:xfrm rot="5400000">
            <a:off x="10733527" y="2482447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608511" y="-392933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92867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572660" y="564357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928670"/>
            <a:ext cx="7851648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/>
              <a:t>Chapitre 9 : Exceptions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71472" y="2000240"/>
            <a:ext cx="7854696" cy="4500594"/>
          </a:xfrm>
        </p:spPr>
        <p:txBody>
          <a:bodyPr>
            <a:normAutofit/>
          </a:bodyPr>
          <a:lstStyle/>
          <a:p>
            <a:pPr marL="342900" marR="0" lvl="0" indent="-342900" algn="l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FFCC00"/>
              </a:buClr>
              <a:buSzTx/>
              <a:buFont typeface="Wingdings" pitchFamily="2" charset="2"/>
              <a:buChar char="Ø"/>
            </a:pP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Java a un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jeu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d’exceptions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et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d’erreurs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prédéfinies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qui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peuvent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arrivées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.</a:t>
            </a:r>
            <a:endParaRPr kumimoji="1" lang="en-US" sz="2400" b="1" kern="0" dirty="0">
              <a:solidFill>
                <a:srgbClr val="CCFFFF"/>
              </a:solidFill>
              <a:latin typeface="Arial Unicode MS"/>
            </a:endParaRPr>
          </a:p>
          <a:p>
            <a:pPr marL="342900" marR="0" lvl="0" indent="-342900" algn="l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FFCC00"/>
              </a:buClr>
              <a:buSzTx/>
              <a:buFont typeface="Wingdings" pitchFamily="2" charset="2"/>
              <a:buChar char="Ø"/>
            </a:pP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Un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programme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peut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gérer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les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erreurs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de 3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manière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: </a:t>
            </a:r>
            <a:endParaRPr kumimoji="1" lang="en-US" sz="2400" b="1" kern="0" dirty="0">
              <a:solidFill>
                <a:srgbClr val="CCFFFF"/>
              </a:solidFill>
              <a:latin typeface="Arial Unicode MS"/>
            </a:endParaRPr>
          </a:p>
          <a:p>
            <a:pPr marL="742950" lvl="1" indent="-285750" algn="l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Char char="•"/>
            </a:pPr>
            <a:r>
              <a:rPr kumimoji="1" lang="en-US" sz="2000" b="1" kern="0" dirty="0" smtClean="0">
                <a:solidFill>
                  <a:srgbClr val="CCFFFF"/>
                </a:solidFill>
                <a:latin typeface="Arial Unicode MS"/>
              </a:rPr>
              <a:t>Ignorer;</a:t>
            </a:r>
            <a:endParaRPr kumimoji="1" lang="en-US" sz="2000" b="1" kern="0" dirty="0">
              <a:solidFill>
                <a:srgbClr val="CCFFFF"/>
              </a:solidFill>
              <a:latin typeface="Arial Unicode MS"/>
            </a:endParaRPr>
          </a:p>
          <a:p>
            <a:pPr marL="742950" lvl="1" indent="-285750" algn="l" eaLnBrk="0" fontAlgn="base" hangingPunct="0">
              <a:spcAft>
                <a:spcPct val="0"/>
              </a:spcAft>
              <a:buClr>
                <a:srgbClr val="FFCC00"/>
              </a:buClr>
              <a:buSzTx/>
              <a:buFontTx/>
              <a:buChar char="•"/>
            </a:pPr>
            <a:r>
              <a:rPr kumimoji="1" lang="en-US" sz="2000" b="1" kern="0" dirty="0" smtClean="0">
                <a:solidFill>
                  <a:srgbClr val="CCFFFF"/>
                </a:solidFill>
                <a:latin typeface="Arial Unicode MS"/>
              </a:rPr>
              <a:t>La </a:t>
            </a:r>
            <a:r>
              <a:rPr kumimoji="1" lang="en-US" sz="2000" b="1" kern="0" dirty="0" err="1" smtClean="0">
                <a:solidFill>
                  <a:srgbClr val="CCFFFF"/>
                </a:solidFill>
                <a:latin typeface="Arial Unicode MS"/>
              </a:rPr>
              <a:t>gérer</a:t>
            </a:r>
            <a:r>
              <a:rPr kumimoji="1" lang="en-US" sz="20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000" b="1" kern="0" dirty="0" err="1" smtClean="0">
                <a:solidFill>
                  <a:srgbClr val="CCFFFF"/>
                </a:solidFill>
                <a:latin typeface="Arial Unicode MS"/>
              </a:rPr>
              <a:t>où</a:t>
            </a:r>
            <a:r>
              <a:rPr kumimoji="1" lang="en-US" sz="20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000" b="1" kern="0" dirty="0" err="1" smtClean="0">
                <a:solidFill>
                  <a:srgbClr val="CCFFFF"/>
                </a:solidFill>
                <a:latin typeface="Arial Unicode MS"/>
              </a:rPr>
              <a:t>elle</a:t>
            </a:r>
            <a:r>
              <a:rPr kumimoji="1" lang="en-US" sz="2000" b="1" kern="0" dirty="0" smtClean="0">
                <a:solidFill>
                  <a:srgbClr val="CCFFFF"/>
                </a:solidFill>
                <a:latin typeface="Arial Unicode MS"/>
              </a:rPr>
              <a:t> se </a:t>
            </a:r>
            <a:r>
              <a:rPr kumimoji="1" lang="en-US" sz="2000" b="1" kern="0" dirty="0" err="1" smtClean="0">
                <a:solidFill>
                  <a:srgbClr val="CCFFFF"/>
                </a:solidFill>
                <a:latin typeface="Arial Unicode MS"/>
              </a:rPr>
              <a:t>produit</a:t>
            </a:r>
            <a:r>
              <a:rPr kumimoji="1" lang="en-US" sz="2000" b="1" kern="0" dirty="0" smtClean="0">
                <a:solidFill>
                  <a:srgbClr val="CCFFFF"/>
                </a:solidFill>
                <a:latin typeface="Arial Unicode MS"/>
              </a:rPr>
              <a:t>;</a:t>
            </a:r>
            <a:endParaRPr kumimoji="1" lang="en-US" sz="2000" b="1" kern="0" dirty="0">
              <a:solidFill>
                <a:srgbClr val="CCFFFF"/>
              </a:solidFill>
              <a:latin typeface="Arial Unicode MS"/>
            </a:endParaRPr>
          </a:p>
          <a:p>
            <a:pPr marL="742950" lvl="1" indent="-285750" algn="l" eaLnBrk="0" fontAlgn="base" hangingPunct="0">
              <a:spcAft>
                <a:spcPct val="0"/>
              </a:spcAft>
              <a:buClr>
                <a:srgbClr val="FFCC00"/>
              </a:buClr>
              <a:buSzTx/>
              <a:buFontTx/>
              <a:buChar char="•"/>
            </a:pPr>
            <a:r>
              <a:rPr kumimoji="1" lang="en-US" sz="2000" b="1" kern="0" dirty="0" smtClean="0">
                <a:solidFill>
                  <a:srgbClr val="CCFFFF"/>
                </a:solidFill>
                <a:latin typeface="Arial Unicode MS"/>
              </a:rPr>
              <a:t>La </a:t>
            </a:r>
            <a:r>
              <a:rPr kumimoji="1" lang="en-US" sz="2000" b="1" kern="0" dirty="0" err="1" smtClean="0">
                <a:solidFill>
                  <a:srgbClr val="CCFFFF"/>
                </a:solidFill>
                <a:latin typeface="Arial Unicode MS"/>
              </a:rPr>
              <a:t>gérer</a:t>
            </a:r>
            <a:r>
              <a:rPr kumimoji="1" lang="en-US" sz="20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000" b="1" kern="0" dirty="0" err="1" smtClean="0">
                <a:solidFill>
                  <a:srgbClr val="CCFFFF"/>
                </a:solidFill>
                <a:latin typeface="Arial Unicode MS"/>
              </a:rPr>
              <a:t>dans</a:t>
            </a:r>
            <a:r>
              <a:rPr kumimoji="1" lang="en-US" sz="20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000" b="1" kern="0" dirty="0" err="1" smtClean="0">
                <a:solidFill>
                  <a:srgbClr val="CCFFFF"/>
                </a:solidFill>
                <a:latin typeface="Arial Unicode MS"/>
              </a:rPr>
              <a:t>une</a:t>
            </a:r>
            <a:r>
              <a:rPr kumimoji="1" lang="en-US" sz="20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000" b="1" kern="0" dirty="0" err="1" smtClean="0">
                <a:solidFill>
                  <a:srgbClr val="CCFFFF"/>
                </a:solidFill>
                <a:latin typeface="Arial Unicode MS"/>
              </a:rPr>
              <a:t>autre</a:t>
            </a:r>
            <a:r>
              <a:rPr kumimoji="1" lang="en-US" sz="20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000" b="1" kern="0" dirty="0" err="1" smtClean="0">
                <a:solidFill>
                  <a:srgbClr val="CCFFFF"/>
                </a:solidFill>
                <a:latin typeface="Arial Unicode MS"/>
              </a:rPr>
              <a:t>partie</a:t>
            </a:r>
            <a:r>
              <a:rPr kumimoji="1" lang="en-US" sz="2000" b="1" kern="0" dirty="0" smtClean="0">
                <a:solidFill>
                  <a:srgbClr val="CCFFFF"/>
                </a:solidFill>
                <a:latin typeface="Arial Unicode MS"/>
              </a:rPr>
              <a:t> du </a:t>
            </a:r>
            <a:r>
              <a:rPr kumimoji="1" lang="en-US" sz="2000" b="1" kern="0" dirty="0" err="1" smtClean="0">
                <a:solidFill>
                  <a:srgbClr val="CCFFFF"/>
                </a:solidFill>
                <a:latin typeface="Arial Unicode MS"/>
              </a:rPr>
              <a:t>programme</a:t>
            </a:r>
            <a:r>
              <a:rPr kumimoji="1" lang="en-US" sz="2000" b="1" kern="0" dirty="0" smtClean="0">
                <a:solidFill>
                  <a:srgbClr val="CCFFFF"/>
                </a:solidFill>
                <a:latin typeface="Arial Unicode MS"/>
              </a:rPr>
              <a:t>.</a:t>
            </a:r>
            <a:endParaRPr kumimoji="1" lang="en-US" sz="2000" b="1" kern="0" dirty="0">
              <a:solidFill>
                <a:srgbClr val="CCFFFF"/>
              </a:solidFill>
              <a:latin typeface="Arial Unicode MS"/>
            </a:endParaRPr>
          </a:p>
          <a:p>
            <a:pPr marL="342900" marR="0" lvl="0" indent="-342900" algn="l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FFCC00"/>
              </a:buClr>
              <a:buSzTx/>
              <a:buFont typeface="Wingdings" pitchFamily="2" charset="2"/>
              <a:buChar char="Ø"/>
            </a:pP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La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gestion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des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erreurs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est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très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importante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tant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pour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l’utilisateur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que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le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programmeur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.</a:t>
            </a:r>
            <a:endParaRPr kumimoji="1" lang="en-US" sz="2400" b="1" kern="0" dirty="0">
              <a:solidFill>
                <a:srgbClr val="CCFFFF"/>
              </a:solidFill>
              <a:latin typeface="Arial Unicode MS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0287040" y="6357934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Voiture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/>
          <p:nvPr/>
        </p:nvCxnSpPr>
        <p:spPr>
          <a:xfrm rot="5400000">
            <a:off x="10733527" y="2482447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608511" y="-392933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92867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572660" y="564357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Connecteur droit avec flèche 12"/>
          <p:cNvCxnSpPr/>
          <p:nvPr/>
        </p:nvCxnSpPr>
        <p:spPr>
          <a:xfrm rot="5400000" flipH="1" flipV="1">
            <a:off x="9823487" y="5035561"/>
            <a:ext cx="785818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0358478" y="492919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est-un (</a:t>
            </a:r>
            <a:r>
              <a:rPr lang="fr-CA" sz="1400" dirty="0" err="1" smtClean="0"/>
              <a:t>is</a:t>
            </a:r>
            <a:r>
              <a:rPr lang="fr-CA" sz="1400" dirty="0" smtClean="0"/>
              <a:t>-a)</a:t>
            </a:r>
            <a:endParaRPr lang="fr-CA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0215602" y="4071942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Véhicule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928670"/>
            <a:ext cx="7851648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/>
              <a:t>Chapitre 9 : Exceptions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71472" y="2000240"/>
            <a:ext cx="7854696" cy="4500594"/>
          </a:xfrm>
        </p:spPr>
        <p:txBody>
          <a:bodyPr>
            <a:normAutofit lnSpcReduction="10000"/>
          </a:bodyPr>
          <a:lstStyle/>
          <a:p>
            <a:pPr marL="342900" marR="0" lvl="0" indent="-342900" algn="l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FFCC00"/>
              </a:buClr>
              <a:buSzTx/>
              <a:buFont typeface="Wingdings" pitchFamily="2" charset="2"/>
              <a:buChar char="Ø"/>
            </a:pP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Si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une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exception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est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ignorée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par le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programme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,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celui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-ci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va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se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terminer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anormalement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.</a:t>
            </a:r>
            <a:endParaRPr kumimoji="1" lang="en-US" sz="2400" b="1" kern="0" dirty="0">
              <a:solidFill>
                <a:srgbClr val="CCFFFF"/>
              </a:solidFill>
              <a:latin typeface="Arial Unicode MS"/>
            </a:endParaRPr>
          </a:p>
          <a:p>
            <a:pPr marL="342900" marR="0" lvl="0" indent="-342900" algn="l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FFCC00"/>
              </a:buClr>
              <a:buSzTx/>
              <a:buFont typeface="Wingdings" pitchFamily="2" charset="2"/>
              <a:buChar char="Ø"/>
            </a:pP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Le message </a:t>
            </a:r>
            <a:r>
              <a:rPr kumimoji="1" lang="fr-CA" sz="2400" b="1" kern="0" dirty="0" smtClean="0">
                <a:solidFill>
                  <a:srgbClr val="CCFFFF"/>
                </a:solidFill>
                <a:latin typeface="Arial Unicode MS"/>
              </a:rPr>
              <a:t>inclus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une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“</a:t>
            </a:r>
            <a:r>
              <a:rPr kumimoji="1" lang="en-US" sz="2400" b="1" i="1" kern="0" dirty="0" smtClean="0">
                <a:solidFill>
                  <a:srgbClr val="CCFFFF"/>
                </a:solidFill>
                <a:latin typeface="Arial Unicode MS"/>
              </a:rPr>
              <a:t>call </a:t>
            </a:r>
            <a:r>
              <a:rPr kumimoji="1" lang="en-US" sz="2400" b="1" i="1" kern="0" dirty="0">
                <a:solidFill>
                  <a:srgbClr val="CCFFFF"/>
                </a:solidFill>
                <a:latin typeface="Arial Unicode MS"/>
              </a:rPr>
              <a:t>stack trace</a:t>
            </a:r>
            <a:r>
              <a:rPr kumimoji="1" lang="en-US" sz="2400" b="1" kern="0" dirty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“qui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indique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la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ligne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où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l’erreur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s’est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produite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.</a:t>
            </a:r>
            <a:endParaRPr kumimoji="1" lang="en-US" sz="2400" b="1" kern="0" dirty="0">
              <a:solidFill>
                <a:srgbClr val="CCFFFF"/>
              </a:solidFill>
              <a:latin typeface="Arial Unicode MS"/>
            </a:endParaRPr>
          </a:p>
          <a:p>
            <a:pPr marL="342900" marR="0" lvl="0" indent="-342900" algn="l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FFCC00"/>
              </a:buClr>
              <a:buSzTx/>
              <a:buFont typeface="Wingdings" pitchFamily="2" charset="2"/>
              <a:buChar char="Ø"/>
            </a:pP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La “call stack trace”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donne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également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de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l’information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sur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la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méthode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qui a conduit en exception.</a:t>
            </a:r>
            <a:endParaRPr kumimoji="1" lang="en-US" sz="2400" b="1" kern="0" dirty="0">
              <a:solidFill>
                <a:srgbClr val="CCFFFF"/>
              </a:solidFill>
              <a:latin typeface="Arial Unicode MS"/>
            </a:endParaRPr>
          </a:p>
          <a:p>
            <a:pPr marL="742950" lvl="1" indent="-285750" algn="l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Char char="•"/>
            </a:pPr>
            <a:r>
              <a:rPr kumimoji="1" lang="en-US" sz="2000" b="1" kern="0" dirty="0">
                <a:solidFill>
                  <a:srgbClr val="CCFFFF"/>
                </a:solidFill>
                <a:latin typeface="Arial Unicode MS"/>
              </a:rPr>
              <a:t>La </a:t>
            </a:r>
            <a:r>
              <a:rPr kumimoji="1" lang="en-US" sz="2000" b="1" kern="0" dirty="0" err="1">
                <a:solidFill>
                  <a:srgbClr val="CCFFFF"/>
                </a:solidFill>
                <a:latin typeface="Arial Unicode MS"/>
              </a:rPr>
              <a:t>méthode</a:t>
            </a:r>
            <a:r>
              <a:rPr kumimoji="1" lang="en-US" sz="2000" b="1" kern="0" dirty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000" b="1" kern="0" dirty="0" err="1">
                <a:solidFill>
                  <a:srgbClr val="FFFFFF"/>
                </a:solidFill>
                <a:latin typeface="Courier New" pitchFamily="49" charset="0"/>
              </a:rPr>
              <a:t>getMessage</a:t>
            </a:r>
            <a:r>
              <a:rPr kumimoji="1" lang="en-US" sz="2000" b="1" kern="0" dirty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000" b="1" kern="0" dirty="0" err="1">
                <a:solidFill>
                  <a:srgbClr val="CCFFFF"/>
                </a:solidFill>
                <a:latin typeface="Arial Unicode MS"/>
              </a:rPr>
              <a:t>retourne</a:t>
            </a:r>
            <a:r>
              <a:rPr kumimoji="1" lang="en-US" sz="2000" b="1" kern="0" dirty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000" b="1" kern="0" dirty="0" err="1">
                <a:solidFill>
                  <a:srgbClr val="CCFFFF"/>
                </a:solidFill>
                <a:latin typeface="Arial Unicode MS"/>
              </a:rPr>
              <a:t>une</a:t>
            </a:r>
            <a:r>
              <a:rPr kumimoji="1" lang="en-US" sz="2000" b="1" kern="0" dirty="0">
                <a:solidFill>
                  <a:srgbClr val="CCFFFF"/>
                </a:solidFill>
                <a:latin typeface="Arial Unicode MS"/>
              </a:rPr>
              <a:t> string </a:t>
            </a:r>
            <a:r>
              <a:rPr kumimoji="1" lang="en-US" sz="2000" b="1" kern="0" dirty="0" err="1">
                <a:solidFill>
                  <a:srgbClr val="CCFFFF"/>
                </a:solidFill>
                <a:latin typeface="Arial Unicode MS"/>
              </a:rPr>
              <a:t>expliquant</a:t>
            </a:r>
            <a:r>
              <a:rPr kumimoji="1" lang="en-US" sz="2000" b="1" kern="0" dirty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0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000" b="1" kern="0" dirty="0" err="1" smtClean="0">
                <a:solidFill>
                  <a:srgbClr val="CCFFFF"/>
                </a:solidFill>
                <a:latin typeface="Arial Unicode MS"/>
              </a:rPr>
              <a:t>pourquoi</a:t>
            </a:r>
            <a:r>
              <a:rPr kumimoji="1" lang="en-US" sz="20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000" b="1" kern="0" dirty="0" err="1" smtClean="0">
                <a:solidFill>
                  <a:srgbClr val="CCFFFF"/>
                </a:solidFill>
                <a:latin typeface="Arial Unicode MS"/>
              </a:rPr>
              <a:t>une</a:t>
            </a:r>
            <a:r>
              <a:rPr kumimoji="1" lang="en-US" sz="2000" b="1" kern="0" dirty="0" smtClean="0">
                <a:solidFill>
                  <a:srgbClr val="CCFFFF"/>
                </a:solidFill>
                <a:latin typeface="Arial Unicode MS"/>
              </a:rPr>
              <a:t> exception a </a:t>
            </a:r>
            <a:r>
              <a:rPr kumimoji="1" lang="en-US" sz="2000" b="1" kern="0" dirty="0" err="1" smtClean="0">
                <a:solidFill>
                  <a:srgbClr val="CCFFFF"/>
                </a:solidFill>
                <a:latin typeface="Arial Unicode MS"/>
              </a:rPr>
              <a:t>été</a:t>
            </a:r>
            <a:r>
              <a:rPr kumimoji="1" lang="en-US" sz="20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000" b="1" kern="0" dirty="0" err="1" smtClean="0">
                <a:solidFill>
                  <a:srgbClr val="CCFFFF"/>
                </a:solidFill>
                <a:latin typeface="Arial Unicode MS"/>
              </a:rPr>
              <a:t>levée</a:t>
            </a:r>
            <a:r>
              <a:rPr kumimoji="1" lang="en-US" sz="2000" b="1" kern="0" dirty="0" smtClean="0">
                <a:solidFill>
                  <a:srgbClr val="CCFFFF"/>
                </a:solidFill>
                <a:latin typeface="Arial Unicode MS"/>
              </a:rPr>
              <a:t>.</a:t>
            </a:r>
          </a:p>
          <a:p>
            <a:pPr marL="742950" lvl="1" indent="-285750" algn="l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Char char="•"/>
            </a:pPr>
            <a:r>
              <a:rPr kumimoji="1" lang="en-US" sz="2000" b="1" kern="0" dirty="0" smtClean="0">
                <a:solidFill>
                  <a:srgbClr val="CCFFFF"/>
                </a:solidFill>
                <a:latin typeface="Arial Unicode MS"/>
              </a:rPr>
              <a:t>The </a:t>
            </a:r>
            <a:r>
              <a:rPr kumimoji="1" lang="en-US" sz="2000" b="1" kern="0" dirty="0" err="1" smtClean="0">
                <a:solidFill>
                  <a:srgbClr val="FFFFFF"/>
                </a:solidFill>
                <a:latin typeface="Courier New" pitchFamily="49" charset="0"/>
              </a:rPr>
              <a:t>printStackTrace</a:t>
            </a:r>
            <a:r>
              <a:rPr kumimoji="1" lang="en-US" sz="20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000" b="1" kern="0" dirty="0" err="1" smtClean="0">
                <a:solidFill>
                  <a:srgbClr val="CCFFFF"/>
                </a:solidFill>
                <a:latin typeface="Arial Unicode MS"/>
              </a:rPr>
              <a:t>retourne</a:t>
            </a:r>
            <a:r>
              <a:rPr kumimoji="1" lang="en-US" sz="2000" b="1" kern="0" dirty="0" smtClean="0">
                <a:solidFill>
                  <a:srgbClr val="CCFFFF"/>
                </a:solidFill>
                <a:latin typeface="Arial Unicode MS"/>
              </a:rPr>
              <a:t> la call stack trace</a:t>
            </a:r>
          </a:p>
          <a:p>
            <a:pPr marL="342900" marR="0" lvl="0" indent="-342900" algn="l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FFCC00"/>
              </a:buClr>
              <a:buSzTx/>
              <a:buFont typeface="Wingdings" pitchFamily="2" charset="2"/>
              <a:buChar char="Ø"/>
            </a:pP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Voir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Courier New" pitchFamily="49" charset="0"/>
                <a:hlinkClick r:id="rId2" action="ppaction://hlinkfile"/>
              </a:rPr>
              <a:t>Zero.java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Courier New" pitchFamily="49" charset="0"/>
              </a:rPr>
              <a:t> 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Courier New" pitchFamily="49" charset="0"/>
              </a:rPr>
              <a:t>Voir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Courier New" pitchFamily="49" charset="0"/>
              </a:rPr>
              <a:t> 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Courier New" pitchFamily="49" charset="0"/>
                <a:hlinkClick r:id="rId2" action="ppaction://hlinkfile"/>
              </a:rPr>
              <a:t>Zero2.java</a:t>
            </a:r>
            <a:endParaRPr kumimoji="1" lang="fr-CA" sz="2400" b="1" kern="0" dirty="0">
              <a:solidFill>
                <a:srgbClr val="CCFFFF"/>
              </a:solidFill>
              <a:latin typeface="Courier New" pitchFamily="49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0287040" y="6357934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Voiture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/>
          <p:nvPr/>
        </p:nvCxnSpPr>
        <p:spPr>
          <a:xfrm rot="5400000">
            <a:off x="10733527" y="2482447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608511" y="-392933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92867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572660" y="564357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Connecteur droit avec flèche 12"/>
          <p:cNvCxnSpPr/>
          <p:nvPr/>
        </p:nvCxnSpPr>
        <p:spPr>
          <a:xfrm rot="5400000" flipH="1" flipV="1">
            <a:off x="9823487" y="5035561"/>
            <a:ext cx="785818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0358478" y="492919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est-un (</a:t>
            </a:r>
            <a:r>
              <a:rPr lang="fr-CA" sz="1400" dirty="0" err="1" smtClean="0"/>
              <a:t>is</a:t>
            </a:r>
            <a:r>
              <a:rPr lang="fr-CA" sz="1400" dirty="0" smtClean="0"/>
              <a:t>-a)</a:t>
            </a:r>
            <a:endParaRPr lang="fr-CA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0215602" y="4071942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Véhicule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928670"/>
            <a:ext cx="7851648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/>
              <a:t>Chapitre 9 : Exceptions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71472" y="2000240"/>
            <a:ext cx="7854696" cy="4500594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 algn="l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FFCC00"/>
              </a:buClr>
              <a:buSzTx/>
              <a:buFont typeface="Wingdings" pitchFamily="2" charset="2"/>
              <a:buChar char="Ø"/>
            </a:pPr>
            <a:r>
              <a:rPr kumimoji="1" lang="en-US" sz="2400" b="1" i="1" kern="0" dirty="0" smtClean="0">
                <a:solidFill>
                  <a:srgbClr val="CCFFFF"/>
                </a:solidFill>
                <a:latin typeface="Arial Unicode MS"/>
              </a:rPr>
              <a:t>Pour </a:t>
            </a:r>
            <a:r>
              <a:rPr kumimoji="1" lang="en-US" sz="2400" b="1" i="1" kern="0" dirty="0" err="1" smtClean="0">
                <a:solidFill>
                  <a:srgbClr val="CCFFFF"/>
                </a:solidFill>
                <a:latin typeface="Arial Unicode MS"/>
              </a:rPr>
              <a:t>traiter</a:t>
            </a:r>
            <a:r>
              <a:rPr kumimoji="1" lang="en-US" sz="2400" b="1" i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i="1" kern="0" dirty="0" err="1" smtClean="0">
                <a:solidFill>
                  <a:srgbClr val="CCFFFF"/>
                </a:solidFill>
                <a:latin typeface="Arial Unicode MS"/>
              </a:rPr>
              <a:t>une</a:t>
            </a:r>
            <a:r>
              <a:rPr kumimoji="1" lang="en-US" sz="2400" b="1" i="1" kern="0" dirty="0" smtClean="0">
                <a:solidFill>
                  <a:srgbClr val="CCFFFF"/>
                </a:solidFill>
                <a:latin typeface="Arial Unicode MS"/>
              </a:rPr>
              <a:t> exception, les </a:t>
            </a:r>
            <a:r>
              <a:rPr kumimoji="1" lang="en-US" sz="2400" b="1" i="1" kern="0" dirty="0" err="1" smtClean="0">
                <a:solidFill>
                  <a:srgbClr val="CCFFFF"/>
                </a:solidFill>
                <a:latin typeface="Arial Unicode MS"/>
              </a:rPr>
              <a:t>lignes</a:t>
            </a:r>
            <a:r>
              <a:rPr kumimoji="1" lang="en-US" sz="2400" b="1" i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i="1" kern="0" dirty="0" err="1" smtClean="0">
                <a:solidFill>
                  <a:srgbClr val="CCFFFF"/>
                </a:solidFill>
                <a:latin typeface="Arial Unicode MS"/>
              </a:rPr>
              <a:t>potentiellement</a:t>
            </a:r>
            <a:r>
              <a:rPr kumimoji="1" lang="en-US" sz="2400" b="1" i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i="1" kern="0" dirty="0" err="1" smtClean="0">
                <a:solidFill>
                  <a:srgbClr val="CCFFFF"/>
                </a:solidFill>
                <a:latin typeface="Arial Unicode MS"/>
              </a:rPr>
              <a:t>problématiques</a:t>
            </a:r>
            <a:r>
              <a:rPr kumimoji="1" lang="en-US" sz="2400" b="1" i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i="1" kern="0" dirty="0" err="1" smtClean="0">
                <a:solidFill>
                  <a:srgbClr val="CCFFFF"/>
                </a:solidFill>
                <a:latin typeface="Arial Unicode MS"/>
              </a:rPr>
              <a:t>doivent</a:t>
            </a:r>
            <a:r>
              <a:rPr kumimoji="1" lang="en-US" sz="2400" b="1" i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i="1" kern="0" dirty="0" err="1" smtClean="0">
                <a:solidFill>
                  <a:srgbClr val="CCFFFF"/>
                </a:solidFill>
                <a:latin typeface="Arial Unicode MS"/>
              </a:rPr>
              <a:t>être</a:t>
            </a:r>
            <a:r>
              <a:rPr kumimoji="1" lang="en-US" sz="2400" b="1" i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i="1" kern="0" dirty="0" err="1" smtClean="0">
                <a:solidFill>
                  <a:srgbClr val="CCFFFF"/>
                </a:solidFill>
                <a:latin typeface="Arial Unicode MS"/>
              </a:rPr>
              <a:t>exécutée</a:t>
            </a:r>
            <a:r>
              <a:rPr kumimoji="1" lang="en-US" sz="2400" b="1" i="1" kern="0" dirty="0" smtClean="0">
                <a:solidFill>
                  <a:srgbClr val="CCFFFF"/>
                </a:solidFill>
                <a:latin typeface="Arial Unicode MS"/>
              </a:rPr>
              <a:t>  </a:t>
            </a:r>
            <a:r>
              <a:rPr kumimoji="1" lang="en-US" sz="2400" b="1" i="1" kern="0" dirty="0" err="1" smtClean="0">
                <a:solidFill>
                  <a:srgbClr val="CCFFFF"/>
                </a:solidFill>
                <a:latin typeface="Arial Unicode MS"/>
              </a:rPr>
              <a:t>dans</a:t>
            </a:r>
            <a:r>
              <a:rPr kumimoji="1" lang="en-US" sz="2400" b="1" i="1" kern="0" dirty="0" smtClean="0">
                <a:solidFill>
                  <a:srgbClr val="CCFFFF"/>
                </a:solidFill>
                <a:latin typeface="Arial Unicode MS"/>
              </a:rPr>
              <a:t> un bloc try. (</a:t>
            </a:r>
            <a:r>
              <a:rPr kumimoji="1" lang="en-US" sz="2400" b="1" i="1" kern="0" dirty="0" err="1" smtClean="0">
                <a:solidFill>
                  <a:srgbClr val="CCFFFF"/>
                </a:solidFill>
                <a:latin typeface="Arial Unicode MS"/>
              </a:rPr>
              <a:t>Acolade</a:t>
            </a:r>
            <a:r>
              <a:rPr kumimoji="1" lang="en-US" sz="2400" b="1" i="1" kern="0" dirty="0" smtClean="0">
                <a:solidFill>
                  <a:srgbClr val="CCFFFF"/>
                </a:solidFill>
                <a:latin typeface="Arial Unicode MS"/>
              </a:rPr>
              <a:t>).</a:t>
            </a:r>
            <a:endParaRPr kumimoji="1" lang="en-US" sz="2400" b="1" i="1" kern="0" dirty="0">
              <a:solidFill>
                <a:srgbClr val="CCFFFF"/>
              </a:solidFill>
              <a:latin typeface="Arial Unicode MS"/>
            </a:endParaRPr>
          </a:p>
          <a:p>
            <a:pPr marL="342900" marR="0" lvl="0" indent="-342900" algn="l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FFCC00"/>
              </a:buClr>
              <a:buSzTx/>
              <a:buFont typeface="Wingdings" pitchFamily="2" charset="2"/>
              <a:buChar char="Ø"/>
            </a:pP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Un bloc try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est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suivi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par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une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ou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plusieurs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clauses catch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représentant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des codes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d’erreurs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.</a:t>
            </a:r>
            <a:endParaRPr kumimoji="1" lang="en-US" sz="2400" b="1" kern="0" dirty="0">
              <a:solidFill>
                <a:srgbClr val="CCFFFF"/>
              </a:solidFill>
              <a:latin typeface="Arial Unicode MS"/>
            </a:endParaRPr>
          </a:p>
          <a:p>
            <a:pPr marL="342900" marR="0" lvl="0" indent="-342900" algn="l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FFCC00"/>
              </a:buClr>
              <a:buSzTx/>
              <a:buFont typeface="Wingdings" pitchFamily="2" charset="2"/>
              <a:buChar char="Ø"/>
            </a:pPr>
            <a:r>
              <a:rPr kumimoji="1" lang="en-US" sz="2400" b="1" i="1" kern="0" dirty="0" err="1" smtClean="0">
                <a:solidFill>
                  <a:srgbClr val="CCFFFF"/>
                </a:solidFill>
                <a:latin typeface="Arial Unicode MS"/>
              </a:rPr>
              <a:t>Chaque</a:t>
            </a:r>
            <a:r>
              <a:rPr kumimoji="1" lang="en-US" sz="2400" b="1" i="1" kern="0" dirty="0" smtClean="0">
                <a:solidFill>
                  <a:srgbClr val="CCFFFF"/>
                </a:solidFill>
                <a:latin typeface="Arial Unicode MS"/>
              </a:rPr>
              <a:t>  clause catch </a:t>
            </a:r>
            <a:r>
              <a:rPr kumimoji="1" lang="en-US" sz="2400" b="1" i="1" kern="0" dirty="0" err="1" smtClean="0">
                <a:solidFill>
                  <a:srgbClr val="CCFFFF"/>
                </a:solidFill>
                <a:latin typeface="Arial Unicode MS"/>
              </a:rPr>
              <a:t>est</a:t>
            </a:r>
            <a:r>
              <a:rPr kumimoji="1" lang="en-US" sz="2400" b="1" i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i="1" kern="0" dirty="0" err="1" smtClean="0">
                <a:solidFill>
                  <a:srgbClr val="CCFFFF"/>
                </a:solidFill>
                <a:latin typeface="Arial Unicode MS"/>
              </a:rPr>
              <a:t>associée</a:t>
            </a:r>
            <a:r>
              <a:rPr kumimoji="1" lang="en-US" sz="2400" b="1" i="1" kern="0" dirty="0" smtClean="0">
                <a:solidFill>
                  <a:srgbClr val="CCFFFF"/>
                </a:solidFill>
                <a:latin typeface="Arial Unicode MS"/>
              </a:rPr>
              <a:t> a un type exception et </a:t>
            </a:r>
            <a:r>
              <a:rPr kumimoji="1" lang="en-US" sz="2400" b="1" i="1" kern="0" dirty="0" err="1" smtClean="0">
                <a:solidFill>
                  <a:srgbClr val="CCFFFF"/>
                </a:solidFill>
                <a:latin typeface="Arial Unicode MS"/>
              </a:rPr>
              <a:t>est</a:t>
            </a:r>
            <a:r>
              <a:rPr kumimoji="1" lang="en-US" sz="2400" b="1" i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i="1" kern="0" dirty="0" err="1" smtClean="0">
                <a:solidFill>
                  <a:srgbClr val="CCFFFF"/>
                </a:solidFill>
                <a:latin typeface="Arial Unicode MS"/>
              </a:rPr>
              <a:t>appelée</a:t>
            </a:r>
            <a:r>
              <a:rPr kumimoji="1" lang="en-US" sz="2400" b="1" i="1" kern="0" dirty="0" smtClean="0">
                <a:solidFill>
                  <a:srgbClr val="CCFFFF"/>
                </a:solidFill>
                <a:latin typeface="Arial Unicode MS"/>
              </a:rPr>
              <a:t> un </a:t>
            </a:r>
            <a:r>
              <a:rPr kumimoji="1" lang="en-US" sz="2400" b="1" i="1" kern="0" dirty="0" err="1" smtClean="0">
                <a:solidFill>
                  <a:srgbClr val="CCFFFF"/>
                </a:solidFill>
                <a:latin typeface="Arial Unicode MS"/>
              </a:rPr>
              <a:t>gestionnaire</a:t>
            </a:r>
            <a:r>
              <a:rPr kumimoji="1" lang="en-US" sz="2400" b="1" i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i="1" kern="0" dirty="0" err="1" smtClean="0">
                <a:solidFill>
                  <a:srgbClr val="CCFFFF"/>
                </a:solidFill>
                <a:latin typeface="Arial Unicode MS"/>
              </a:rPr>
              <a:t>d’exception</a:t>
            </a:r>
            <a:r>
              <a:rPr kumimoji="1" lang="en-US" sz="2400" b="1" i="1" kern="0" dirty="0" smtClean="0">
                <a:solidFill>
                  <a:srgbClr val="CCFFFF"/>
                </a:solidFill>
                <a:latin typeface="Arial Unicode MS"/>
              </a:rPr>
              <a:t>.</a:t>
            </a:r>
            <a:endParaRPr kumimoji="1" lang="en-US" sz="2400" b="1" kern="0" dirty="0">
              <a:solidFill>
                <a:srgbClr val="CCFFFF"/>
              </a:solidFill>
              <a:latin typeface="Arial Unicode MS"/>
            </a:endParaRPr>
          </a:p>
          <a:p>
            <a:pPr marL="342900" marR="0" lvl="0" indent="-342900" algn="l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FFCC00"/>
              </a:buClr>
              <a:buSzTx/>
              <a:buFont typeface="Wingdings" pitchFamily="2" charset="2"/>
              <a:buChar char="Ø"/>
            </a:pP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L’exécution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d’un try / catch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est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comparable au switch. 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Lorsqu’une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exception se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produit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, Java 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tente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de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trouver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une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clause catch qui “match”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l’exception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courante.</a:t>
            </a:r>
            <a:endParaRPr kumimoji="1" lang="en-US" sz="2400" b="1" kern="0" dirty="0">
              <a:solidFill>
                <a:srgbClr val="CCFFFF"/>
              </a:solidFill>
              <a:latin typeface="Arial Unicode MS"/>
            </a:endParaRPr>
          </a:p>
          <a:p>
            <a:pPr marL="342900" marR="0" lvl="0" indent="-342900" algn="l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FFCC00"/>
              </a:buClr>
              <a:buSzTx/>
              <a:buFont typeface="Wingdings" pitchFamily="2" charset="2"/>
              <a:buChar char="Ø"/>
            </a:pP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Voir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 </a:t>
            </a:r>
            <a:r>
              <a:rPr kumimoji="1" lang="en-US" sz="2400" b="1" kern="0" dirty="0">
                <a:solidFill>
                  <a:srgbClr val="CCFFFF"/>
                </a:solidFill>
                <a:latin typeface="Courier New" pitchFamily="49" charset="0"/>
                <a:hlinkClick r:id="rId2" action="ppaction://hlinkfile"/>
              </a:rPr>
              <a:t>ProductCodes.java</a:t>
            </a: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10287040" y="6357934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Voiture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/>
          <p:nvPr/>
        </p:nvCxnSpPr>
        <p:spPr>
          <a:xfrm rot="5400000">
            <a:off x="10733527" y="2482447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608511" y="-392933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92867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572660" y="564357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Connecteur droit avec flèche 12"/>
          <p:cNvCxnSpPr/>
          <p:nvPr/>
        </p:nvCxnSpPr>
        <p:spPr>
          <a:xfrm rot="5400000" flipH="1" flipV="1">
            <a:off x="9823487" y="5035561"/>
            <a:ext cx="785818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0358478" y="492919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est-un (</a:t>
            </a:r>
            <a:r>
              <a:rPr lang="fr-CA" sz="1400" dirty="0" err="1" smtClean="0"/>
              <a:t>is</a:t>
            </a:r>
            <a:r>
              <a:rPr lang="fr-CA" sz="1400" dirty="0" smtClean="0"/>
              <a:t>-a)</a:t>
            </a:r>
            <a:endParaRPr lang="fr-CA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0215602" y="4071942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Véhicule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928670"/>
            <a:ext cx="7851648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/>
              <a:t>Chapitre 9 : Exceptions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71472" y="2000240"/>
            <a:ext cx="7854696" cy="4500594"/>
          </a:xfrm>
        </p:spPr>
        <p:txBody>
          <a:bodyPr>
            <a:normAutofit/>
          </a:bodyPr>
          <a:lstStyle/>
          <a:p>
            <a:pPr marL="342900" marR="0" lvl="0" indent="-342900" algn="l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FFCC00"/>
              </a:buClr>
              <a:buSzTx/>
              <a:buFont typeface="Wingdings" pitchFamily="2" charset="2"/>
              <a:buChar char="Ø"/>
            </a:pP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L’instruction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try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peut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avoir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une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clause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optionnelle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finally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désignée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par le mot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réservé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 </a:t>
            </a:r>
            <a:r>
              <a:rPr kumimoji="1" lang="en-US" sz="2400" b="1" kern="0" dirty="0" smtClean="0">
                <a:solidFill>
                  <a:srgbClr val="FFFFFF"/>
                </a:solidFill>
                <a:latin typeface="Courier New" pitchFamily="49" charset="0"/>
              </a:rPr>
              <a:t>finally</a:t>
            </a:r>
            <a:endParaRPr kumimoji="1" lang="en-US" sz="2400" b="1" kern="0" dirty="0">
              <a:solidFill>
                <a:srgbClr val="FFFFFF"/>
              </a:solidFill>
              <a:latin typeface="Courier New" pitchFamily="49" charset="0"/>
            </a:endParaRPr>
          </a:p>
          <a:p>
            <a:pPr marL="342900" marR="0" lvl="0" indent="-342900" algn="l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FFCC00"/>
              </a:buClr>
              <a:buSzTx/>
              <a:buFont typeface="Wingdings" pitchFamily="2" charset="2"/>
              <a:buChar char="Ø"/>
            </a:pP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Les instructions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dans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un finally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sont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toujours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exécutées</a:t>
            </a:r>
            <a:endParaRPr kumimoji="1" lang="en-US" sz="2400" b="1" kern="0" dirty="0">
              <a:solidFill>
                <a:srgbClr val="CCFFFF"/>
              </a:solidFill>
              <a:latin typeface="Arial Unicode MS"/>
            </a:endParaRPr>
          </a:p>
          <a:p>
            <a:pPr marL="342900" marR="0" lvl="0" indent="-342900" algn="l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FFCC00"/>
              </a:buClr>
              <a:buSzTx/>
              <a:buFont typeface="Wingdings" pitchFamily="2" charset="2"/>
              <a:buChar char="Ø"/>
            </a:pP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Si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aucune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exception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n’est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levée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, les instructions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dans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le finally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seront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exécutées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après le bloc try</a:t>
            </a:r>
            <a:endParaRPr kumimoji="1" lang="en-US" sz="2400" b="1" kern="0" dirty="0">
              <a:solidFill>
                <a:srgbClr val="CCFFFF"/>
              </a:solidFill>
              <a:latin typeface="Arial Unicode MS"/>
            </a:endParaRPr>
          </a:p>
          <a:p>
            <a:pPr marL="342900" marR="0" lvl="0" indent="-342900" algn="l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FFCC00"/>
              </a:buClr>
              <a:buSzTx/>
              <a:buFont typeface="Wingdings" pitchFamily="2" charset="2"/>
              <a:buChar char="Ø"/>
            </a:pP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Si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une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exception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est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levée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, les instructions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dans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le finally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seront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exécutées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après le catch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correspondant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à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l’exception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.</a:t>
            </a:r>
            <a:endParaRPr kumimoji="1" lang="en-US" sz="2400" b="1" kern="0" dirty="0">
              <a:solidFill>
                <a:srgbClr val="CCFFFF"/>
              </a:solidFill>
              <a:latin typeface="Arial Unicode MS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0287040" y="6357934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Voiture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/>
          <p:nvPr/>
        </p:nvCxnSpPr>
        <p:spPr>
          <a:xfrm rot="5400000">
            <a:off x="10733527" y="2482447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608511" y="-392933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92867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572660" y="564357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Connecteur droit avec flèche 12"/>
          <p:cNvCxnSpPr/>
          <p:nvPr/>
        </p:nvCxnSpPr>
        <p:spPr>
          <a:xfrm rot="5400000" flipH="1" flipV="1">
            <a:off x="9823487" y="5035561"/>
            <a:ext cx="785818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0358478" y="492919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est-un (</a:t>
            </a:r>
            <a:r>
              <a:rPr lang="fr-CA" sz="1400" dirty="0" err="1" smtClean="0"/>
              <a:t>is</a:t>
            </a:r>
            <a:r>
              <a:rPr lang="fr-CA" sz="1400" dirty="0" smtClean="0"/>
              <a:t>-a)</a:t>
            </a:r>
            <a:endParaRPr lang="fr-CA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0215602" y="4071942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Véhicule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928670"/>
            <a:ext cx="7851648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/>
              <a:t>Chapitre 9 : Exceptions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71472" y="2000240"/>
            <a:ext cx="7854696" cy="4500594"/>
          </a:xfrm>
        </p:spPr>
        <p:txBody>
          <a:bodyPr>
            <a:normAutofit/>
          </a:bodyPr>
          <a:lstStyle/>
          <a:p>
            <a:pPr marL="342900" marR="0" lvl="0" indent="-342900" algn="l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FFCC00"/>
              </a:buClr>
              <a:buSzTx/>
              <a:buFont typeface="Wingdings" pitchFamily="2" charset="2"/>
              <a:buChar char="Ø"/>
            </a:pP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Un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programmeur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peut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définir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ses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propres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exception en “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extendant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”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héritant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de la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classe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smtClean="0">
                <a:solidFill>
                  <a:srgbClr val="FFFFFF"/>
                </a:solidFill>
                <a:latin typeface="Courier New" pitchFamily="49" charset="0"/>
              </a:rPr>
              <a:t>Exception</a:t>
            </a:r>
            <a:endParaRPr kumimoji="1" lang="en-US" sz="2400" b="1" kern="0" dirty="0" smtClean="0">
              <a:solidFill>
                <a:srgbClr val="CCFFFF"/>
              </a:solidFill>
              <a:latin typeface="Arial Unicode MS"/>
            </a:endParaRPr>
          </a:p>
          <a:p>
            <a:pPr marL="342900" marR="0" lvl="0" indent="-342900" algn="l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FFCC00"/>
              </a:buClr>
              <a:buSzTx/>
              <a:buFont typeface="Wingdings" pitchFamily="2" charset="2"/>
              <a:buChar char="Ø"/>
            </a:pPr>
            <a:r>
              <a:rPr kumimoji="1" lang="en-US" sz="2400" b="1" kern="0" dirty="0">
                <a:solidFill>
                  <a:srgbClr val="CCFFFF"/>
                </a:solidFill>
                <a:latin typeface="Arial Unicode MS"/>
              </a:rPr>
              <a:t>Les exceptions </a:t>
            </a:r>
            <a:r>
              <a:rPr kumimoji="1" lang="en-US" sz="2400" b="1" kern="0" dirty="0" err="1">
                <a:solidFill>
                  <a:srgbClr val="CCFFFF"/>
                </a:solidFill>
                <a:latin typeface="Arial Unicode MS"/>
              </a:rPr>
              <a:t>sont</a:t>
            </a:r>
            <a:r>
              <a:rPr kumimoji="1" lang="en-US" sz="2400" b="1" kern="0" dirty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>
                <a:solidFill>
                  <a:srgbClr val="CCFFFF"/>
                </a:solidFill>
                <a:latin typeface="Arial Unicode MS"/>
              </a:rPr>
              <a:t>déclanchées</a:t>
            </a:r>
            <a:r>
              <a:rPr kumimoji="1" lang="en-US" sz="2400" b="1" kern="0" dirty="0">
                <a:solidFill>
                  <a:srgbClr val="CCFFFF"/>
                </a:solidFill>
                <a:latin typeface="Arial Unicode MS"/>
              </a:rPr>
              <a:t> par </a:t>
            </a:r>
            <a:r>
              <a:rPr kumimoji="1" lang="en-US" sz="2400" b="1" kern="0" dirty="0" err="1">
                <a:solidFill>
                  <a:srgbClr val="CCFFFF"/>
                </a:solidFill>
                <a:latin typeface="Arial Unicode MS"/>
              </a:rPr>
              <a:t>l’instruction</a:t>
            </a:r>
            <a:r>
              <a:rPr kumimoji="1" lang="en-US" sz="2400" b="1" kern="0" dirty="0">
                <a:solidFill>
                  <a:srgbClr val="CCFFFF"/>
                </a:solidFill>
                <a:latin typeface="Arial Unicode MS"/>
              </a:rPr>
              <a:t> thrown</a:t>
            </a:r>
            <a:endParaRPr kumimoji="1" lang="en-US" sz="2400" b="1" kern="0" dirty="0">
              <a:solidFill>
                <a:srgbClr val="CCFFFF"/>
              </a:solidFill>
              <a:latin typeface="Courier New" pitchFamily="49" charset="0"/>
            </a:endParaRPr>
          </a:p>
          <a:p>
            <a:pPr marL="342900" marR="0" lvl="0" indent="-342900" algn="l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FFCC00"/>
              </a:buClr>
              <a:buSzTx/>
              <a:buFont typeface="Wingdings" pitchFamily="2" charset="2"/>
              <a:buChar char="Ø"/>
            </a:pPr>
            <a:r>
              <a:rPr kumimoji="1" lang="en-US" sz="2400" b="1" kern="0" dirty="0" err="1">
                <a:solidFill>
                  <a:srgbClr val="CCFFFF"/>
                </a:solidFill>
                <a:latin typeface="Arial Unicode MS"/>
              </a:rPr>
              <a:t>Généralement</a:t>
            </a:r>
            <a:r>
              <a:rPr kumimoji="1" lang="en-US" sz="2400" b="1" kern="0" dirty="0">
                <a:solidFill>
                  <a:srgbClr val="CCFFFF"/>
                </a:solidFill>
                <a:latin typeface="Arial Unicode MS"/>
              </a:rPr>
              <a:t>, un thrown </a:t>
            </a:r>
            <a:r>
              <a:rPr kumimoji="1" lang="en-US" sz="2400" b="1" kern="0" dirty="0" err="1">
                <a:solidFill>
                  <a:srgbClr val="CCFFFF"/>
                </a:solidFill>
                <a:latin typeface="Arial Unicode MS"/>
              </a:rPr>
              <a:t>est</a:t>
            </a:r>
            <a:r>
              <a:rPr kumimoji="1" lang="en-US" sz="2400" b="1" kern="0" dirty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>
                <a:solidFill>
                  <a:srgbClr val="CCFFFF"/>
                </a:solidFill>
                <a:latin typeface="Arial Unicode MS"/>
              </a:rPr>
              <a:t>imbriqué</a:t>
            </a:r>
            <a:r>
              <a:rPr kumimoji="1" lang="en-US" sz="2400" b="1" kern="0" dirty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>
                <a:solidFill>
                  <a:srgbClr val="CCFFFF"/>
                </a:solidFill>
                <a:latin typeface="Arial Unicode MS"/>
              </a:rPr>
              <a:t>dans</a:t>
            </a:r>
            <a:r>
              <a:rPr kumimoji="1" lang="en-US" sz="2400" b="1" kern="0" dirty="0">
                <a:solidFill>
                  <a:srgbClr val="CCFFFF"/>
                </a:solidFill>
                <a:latin typeface="Arial Unicode MS"/>
              </a:rPr>
              <a:t> un if qui </a:t>
            </a:r>
            <a:r>
              <a:rPr kumimoji="1" lang="en-US" sz="2400" b="1" kern="0" dirty="0" err="1">
                <a:solidFill>
                  <a:srgbClr val="CCFFFF"/>
                </a:solidFill>
                <a:latin typeface="Arial Unicode MS"/>
              </a:rPr>
              <a:t>valide</a:t>
            </a:r>
            <a:r>
              <a:rPr kumimoji="1" lang="en-US" sz="2400" b="1" kern="0" dirty="0">
                <a:solidFill>
                  <a:srgbClr val="CCFFFF"/>
                </a:solidFill>
                <a:latin typeface="Arial Unicode MS"/>
              </a:rPr>
              <a:t> la condition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10287040" y="6357934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Voiture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/>
          <p:nvPr/>
        </p:nvCxnSpPr>
        <p:spPr>
          <a:xfrm rot="5400000">
            <a:off x="10733527" y="2482447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608511" y="-392933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92867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572660" y="564357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Connecteur droit avec flèche 12"/>
          <p:cNvCxnSpPr/>
          <p:nvPr/>
        </p:nvCxnSpPr>
        <p:spPr>
          <a:xfrm rot="5400000" flipH="1" flipV="1">
            <a:off x="9823487" y="5035561"/>
            <a:ext cx="785818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0358478" y="492919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est-un (</a:t>
            </a:r>
            <a:r>
              <a:rPr lang="fr-CA" sz="1400" dirty="0" err="1" smtClean="0"/>
              <a:t>is</a:t>
            </a:r>
            <a:r>
              <a:rPr lang="fr-CA" sz="1400" dirty="0" smtClean="0"/>
              <a:t>-a)</a:t>
            </a:r>
            <a:endParaRPr lang="fr-CA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0215602" y="4071942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Véhicule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928670"/>
            <a:ext cx="7851648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9 : Exceptions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71472" y="2000240"/>
            <a:ext cx="7854696" cy="4500594"/>
          </a:xfrm>
        </p:spPr>
        <p:txBody>
          <a:bodyPr>
            <a:normAutofit/>
          </a:bodyPr>
          <a:lstStyle/>
          <a:p>
            <a:pPr marL="342900" marR="0" lvl="0" indent="-342900" algn="l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FFCC00"/>
              </a:buClr>
              <a:buSzTx/>
              <a:buFont typeface="Wingdings" pitchFamily="2" charset="2"/>
              <a:buChar char="Ø"/>
            </a:pP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Il</a:t>
            </a:r>
            <a:r>
              <a:rPr kumimoji="1" lang="en-US" sz="2400" b="1" i="1" kern="0" dirty="0" err="1" smtClean="0">
                <a:solidFill>
                  <a:srgbClr val="CCFFFF"/>
                </a:solidFill>
                <a:latin typeface="Arial Unicode MS"/>
              </a:rPr>
              <a:t>existe</a:t>
            </a:r>
            <a:r>
              <a:rPr kumimoji="1" lang="en-US" sz="2400" b="1" i="1" kern="0" dirty="0" smtClean="0">
                <a:solidFill>
                  <a:srgbClr val="CCFFFF"/>
                </a:solidFill>
                <a:latin typeface="Arial Unicode MS"/>
              </a:rPr>
              <a:t> 2 types </a:t>
            </a:r>
            <a:r>
              <a:rPr kumimoji="1" lang="en-US" sz="2400" b="1" i="1" kern="0" dirty="0" err="1" smtClean="0">
                <a:solidFill>
                  <a:srgbClr val="CCFFFF"/>
                </a:solidFill>
                <a:latin typeface="Arial Unicode MS"/>
              </a:rPr>
              <a:t>d’exceptions</a:t>
            </a:r>
            <a:r>
              <a:rPr kumimoji="1" lang="en-US" sz="2400" b="1" i="1" kern="0" dirty="0" smtClean="0">
                <a:solidFill>
                  <a:srgbClr val="CCFFFF"/>
                </a:solidFill>
                <a:latin typeface="Arial Unicode MS"/>
              </a:rPr>
              <a:t> : checked &amp; unchecked</a:t>
            </a:r>
            <a:endParaRPr kumimoji="1" lang="en-US" sz="2400" b="1" i="1" kern="0" dirty="0">
              <a:solidFill>
                <a:srgbClr val="CCFFFF"/>
              </a:solidFill>
              <a:latin typeface="Arial Unicode MS"/>
            </a:endParaRPr>
          </a:p>
          <a:p>
            <a:pPr marL="342900" marR="0" lvl="0" indent="-342900" algn="l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FFCC00"/>
              </a:buClr>
              <a:buSzTx/>
              <a:buFont typeface="Wingdings" pitchFamily="2" charset="2"/>
              <a:buChar char="Ø"/>
            </a:pP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Une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exception checked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doit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être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gérée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par le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programmeur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avec un try / catch</a:t>
            </a:r>
            <a:endParaRPr kumimoji="1" lang="en-US" sz="2400" b="1" kern="0" dirty="0">
              <a:solidFill>
                <a:srgbClr val="CCFFFF"/>
              </a:solidFill>
              <a:latin typeface="Arial Unicode MS"/>
            </a:endParaRPr>
          </a:p>
          <a:p>
            <a:pPr marL="342900" marR="0" lvl="0" indent="-342900" algn="l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FFCC00"/>
              </a:buClr>
              <a:buSzTx/>
              <a:buFont typeface="Wingdings" pitchFamily="2" charset="2"/>
              <a:buChar char="Ø"/>
            </a:pP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Le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compilateur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va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produire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une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erreur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si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une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exception checked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est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POSSIBLE  et non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traitée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.</a:t>
            </a:r>
          </a:p>
          <a:p>
            <a:pPr marL="342900" marR="0" lvl="0" indent="-342900" algn="l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FFCC00"/>
              </a:buClr>
              <a:buSzTx/>
              <a:buFont typeface="Wingdings" pitchFamily="2" charset="2"/>
              <a:buChar char="Ø"/>
            </a:pP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Les exceptions unchecked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peuvent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ne pas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être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</a:t>
            </a:r>
            <a:r>
              <a:rPr kumimoji="1" lang="en-US" sz="2400" b="1" kern="0" dirty="0" err="1" smtClean="0">
                <a:solidFill>
                  <a:srgbClr val="CCFFFF"/>
                </a:solidFill>
                <a:latin typeface="Arial Unicode MS"/>
              </a:rPr>
              <a:t>traitées</a:t>
            </a:r>
            <a:r>
              <a:rPr kumimoji="1" lang="en-US" sz="2400" b="1" kern="0" dirty="0" smtClean="0">
                <a:solidFill>
                  <a:srgbClr val="CCFFFF"/>
                </a:solidFill>
                <a:latin typeface="Arial Unicode MS"/>
              </a:rPr>
              <a:t> (ex : out of bound exception)</a:t>
            </a:r>
            <a:endParaRPr kumimoji="1" lang="en-US" sz="2400" b="1" kern="0" dirty="0">
              <a:solidFill>
                <a:srgbClr val="CCFFFF"/>
              </a:solidFill>
              <a:latin typeface="Arial Unicode MS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0287040" y="6357934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Voiture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/>
          <p:nvPr/>
        </p:nvCxnSpPr>
        <p:spPr>
          <a:xfrm rot="5400000">
            <a:off x="10733527" y="2482447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5400000">
            <a:off x="10608511" y="-392933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58346" y="928670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chaque valeur a un indice numérique permettant  d'y accéder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9572660" y="564357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0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3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Connecteur droit avec flèche 12"/>
          <p:cNvCxnSpPr/>
          <p:nvPr/>
        </p:nvCxnSpPr>
        <p:spPr>
          <a:xfrm rot="5400000" flipH="1" flipV="1">
            <a:off x="9823487" y="5035561"/>
            <a:ext cx="785818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0358478" y="492919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smtClean="0"/>
              <a:t>est-un (</a:t>
            </a:r>
            <a:r>
              <a:rPr lang="fr-CA" sz="1400" dirty="0" err="1" smtClean="0"/>
              <a:t>is</a:t>
            </a:r>
            <a:r>
              <a:rPr lang="fr-CA" sz="1400" dirty="0" smtClean="0"/>
              <a:t>-a)</a:t>
            </a:r>
            <a:endParaRPr lang="fr-CA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0215602" y="4071942"/>
            <a:ext cx="207170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Véhicule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3198</TotalTime>
  <Words>594</Words>
  <Application>Microsoft Office PowerPoint</Application>
  <PresentationFormat>Affichage à l'écran (4:3)</PresentationFormat>
  <Paragraphs>102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Solstice</vt:lpstr>
      <vt:lpstr>Diapositive 1</vt:lpstr>
      <vt:lpstr>Chapitre 9 : Exceptions</vt:lpstr>
      <vt:lpstr>Chapitre 9 : Exceptions</vt:lpstr>
      <vt:lpstr>Chapitre 9 : Exceptions</vt:lpstr>
      <vt:lpstr>Chapitre 9 : Exceptions</vt:lpstr>
      <vt:lpstr>Chapitre 9 : Exceptions</vt:lpstr>
      <vt:lpstr>Chapitre 9 : Exceptions</vt:lpstr>
      <vt:lpstr>Chapitre 9 : Exceptions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: Introduction à la programmation</dc:title>
  <dc:creator>Propriétaire</dc:creator>
  <cp:lastModifiedBy>famille</cp:lastModifiedBy>
  <cp:revision>366</cp:revision>
  <dcterms:created xsi:type="dcterms:W3CDTF">2010-04-08T16:05:39Z</dcterms:created>
  <dcterms:modified xsi:type="dcterms:W3CDTF">2016-08-24T18:26:13Z</dcterms:modified>
</cp:coreProperties>
</file>