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Desktop\Etudes\ENS\Cours\L3%20-%20Saphire\S2\211%20-%20&#201;tude%20param&#233;trique%20et%20Optimisation\Projet\DonneesRugbyPoidsScor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Score d'un match en fonction</a:t>
            </a:r>
            <a:r>
              <a:rPr lang="fr-FR" baseline="0"/>
              <a:t> de la différence de poids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Feuil1!$U$3:$AI$3</c:f>
              <c:numCache>
                <c:formatCode>General</c:formatCode>
                <c:ptCount val="15"/>
                <c:pt idx="0">
                  <c:v>31</c:v>
                </c:pt>
                <c:pt idx="1">
                  <c:v>15</c:v>
                </c:pt>
                <c:pt idx="2">
                  <c:v>22</c:v>
                </c:pt>
                <c:pt idx="3">
                  <c:v>16</c:v>
                </c:pt>
                <c:pt idx="4">
                  <c:v>38</c:v>
                </c:pt>
                <c:pt idx="5">
                  <c:v>38</c:v>
                </c:pt>
                <c:pt idx="6">
                  <c:v>44</c:v>
                </c:pt>
                <c:pt idx="7">
                  <c:v>38</c:v>
                </c:pt>
                <c:pt idx="8">
                  <c:v>49</c:v>
                </c:pt>
                <c:pt idx="9">
                  <c:v>8</c:v>
                </c:pt>
                <c:pt idx="10">
                  <c:v>-18</c:v>
                </c:pt>
                <c:pt idx="11">
                  <c:v>49</c:v>
                </c:pt>
                <c:pt idx="12">
                  <c:v>-29</c:v>
                </c:pt>
                <c:pt idx="13">
                  <c:v>-2</c:v>
                </c:pt>
                <c:pt idx="14">
                  <c:v>70</c:v>
                </c:pt>
              </c:numCache>
            </c:numRef>
          </c:xVal>
          <c:yVal>
            <c:numRef>
              <c:f>Feuil1!$U$4:$AI$4</c:f>
              <c:numCache>
                <c:formatCode>General</c:formatCode>
                <c:ptCount val="15"/>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numCache>
            </c:numRef>
          </c:yVal>
          <c:smooth val="0"/>
          <c:extLst>
            <c:ext xmlns:c16="http://schemas.microsoft.com/office/drawing/2014/chart" uri="{C3380CC4-5D6E-409C-BE32-E72D297353CC}">
              <c16:uniqueId val="{00000000-539E-44E4-A3C6-8434F6086B67}"/>
            </c:ext>
          </c:extLst>
        </c:ser>
        <c:dLbls>
          <c:showLegendKey val="0"/>
          <c:showVal val="0"/>
          <c:showCatName val="0"/>
          <c:showSerName val="0"/>
          <c:showPercent val="0"/>
          <c:showBubbleSize val="0"/>
        </c:dLbls>
        <c:axId val="430465800"/>
        <c:axId val="430464816"/>
      </c:scatterChart>
      <c:valAx>
        <c:axId val="430465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30464816"/>
        <c:crosses val="autoZero"/>
        <c:crossBetween val="midCat"/>
      </c:valAx>
      <c:valAx>
        <c:axId val="430464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30465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5076F-ABF0-4620-A4ED-FEBF72273FB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643587F-35AC-4ECD-9D3D-9CB4741F28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1F8645-AB33-4D22-B49E-8D0D68558339}"/>
              </a:ext>
            </a:extLst>
          </p:cNvPr>
          <p:cNvSpPr>
            <a:spLocks noGrp="1"/>
          </p:cNvSpPr>
          <p:nvPr>
            <p:ph type="dt" sz="half" idx="10"/>
          </p:nvPr>
        </p:nvSpPr>
        <p:spPr/>
        <p:txBody>
          <a:bodyPr/>
          <a:lstStyle/>
          <a:p>
            <a:fld id="{6E653B57-9254-4095-842D-2DAA21DE0049}" type="datetimeFigureOut">
              <a:rPr lang="fr-FR" smtClean="0"/>
              <a:t>16/02/2021</a:t>
            </a:fld>
            <a:endParaRPr lang="fr-FR"/>
          </a:p>
        </p:txBody>
      </p:sp>
      <p:sp>
        <p:nvSpPr>
          <p:cNvPr id="5" name="Espace réservé du pied de page 4">
            <a:extLst>
              <a:ext uri="{FF2B5EF4-FFF2-40B4-BE49-F238E27FC236}">
                <a16:creationId xmlns:a16="http://schemas.microsoft.com/office/drawing/2014/main" id="{3C6DB23E-A478-42AB-A755-15DD626816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2DD890-55A0-4BC4-89AD-4736E7AF9597}"/>
              </a:ext>
            </a:extLst>
          </p:cNvPr>
          <p:cNvSpPr>
            <a:spLocks noGrp="1"/>
          </p:cNvSpPr>
          <p:nvPr>
            <p:ph type="sldNum" sz="quarter" idx="12"/>
          </p:nvPr>
        </p:nvSpPr>
        <p:spPr/>
        <p:txBody>
          <a:bodyPr/>
          <a:lstStyle/>
          <a:p>
            <a:fld id="{E921C35E-5E61-4F5B-8CFC-2AE4A248C87E}" type="slidenum">
              <a:rPr lang="fr-FR" smtClean="0"/>
              <a:t>‹N°›</a:t>
            </a:fld>
            <a:endParaRPr lang="fr-FR"/>
          </a:p>
        </p:txBody>
      </p:sp>
    </p:spTree>
    <p:extLst>
      <p:ext uri="{BB962C8B-B14F-4D97-AF65-F5344CB8AC3E}">
        <p14:creationId xmlns:p14="http://schemas.microsoft.com/office/powerpoint/2010/main" val="315496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57FA97-3DD8-458C-B621-C8BA856919A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387D2EC-08FE-43AB-8F7D-A064251D132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CF48E1-44EF-4DDC-8A5E-DAB0D4364743}"/>
              </a:ext>
            </a:extLst>
          </p:cNvPr>
          <p:cNvSpPr>
            <a:spLocks noGrp="1"/>
          </p:cNvSpPr>
          <p:nvPr>
            <p:ph type="dt" sz="half" idx="10"/>
          </p:nvPr>
        </p:nvSpPr>
        <p:spPr/>
        <p:txBody>
          <a:bodyPr/>
          <a:lstStyle/>
          <a:p>
            <a:fld id="{6E653B57-9254-4095-842D-2DAA21DE0049}" type="datetimeFigureOut">
              <a:rPr lang="fr-FR" smtClean="0"/>
              <a:t>16/02/2021</a:t>
            </a:fld>
            <a:endParaRPr lang="fr-FR"/>
          </a:p>
        </p:txBody>
      </p:sp>
      <p:sp>
        <p:nvSpPr>
          <p:cNvPr id="5" name="Espace réservé du pied de page 4">
            <a:extLst>
              <a:ext uri="{FF2B5EF4-FFF2-40B4-BE49-F238E27FC236}">
                <a16:creationId xmlns:a16="http://schemas.microsoft.com/office/drawing/2014/main" id="{949C2283-81F5-4261-AC8C-F2F15814C7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2FF8AE-B032-4436-8F96-8C1B54FA8D52}"/>
              </a:ext>
            </a:extLst>
          </p:cNvPr>
          <p:cNvSpPr>
            <a:spLocks noGrp="1"/>
          </p:cNvSpPr>
          <p:nvPr>
            <p:ph type="sldNum" sz="quarter" idx="12"/>
          </p:nvPr>
        </p:nvSpPr>
        <p:spPr/>
        <p:txBody>
          <a:bodyPr/>
          <a:lstStyle/>
          <a:p>
            <a:fld id="{E921C35E-5E61-4F5B-8CFC-2AE4A248C87E}" type="slidenum">
              <a:rPr lang="fr-FR" smtClean="0"/>
              <a:t>‹N°›</a:t>
            </a:fld>
            <a:endParaRPr lang="fr-FR"/>
          </a:p>
        </p:txBody>
      </p:sp>
    </p:spTree>
    <p:extLst>
      <p:ext uri="{BB962C8B-B14F-4D97-AF65-F5344CB8AC3E}">
        <p14:creationId xmlns:p14="http://schemas.microsoft.com/office/powerpoint/2010/main" val="100050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64FBAF0-79F2-4C89-AD70-6143590827C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924E4C1-AB68-4C2E-98C2-7876B028665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4A235E-FD65-41CC-A3EA-9A2242B9B4C5}"/>
              </a:ext>
            </a:extLst>
          </p:cNvPr>
          <p:cNvSpPr>
            <a:spLocks noGrp="1"/>
          </p:cNvSpPr>
          <p:nvPr>
            <p:ph type="dt" sz="half" idx="10"/>
          </p:nvPr>
        </p:nvSpPr>
        <p:spPr/>
        <p:txBody>
          <a:bodyPr/>
          <a:lstStyle/>
          <a:p>
            <a:fld id="{6E653B57-9254-4095-842D-2DAA21DE0049}" type="datetimeFigureOut">
              <a:rPr lang="fr-FR" smtClean="0"/>
              <a:t>16/02/2021</a:t>
            </a:fld>
            <a:endParaRPr lang="fr-FR"/>
          </a:p>
        </p:txBody>
      </p:sp>
      <p:sp>
        <p:nvSpPr>
          <p:cNvPr id="5" name="Espace réservé du pied de page 4">
            <a:extLst>
              <a:ext uri="{FF2B5EF4-FFF2-40B4-BE49-F238E27FC236}">
                <a16:creationId xmlns:a16="http://schemas.microsoft.com/office/drawing/2014/main" id="{57C82052-A68B-4B09-81A5-7B13096E72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DC4F46-ED6B-4129-A739-BD7FF74F832F}"/>
              </a:ext>
            </a:extLst>
          </p:cNvPr>
          <p:cNvSpPr>
            <a:spLocks noGrp="1"/>
          </p:cNvSpPr>
          <p:nvPr>
            <p:ph type="sldNum" sz="quarter" idx="12"/>
          </p:nvPr>
        </p:nvSpPr>
        <p:spPr/>
        <p:txBody>
          <a:bodyPr/>
          <a:lstStyle/>
          <a:p>
            <a:fld id="{E921C35E-5E61-4F5B-8CFC-2AE4A248C87E}" type="slidenum">
              <a:rPr lang="fr-FR" smtClean="0"/>
              <a:t>‹N°›</a:t>
            </a:fld>
            <a:endParaRPr lang="fr-FR"/>
          </a:p>
        </p:txBody>
      </p:sp>
    </p:spTree>
    <p:extLst>
      <p:ext uri="{BB962C8B-B14F-4D97-AF65-F5344CB8AC3E}">
        <p14:creationId xmlns:p14="http://schemas.microsoft.com/office/powerpoint/2010/main" val="42190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C6590B-EEF2-43B0-8DE3-3020675442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88F4661-8DB7-4D13-AF00-7CCC7F30518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D4D32A9-C3BB-41F4-B46A-82477E8BA173}"/>
              </a:ext>
            </a:extLst>
          </p:cNvPr>
          <p:cNvSpPr>
            <a:spLocks noGrp="1"/>
          </p:cNvSpPr>
          <p:nvPr>
            <p:ph type="dt" sz="half" idx="10"/>
          </p:nvPr>
        </p:nvSpPr>
        <p:spPr/>
        <p:txBody>
          <a:bodyPr/>
          <a:lstStyle/>
          <a:p>
            <a:fld id="{6E653B57-9254-4095-842D-2DAA21DE0049}" type="datetimeFigureOut">
              <a:rPr lang="fr-FR" smtClean="0"/>
              <a:t>16/02/2021</a:t>
            </a:fld>
            <a:endParaRPr lang="fr-FR"/>
          </a:p>
        </p:txBody>
      </p:sp>
      <p:sp>
        <p:nvSpPr>
          <p:cNvPr id="5" name="Espace réservé du pied de page 4">
            <a:extLst>
              <a:ext uri="{FF2B5EF4-FFF2-40B4-BE49-F238E27FC236}">
                <a16:creationId xmlns:a16="http://schemas.microsoft.com/office/drawing/2014/main" id="{4F4CF306-9D38-46D0-871F-E10F23F8C4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E171B8-B054-4739-8FAE-414A4AA6396A}"/>
              </a:ext>
            </a:extLst>
          </p:cNvPr>
          <p:cNvSpPr>
            <a:spLocks noGrp="1"/>
          </p:cNvSpPr>
          <p:nvPr>
            <p:ph type="sldNum" sz="quarter" idx="12"/>
          </p:nvPr>
        </p:nvSpPr>
        <p:spPr/>
        <p:txBody>
          <a:bodyPr/>
          <a:lstStyle/>
          <a:p>
            <a:fld id="{E921C35E-5E61-4F5B-8CFC-2AE4A248C87E}" type="slidenum">
              <a:rPr lang="fr-FR" smtClean="0"/>
              <a:t>‹N°›</a:t>
            </a:fld>
            <a:endParaRPr lang="fr-FR"/>
          </a:p>
        </p:txBody>
      </p:sp>
    </p:spTree>
    <p:extLst>
      <p:ext uri="{BB962C8B-B14F-4D97-AF65-F5344CB8AC3E}">
        <p14:creationId xmlns:p14="http://schemas.microsoft.com/office/powerpoint/2010/main" val="389298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19D272-DFA2-4AC5-86E3-7932E98752D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891C66B-2470-4F6B-93CB-78E7A28A4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1582E4B-2F47-4267-A776-0D6773BE327B}"/>
              </a:ext>
            </a:extLst>
          </p:cNvPr>
          <p:cNvSpPr>
            <a:spLocks noGrp="1"/>
          </p:cNvSpPr>
          <p:nvPr>
            <p:ph type="dt" sz="half" idx="10"/>
          </p:nvPr>
        </p:nvSpPr>
        <p:spPr/>
        <p:txBody>
          <a:bodyPr/>
          <a:lstStyle/>
          <a:p>
            <a:fld id="{6E653B57-9254-4095-842D-2DAA21DE0049}" type="datetimeFigureOut">
              <a:rPr lang="fr-FR" smtClean="0"/>
              <a:t>16/02/2021</a:t>
            </a:fld>
            <a:endParaRPr lang="fr-FR"/>
          </a:p>
        </p:txBody>
      </p:sp>
      <p:sp>
        <p:nvSpPr>
          <p:cNvPr id="5" name="Espace réservé du pied de page 4">
            <a:extLst>
              <a:ext uri="{FF2B5EF4-FFF2-40B4-BE49-F238E27FC236}">
                <a16:creationId xmlns:a16="http://schemas.microsoft.com/office/drawing/2014/main" id="{EACDF0D2-1BFD-427F-BCEB-8D4D7B3330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48CD5C-6E69-46F4-B0D5-277682101BAD}"/>
              </a:ext>
            </a:extLst>
          </p:cNvPr>
          <p:cNvSpPr>
            <a:spLocks noGrp="1"/>
          </p:cNvSpPr>
          <p:nvPr>
            <p:ph type="sldNum" sz="quarter" idx="12"/>
          </p:nvPr>
        </p:nvSpPr>
        <p:spPr/>
        <p:txBody>
          <a:bodyPr/>
          <a:lstStyle/>
          <a:p>
            <a:fld id="{E921C35E-5E61-4F5B-8CFC-2AE4A248C87E}" type="slidenum">
              <a:rPr lang="fr-FR" smtClean="0"/>
              <a:t>‹N°›</a:t>
            </a:fld>
            <a:endParaRPr lang="fr-FR"/>
          </a:p>
        </p:txBody>
      </p:sp>
    </p:spTree>
    <p:extLst>
      <p:ext uri="{BB962C8B-B14F-4D97-AF65-F5344CB8AC3E}">
        <p14:creationId xmlns:p14="http://schemas.microsoft.com/office/powerpoint/2010/main" val="90001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5553B6-1F23-4E9C-BE2B-98EACA61B97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DBA73D-783A-4B7C-857A-1F4FF3CB677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DB5CF63-3DE6-4EF6-9376-5F98A3031BF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DCC5873-A17E-4E1C-8A05-F51AC3B87F7C}"/>
              </a:ext>
            </a:extLst>
          </p:cNvPr>
          <p:cNvSpPr>
            <a:spLocks noGrp="1"/>
          </p:cNvSpPr>
          <p:nvPr>
            <p:ph type="dt" sz="half" idx="10"/>
          </p:nvPr>
        </p:nvSpPr>
        <p:spPr/>
        <p:txBody>
          <a:bodyPr/>
          <a:lstStyle/>
          <a:p>
            <a:fld id="{6E653B57-9254-4095-842D-2DAA21DE0049}" type="datetimeFigureOut">
              <a:rPr lang="fr-FR" smtClean="0"/>
              <a:t>16/02/2021</a:t>
            </a:fld>
            <a:endParaRPr lang="fr-FR"/>
          </a:p>
        </p:txBody>
      </p:sp>
      <p:sp>
        <p:nvSpPr>
          <p:cNvPr id="6" name="Espace réservé du pied de page 5">
            <a:extLst>
              <a:ext uri="{FF2B5EF4-FFF2-40B4-BE49-F238E27FC236}">
                <a16:creationId xmlns:a16="http://schemas.microsoft.com/office/drawing/2014/main" id="{091B1459-2746-46CE-9F89-25894310AA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0CCEA8F-F360-40A7-9529-7FB3ACEC7583}"/>
              </a:ext>
            </a:extLst>
          </p:cNvPr>
          <p:cNvSpPr>
            <a:spLocks noGrp="1"/>
          </p:cNvSpPr>
          <p:nvPr>
            <p:ph type="sldNum" sz="quarter" idx="12"/>
          </p:nvPr>
        </p:nvSpPr>
        <p:spPr/>
        <p:txBody>
          <a:bodyPr/>
          <a:lstStyle/>
          <a:p>
            <a:fld id="{E921C35E-5E61-4F5B-8CFC-2AE4A248C87E}" type="slidenum">
              <a:rPr lang="fr-FR" smtClean="0"/>
              <a:t>‹N°›</a:t>
            </a:fld>
            <a:endParaRPr lang="fr-FR"/>
          </a:p>
        </p:txBody>
      </p:sp>
    </p:spTree>
    <p:extLst>
      <p:ext uri="{BB962C8B-B14F-4D97-AF65-F5344CB8AC3E}">
        <p14:creationId xmlns:p14="http://schemas.microsoft.com/office/powerpoint/2010/main" val="415905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4ED17-2F52-4580-BAD7-63641C61D1C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E44D217-20AE-4ED4-B37E-0B99FB061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EC4F410-0C60-4AED-B801-8DA8C8425F2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399CC78-E792-4E5D-9095-50B77FAA4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8D48E6C-C542-4167-B374-7711B1D5324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8DC1C5A-DB76-4275-B01B-E8B6A63FDEAC}"/>
              </a:ext>
            </a:extLst>
          </p:cNvPr>
          <p:cNvSpPr>
            <a:spLocks noGrp="1"/>
          </p:cNvSpPr>
          <p:nvPr>
            <p:ph type="dt" sz="half" idx="10"/>
          </p:nvPr>
        </p:nvSpPr>
        <p:spPr/>
        <p:txBody>
          <a:bodyPr/>
          <a:lstStyle/>
          <a:p>
            <a:fld id="{6E653B57-9254-4095-842D-2DAA21DE0049}" type="datetimeFigureOut">
              <a:rPr lang="fr-FR" smtClean="0"/>
              <a:t>16/02/2021</a:t>
            </a:fld>
            <a:endParaRPr lang="fr-FR"/>
          </a:p>
        </p:txBody>
      </p:sp>
      <p:sp>
        <p:nvSpPr>
          <p:cNvPr id="8" name="Espace réservé du pied de page 7">
            <a:extLst>
              <a:ext uri="{FF2B5EF4-FFF2-40B4-BE49-F238E27FC236}">
                <a16:creationId xmlns:a16="http://schemas.microsoft.com/office/drawing/2014/main" id="{E6B079E4-12EC-4CD2-AA7F-4952E25F381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DBBDC06-388F-4CC0-BB1F-DEDC16281917}"/>
              </a:ext>
            </a:extLst>
          </p:cNvPr>
          <p:cNvSpPr>
            <a:spLocks noGrp="1"/>
          </p:cNvSpPr>
          <p:nvPr>
            <p:ph type="sldNum" sz="quarter" idx="12"/>
          </p:nvPr>
        </p:nvSpPr>
        <p:spPr/>
        <p:txBody>
          <a:bodyPr/>
          <a:lstStyle/>
          <a:p>
            <a:fld id="{E921C35E-5E61-4F5B-8CFC-2AE4A248C87E}" type="slidenum">
              <a:rPr lang="fr-FR" smtClean="0"/>
              <a:t>‹N°›</a:t>
            </a:fld>
            <a:endParaRPr lang="fr-FR"/>
          </a:p>
        </p:txBody>
      </p:sp>
    </p:spTree>
    <p:extLst>
      <p:ext uri="{BB962C8B-B14F-4D97-AF65-F5344CB8AC3E}">
        <p14:creationId xmlns:p14="http://schemas.microsoft.com/office/powerpoint/2010/main" val="404335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D4E48D-1F9F-46DB-BD39-A6A5D067198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7FAA1EB-5917-4E00-8413-C4AA4D3A8E00}"/>
              </a:ext>
            </a:extLst>
          </p:cNvPr>
          <p:cNvSpPr>
            <a:spLocks noGrp="1"/>
          </p:cNvSpPr>
          <p:nvPr>
            <p:ph type="dt" sz="half" idx="10"/>
          </p:nvPr>
        </p:nvSpPr>
        <p:spPr/>
        <p:txBody>
          <a:bodyPr/>
          <a:lstStyle/>
          <a:p>
            <a:fld id="{6E653B57-9254-4095-842D-2DAA21DE0049}" type="datetimeFigureOut">
              <a:rPr lang="fr-FR" smtClean="0"/>
              <a:t>16/02/2021</a:t>
            </a:fld>
            <a:endParaRPr lang="fr-FR"/>
          </a:p>
        </p:txBody>
      </p:sp>
      <p:sp>
        <p:nvSpPr>
          <p:cNvPr id="4" name="Espace réservé du pied de page 3">
            <a:extLst>
              <a:ext uri="{FF2B5EF4-FFF2-40B4-BE49-F238E27FC236}">
                <a16:creationId xmlns:a16="http://schemas.microsoft.com/office/drawing/2014/main" id="{3B19E887-16EA-4DF4-B1D5-5807A650794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5B6EF08-AE64-4D73-9886-E75A64E2A1FC}"/>
              </a:ext>
            </a:extLst>
          </p:cNvPr>
          <p:cNvSpPr>
            <a:spLocks noGrp="1"/>
          </p:cNvSpPr>
          <p:nvPr>
            <p:ph type="sldNum" sz="quarter" idx="12"/>
          </p:nvPr>
        </p:nvSpPr>
        <p:spPr/>
        <p:txBody>
          <a:bodyPr/>
          <a:lstStyle/>
          <a:p>
            <a:fld id="{E921C35E-5E61-4F5B-8CFC-2AE4A248C87E}" type="slidenum">
              <a:rPr lang="fr-FR" smtClean="0"/>
              <a:t>‹N°›</a:t>
            </a:fld>
            <a:endParaRPr lang="fr-FR"/>
          </a:p>
        </p:txBody>
      </p:sp>
    </p:spTree>
    <p:extLst>
      <p:ext uri="{BB962C8B-B14F-4D97-AF65-F5344CB8AC3E}">
        <p14:creationId xmlns:p14="http://schemas.microsoft.com/office/powerpoint/2010/main" val="225767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AE3A9B-38DB-4D7B-B836-CBFDE07C75C5}"/>
              </a:ext>
            </a:extLst>
          </p:cNvPr>
          <p:cNvSpPr>
            <a:spLocks noGrp="1"/>
          </p:cNvSpPr>
          <p:nvPr>
            <p:ph type="dt" sz="half" idx="10"/>
          </p:nvPr>
        </p:nvSpPr>
        <p:spPr/>
        <p:txBody>
          <a:bodyPr/>
          <a:lstStyle/>
          <a:p>
            <a:fld id="{6E653B57-9254-4095-842D-2DAA21DE0049}" type="datetimeFigureOut">
              <a:rPr lang="fr-FR" smtClean="0"/>
              <a:t>16/02/2021</a:t>
            </a:fld>
            <a:endParaRPr lang="fr-FR"/>
          </a:p>
        </p:txBody>
      </p:sp>
      <p:sp>
        <p:nvSpPr>
          <p:cNvPr id="3" name="Espace réservé du pied de page 2">
            <a:extLst>
              <a:ext uri="{FF2B5EF4-FFF2-40B4-BE49-F238E27FC236}">
                <a16:creationId xmlns:a16="http://schemas.microsoft.com/office/drawing/2014/main" id="{3FB059D6-97FC-4923-BC84-AF89E4CCE1C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6E53CD5-B31E-453D-85D2-2DB0A49A544A}"/>
              </a:ext>
            </a:extLst>
          </p:cNvPr>
          <p:cNvSpPr>
            <a:spLocks noGrp="1"/>
          </p:cNvSpPr>
          <p:nvPr>
            <p:ph type="sldNum" sz="quarter" idx="12"/>
          </p:nvPr>
        </p:nvSpPr>
        <p:spPr/>
        <p:txBody>
          <a:bodyPr/>
          <a:lstStyle/>
          <a:p>
            <a:fld id="{E921C35E-5E61-4F5B-8CFC-2AE4A248C87E}" type="slidenum">
              <a:rPr lang="fr-FR" smtClean="0"/>
              <a:t>‹N°›</a:t>
            </a:fld>
            <a:endParaRPr lang="fr-FR"/>
          </a:p>
        </p:txBody>
      </p:sp>
    </p:spTree>
    <p:extLst>
      <p:ext uri="{BB962C8B-B14F-4D97-AF65-F5344CB8AC3E}">
        <p14:creationId xmlns:p14="http://schemas.microsoft.com/office/powerpoint/2010/main" val="885803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8DEDB-B9DE-4FAE-9118-412B89543A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486BAD-3E15-44A8-9F89-277DB3252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C4B9C4E-51B4-4CE9-8637-5E58A5595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1E47F2-9E25-4168-822F-1313242B302A}"/>
              </a:ext>
            </a:extLst>
          </p:cNvPr>
          <p:cNvSpPr>
            <a:spLocks noGrp="1"/>
          </p:cNvSpPr>
          <p:nvPr>
            <p:ph type="dt" sz="half" idx="10"/>
          </p:nvPr>
        </p:nvSpPr>
        <p:spPr/>
        <p:txBody>
          <a:bodyPr/>
          <a:lstStyle/>
          <a:p>
            <a:fld id="{6E653B57-9254-4095-842D-2DAA21DE0049}" type="datetimeFigureOut">
              <a:rPr lang="fr-FR" smtClean="0"/>
              <a:t>16/02/2021</a:t>
            </a:fld>
            <a:endParaRPr lang="fr-FR"/>
          </a:p>
        </p:txBody>
      </p:sp>
      <p:sp>
        <p:nvSpPr>
          <p:cNvPr id="6" name="Espace réservé du pied de page 5">
            <a:extLst>
              <a:ext uri="{FF2B5EF4-FFF2-40B4-BE49-F238E27FC236}">
                <a16:creationId xmlns:a16="http://schemas.microsoft.com/office/drawing/2014/main" id="{B7F6B24C-A0F1-46C3-8D12-904D604E88A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44C20D-81CD-43C8-B120-30478E58A3D8}"/>
              </a:ext>
            </a:extLst>
          </p:cNvPr>
          <p:cNvSpPr>
            <a:spLocks noGrp="1"/>
          </p:cNvSpPr>
          <p:nvPr>
            <p:ph type="sldNum" sz="quarter" idx="12"/>
          </p:nvPr>
        </p:nvSpPr>
        <p:spPr/>
        <p:txBody>
          <a:bodyPr/>
          <a:lstStyle/>
          <a:p>
            <a:fld id="{E921C35E-5E61-4F5B-8CFC-2AE4A248C87E}" type="slidenum">
              <a:rPr lang="fr-FR" smtClean="0"/>
              <a:t>‹N°›</a:t>
            </a:fld>
            <a:endParaRPr lang="fr-FR"/>
          </a:p>
        </p:txBody>
      </p:sp>
    </p:spTree>
    <p:extLst>
      <p:ext uri="{BB962C8B-B14F-4D97-AF65-F5344CB8AC3E}">
        <p14:creationId xmlns:p14="http://schemas.microsoft.com/office/powerpoint/2010/main" val="171891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C87465-A596-4EBC-AA1A-D6839A95AB0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1BF3618-0218-49B1-A3C7-D5DDE0AA5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9ED118A-A115-4BD9-B957-78DA0252D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30B4802-2B4A-4B84-94F9-8DFFAD81DF1B}"/>
              </a:ext>
            </a:extLst>
          </p:cNvPr>
          <p:cNvSpPr>
            <a:spLocks noGrp="1"/>
          </p:cNvSpPr>
          <p:nvPr>
            <p:ph type="dt" sz="half" idx="10"/>
          </p:nvPr>
        </p:nvSpPr>
        <p:spPr/>
        <p:txBody>
          <a:bodyPr/>
          <a:lstStyle/>
          <a:p>
            <a:fld id="{6E653B57-9254-4095-842D-2DAA21DE0049}" type="datetimeFigureOut">
              <a:rPr lang="fr-FR" smtClean="0"/>
              <a:t>16/02/2021</a:t>
            </a:fld>
            <a:endParaRPr lang="fr-FR"/>
          </a:p>
        </p:txBody>
      </p:sp>
      <p:sp>
        <p:nvSpPr>
          <p:cNvPr id="6" name="Espace réservé du pied de page 5">
            <a:extLst>
              <a:ext uri="{FF2B5EF4-FFF2-40B4-BE49-F238E27FC236}">
                <a16:creationId xmlns:a16="http://schemas.microsoft.com/office/drawing/2014/main" id="{ED5AE1C2-B4F5-44CE-9783-4B309C7704D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1B73EC7-D1D6-45E8-9BD4-99C005CD73CC}"/>
              </a:ext>
            </a:extLst>
          </p:cNvPr>
          <p:cNvSpPr>
            <a:spLocks noGrp="1"/>
          </p:cNvSpPr>
          <p:nvPr>
            <p:ph type="sldNum" sz="quarter" idx="12"/>
          </p:nvPr>
        </p:nvSpPr>
        <p:spPr/>
        <p:txBody>
          <a:bodyPr/>
          <a:lstStyle/>
          <a:p>
            <a:fld id="{E921C35E-5E61-4F5B-8CFC-2AE4A248C87E}" type="slidenum">
              <a:rPr lang="fr-FR" smtClean="0"/>
              <a:t>‹N°›</a:t>
            </a:fld>
            <a:endParaRPr lang="fr-FR"/>
          </a:p>
        </p:txBody>
      </p:sp>
    </p:spTree>
    <p:extLst>
      <p:ext uri="{BB962C8B-B14F-4D97-AF65-F5344CB8AC3E}">
        <p14:creationId xmlns:p14="http://schemas.microsoft.com/office/powerpoint/2010/main" val="351415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66D0307-A74C-4E55-8757-01C473161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ACFCF0B-DB62-4A1E-8289-B9CE5127E3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D70577B-43D5-4463-A4FC-C82D15BE4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53B57-9254-4095-842D-2DAA21DE0049}" type="datetimeFigureOut">
              <a:rPr lang="fr-FR" smtClean="0"/>
              <a:t>16/02/2021</a:t>
            </a:fld>
            <a:endParaRPr lang="fr-FR"/>
          </a:p>
        </p:txBody>
      </p:sp>
      <p:sp>
        <p:nvSpPr>
          <p:cNvPr id="5" name="Espace réservé du pied de page 4">
            <a:extLst>
              <a:ext uri="{FF2B5EF4-FFF2-40B4-BE49-F238E27FC236}">
                <a16:creationId xmlns:a16="http://schemas.microsoft.com/office/drawing/2014/main" id="{D3C6392F-53B9-45B7-BD0D-5F5A1768D4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0427A59-5B77-4D5C-917F-15E75BFCD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1C35E-5E61-4F5B-8CFC-2AE4A248C87E}" type="slidenum">
              <a:rPr lang="fr-FR" smtClean="0"/>
              <a:t>‹N°›</a:t>
            </a:fld>
            <a:endParaRPr lang="fr-FR"/>
          </a:p>
        </p:txBody>
      </p:sp>
    </p:spTree>
    <p:extLst>
      <p:ext uri="{BB962C8B-B14F-4D97-AF65-F5344CB8AC3E}">
        <p14:creationId xmlns:p14="http://schemas.microsoft.com/office/powerpoint/2010/main" val="1702986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8773A2-E7E9-446B-93AE-A498B25E0DAF}"/>
              </a:ext>
            </a:extLst>
          </p:cNvPr>
          <p:cNvSpPr>
            <a:spLocks noGrp="1"/>
          </p:cNvSpPr>
          <p:nvPr>
            <p:ph type="ctrTitle"/>
          </p:nvPr>
        </p:nvSpPr>
        <p:spPr>
          <a:xfrm>
            <a:off x="905522" y="541538"/>
            <a:ext cx="10380955" cy="857357"/>
          </a:xfrm>
        </p:spPr>
        <p:txBody>
          <a:bodyPr>
            <a:normAutofit fontScale="90000"/>
          </a:bodyPr>
          <a:lstStyle/>
          <a:p>
            <a:r>
              <a:rPr lang="fr-FR" dirty="0"/>
              <a:t>Fiche descriptive du projet de 211</a:t>
            </a:r>
          </a:p>
        </p:txBody>
      </p:sp>
      <p:sp>
        <p:nvSpPr>
          <p:cNvPr id="3" name="Sous-titre 2">
            <a:extLst>
              <a:ext uri="{FF2B5EF4-FFF2-40B4-BE49-F238E27FC236}">
                <a16:creationId xmlns:a16="http://schemas.microsoft.com/office/drawing/2014/main" id="{350B28B4-1CB0-487B-9D65-A706B2A5CA43}"/>
              </a:ext>
            </a:extLst>
          </p:cNvPr>
          <p:cNvSpPr>
            <a:spLocks noGrp="1"/>
          </p:cNvSpPr>
          <p:nvPr>
            <p:ph type="subTitle" idx="1"/>
          </p:nvPr>
        </p:nvSpPr>
        <p:spPr>
          <a:xfrm>
            <a:off x="1523999" y="1398895"/>
            <a:ext cx="9144000" cy="1655762"/>
          </a:xfrm>
        </p:spPr>
        <p:txBody>
          <a:bodyPr/>
          <a:lstStyle/>
          <a:p>
            <a:r>
              <a:rPr lang="fr-FR" dirty="0"/>
              <a:t>Objectif : Modéliser le score d’une équipe de rugby au cours d’une saison, en fonction de la différence de poids entre l’équipe et son adversaire.</a:t>
            </a:r>
          </a:p>
        </p:txBody>
      </p:sp>
      <p:sp>
        <p:nvSpPr>
          <p:cNvPr id="4" name="Sous-titre 2">
            <a:extLst>
              <a:ext uri="{FF2B5EF4-FFF2-40B4-BE49-F238E27FC236}">
                <a16:creationId xmlns:a16="http://schemas.microsoft.com/office/drawing/2014/main" id="{76924631-D91A-427F-9A94-A7D937CB2C40}"/>
              </a:ext>
            </a:extLst>
          </p:cNvPr>
          <p:cNvSpPr txBox="1">
            <a:spLocks/>
          </p:cNvSpPr>
          <p:nvPr/>
        </p:nvSpPr>
        <p:spPr>
          <a:xfrm>
            <a:off x="0" y="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dirty="0"/>
              <a:t>Pierre-Alexandre Peyronnet</a:t>
            </a:r>
          </a:p>
        </p:txBody>
      </p:sp>
      <p:sp>
        <p:nvSpPr>
          <p:cNvPr id="5" name="Sous-titre 2">
            <a:extLst>
              <a:ext uri="{FF2B5EF4-FFF2-40B4-BE49-F238E27FC236}">
                <a16:creationId xmlns:a16="http://schemas.microsoft.com/office/drawing/2014/main" id="{FF4A8FF8-0323-41E9-8FE7-043DE8F4133F}"/>
              </a:ext>
            </a:extLst>
          </p:cNvPr>
          <p:cNvSpPr txBox="1">
            <a:spLocks/>
          </p:cNvSpPr>
          <p:nvPr/>
        </p:nvSpPr>
        <p:spPr>
          <a:xfrm>
            <a:off x="1523999" y="260111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dirty="0"/>
              <a:t>Définition du score :</a:t>
            </a:r>
          </a:p>
        </p:txBody>
      </p:sp>
      <p:pic>
        <p:nvPicPr>
          <p:cNvPr id="7" name="Image 6">
            <a:extLst>
              <a:ext uri="{FF2B5EF4-FFF2-40B4-BE49-F238E27FC236}">
                <a16:creationId xmlns:a16="http://schemas.microsoft.com/office/drawing/2014/main" id="{8F24092B-3151-4D41-87EB-1702325C0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803" y="3054657"/>
            <a:ext cx="3256404" cy="1048828"/>
          </a:xfrm>
          <a:prstGeom prst="rect">
            <a:avLst/>
          </a:prstGeom>
        </p:spPr>
      </p:pic>
      <p:pic>
        <p:nvPicPr>
          <p:cNvPr id="9" name="Image 8" descr="Une image contenant texte&#10;&#10;Description générée automatiquement">
            <a:extLst>
              <a:ext uri="{FF2B5EF4-FFF2-40B4-BE49-F238E27FC236}">
                <a16:creationId xmlns:a16="http://schemas.microsoft.com/office/drawing/2014/main" id="{B9CA7EC2-EAB4-4E6A-B29F-773612789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011" y="3163354"/>
            <a:ext cx="1576608" cy="909765"/>
          </a:xfrm>
          <a:prstGeom prst="rect">
            <a:avLst/>
          </a:prstGeom>
        </p:spPr>
      </p:pic>
      <mc:AlternateContent xmlns:mc="http://schemas.openxmlformats.org/markup-compatibility/2006">
        <mc:Choice xmlns:a14="http://schemas.microsoft.com/office/drawing/2010/main" Requires="a14">
          <p:sp>
            <p:nvSpPr>
              <p:cNvPr id="10" name="Sous-titre 2">
                <a:extLst>
                  <a:ext uri="{FF2B5EF4-FFF2-40B4-BE49-F238E27FC236}">
                    <a16:creationId xmlns:a16="http://schemas.microsoft.com/office/drawing/2014/main" id="{79CF1D2F-6729-4A5C-B1A9-7D5D078E89DB}"/>
                  </a:ext>
                </a:extLst>
              </p:cNvPr>
              <p:cNvSpPr txBox="1">
                <a:spLocks/>
              </p:cNvSpPr>
              <p:nvPr/>
            </p:nvSpPr>
            <p:spPr>
              <a:xfrm>
                <a:off x="7002650" y="297546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𝑠</m:t>
                        </m:r>
                      </m:e>
                      <m:sub>
                        <m:r>
                          <a:rPr lang="fr-FR" b="0" i="1" smtClean="0">
                            <a:latin typeface="Cambria Math" panose="02040503050406030204" pitchFamily="18" charset="0"/>
                          </a:rPr>
                          <m:t>𝑛</m:t>
                        </m:r>
                      </m:sub>
                    </m:sSub>
                  </m:oMath>
                </a14:m>
                <a:r>
                  <a:rPr lang="fr-FR" dirty="0">
                    <a:latin typeface="Calibri" panose="020F0502020204030204" pitchFamily="34" charset="0"/>
                  </a:rPr>
                  <a:t> : Score obtenu au </a:t>
                </a:r>
                <a:r>
                  <a:rPr lang="fr-FR" dirty="0" err="1">
                    <a:latin typeface="Calibri" panose="020F0502020204030204" pitchFamily="34" charset="0"/>
                  </a:rPr>
                  <a:t>n-ième</a:t>
                </a:r>
                <a:r>
                  <a:rPr lang="fr-FR" dirty="0">
                    <a:latin typeface="Calibri" panose="020F0502020204030204" pitchFamily="34" charset="0"/>
                  </a:rPr>
                  <a:t> match</a:t>
                </a:r>
                <a:endParaRPr lang="fr-FR" i="1" dirty="0">
                  <a:latin typeface="Cambria Math" panose="02040503050406030204" pitchFamily="18" charset="0"/>
                </a:endParaRPr>
              </a:p>
              <a:p>
                <a:pPr algn="l"/>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𝑆</m:t>
                        </m:r>
                      </m:e>
                      <m:sub>
                        <m:r>
                          <a:rPr lang="fr-FR" b="0" i="1" smtClean="0">
                            <a:latin typeface="Cambria Math" panose="02040503050406030204" pitchFamily="18" charset="0"/>
                          </a:rPr>
                          <m:t>𝑛</m:t>
                        </m:r>
                      </m:sub>
                    </m:sSub>
                  </m:oMath>
                </a14:m>
                <a:r>
                  <a:rPr lang="fr-FR" dirty="0"/>
                  <a:t> : Score cumulé pour n matchs</a:t>
                </a:r>
              </a:p>
              <a:p>
                <a:pPr algn="l"/>
                <a:endParaRPr lang="fr-FR" dirty="0"/>
              </a:p>
            </p:txBody>
          </p:sp>
        </mc:Choice>
        <mc:Fallback>
          <p:sp>
            <p:nvSpPr>
              <p:cNvPr id="10" name="Sous-titre 2">
                <a:extLst>
                  <a:ext uri="{FF2B5EF4-FFF2-40B4-BE49-F238E27FC236}">
                    <a16:creationId xmlns:a16="http://schemas.microsoft.com/office/drawing/2014/main" id="{79CF1D2F-6729-4A5C-B1A9-7D5D078E89DB}"/>
                  </a:ext>
                </a:extLst>
              </p:cNvPr>
              <p:cNvSpPr txBox="1">
                <a:spLocks noRot="1" noChangeAspect="1" noMove="1" noResize="1" noEditPoints="1" noAdjustHandles="1" noChangeArrowheads="1" noChangeShapeType="1" noTextEdit="1"/>
              </p:cNvSpPr>
              <p:nvPr/>
            </p:nvSpPr>
            <p:spPr>
              <a:xfrm>
                <a:off x="7002650" y="2975463"/>
                <a:ext cx="9144000" cy="1655762"/>
              </a:xfrm>
              <a:prstGeom prst="rect">
                <a:avLst/>
              </a:prstGeom>
              <a:blipFill>
                <a:blip r:embed="rId4"/>
                <a:stretch>
                  <a:fillRect l="-200" t="-5147"/>
                </a:stretch>
              </a:blipFill>
            </p:spPr>
            <p:txBody>
              <a:bodyPr/>
              <a:lstStyle/>
              <a:p>
                <a:r>
                  <a:rPr lang="fr-FR">
                    <a:noFill/>
                  </a:rPr>
                  <a:t> </a:t>
                </a:r>
              </a:p>
            </p:txBody>
          </p:sp>
        </mc:Fallback>
      </mc:AlternateContent>
      <p:sp>
        <p:nvSpPr>
          <p:cNvPr id="11" name="Sous-titre 2">
            <a:extLst>
              <a:ext uri="{FF2B5EF4-FFF2-40B4-BE49-F238E27FC236}">
                <a16:creationId xmlns:a16="http://schemas.microsoft.com/office/drawing/2014/main" id="{2AD16A8A-17DE-4876-8404-A5E8327F9AC6}"/>
              </a:ext>
            </a:extLst>
          </p:cNvPr>
          <p:cNvSpPr txBox="1">
            <a:spLocks/>
          </p:cNvSpPr>
          <p:nvPr/>
        </p:nvSpPr>
        <p:spPr>
          <a:xfrm>
            <a:off x="1523999" y="4256882"/>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dirty="0"/>
              <a:t>Données utiles :</a:t>
            </a:r>
          </a:p>
        </p:txBody>
      </p:sp>
      <p:pic>
        <p:nvPicPr>
          <p:cNvPr id="13" name="Image 12">
            <a:extLst>
              <a:ext uri="{FF2B5EF4-FFF2-40B4-BE49-F238E27FC236}">
                <a16:creationId xmlns:a16="http://schemas.microsoft.com/office/drawing/2014/main" id="{767A2DD3-EC44-4104-BC4A-D88D3F88AE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5069" y="4631224"/>
            <a:ext cx="7018646" cy="664645"/>
          </a:xfrm>
          <a:prstGeom prst="rect">
            <a:avLst/>
          </a:prstGeom>
        </p:spPr>
      </p:pic>
      <p:sp>
        <p:nvSpPr>
          <p:cNvPr id="16" name="Sous-titre 2">
            <a:extLst>
              <a:ext uri="{FF2B5EF4-FFF2-40B4-BE49-F238E27FC236}">
                <a16:creationId xmlns:a16="http://schemas.microsoft.com/office/drawing/2014/main" id="{B749707D-FFF7-47E6-B7FC-D88AD69707B0}"/>
              </a:ext>
            </a:extLst>
          </p:cNvPr>
          <p:cNvSpPr txBox="1">
            <a:spLocks/>
          </p:cNvSpPr>
          <p:nvPr/>
        </p:nvSpPr>
        <p:spPr>
          <a:xfrm>
            <a:off x="4680338" y="527735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t>Données de la saison 2020-2021, obtenues sur le site https://www.allrugby.com</a:t>
            </a:r>
          </a:p>
        </p:txBody>
      </p:sp>
      <p:graphicFrame>
        <p:nvGraphicFramePr>
          <p:cNvPr id="17" name="Graphique 16">
            <a:extLst>
              <a:ext uri="{FF2B5EF4-FFF2-40B4-BE49-F238E27FC236}">
                <a16:creationId xmlns:a16="http://schemas.microsoft.com/office/drawing/2014/main" id="{F110A4F3-2E38-4077-9443-CFB8C537842E}"/>
              </a:ext>
            </a:extLst>
          </p:cNvPr>
          <p:cNvGraphicFramePr>
            <a:graphicFrameLocks/>
          </p:cNvGraphicFramePr>
          <p:nvPr>
            <p:extLst>
              <p:ext uri="{D42A27DB-BD31-4B8C-83A1-F6EECF244321}">
                <p14:modId xmlns:p14="http://schemas.microsoft.com/office/powerpoint/2010/main" val="3720795787"/>
              </p:ext>
            </p:extLst>
          </p:nvPr>
        </p:nvGraphicFramePr>
        <p:xfrm>
          <a:off x="1568408" y="4601966"/>
          <a:ext cx="3111930" cy="203422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5601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a:extLst>
              <a:ext uri="{FF2B5EF4-FFF2-40B4-BE49-F238E27FC236}">
                <a16:creationId xmlns:a16="http://schemas.microsoft.com/office/drawing/2014/main" id="{38F260B5-9336-457B-989F-F50930742F7C}"/>
              </a:ext>
            </a:extLst>
          </p:cNvPr>
          <p:cNvSpPr txBox="1">
            <a:spLocks/>
          </p:cNvSpPr>
          <p:nvPr/>
        </p:nvSpPr>
        <p:spPr>
          <a:xfrm>
            <a:off x="1275424" y="84785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dirty="0"/>
              <a:t>Méthode : Identification des paramètres d’un polynôme d’ordre 4 (ou autre ordre) et des paramètres d’une gaussienne, pour les données du score en fonction de la différence de poids. Ces modèles ont été choisie selon la tendance que semblent suivre les données.</a:t>
            </a:r>
          </a:p>
        </p:txBody>
      </p:sp>
      <p:sp>
        <p:nvSpPr>
          <p:cNvPr id="5" name="Sous-titre 2">
            <a:extLst>
              <a:ext uri="{FF2B5EF4-FFF2-40B4-BE49-F238E27FC236}">
                <a16:creationId xmlns:a16="http://schemas.microsoft.com/office/drawing/2014/main" id="{EC45CBFF-6335-4CD6-AF19-BF6D753EB7A8}"/>
              </a:ext>
            </a:extLst>
          </p:cNvPr>
          <p:cNvSpPr txBox="1">
            <a:spLocks/>
          </p:cNvSpPr>
          <p:nvPr/>
        </p:nvSpPr>
        <p:spPr>
          <a:xfrm>
            <a:off x="0" y="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dirty="0"/>
              <a:t>Pierre-Alexandre Peyronnet</a:t>
            </a:r>
          </a:p>
        </p:txBody>
      </p:sp>
      <p:sp>
        <p:nvSpPr>
          <p:cNvPr id="6" name="Sous-titre 2">
            <a:extLst>
              <a:ext uri="{FF2B5EF4-FFF2-40B4-BE49-F238E27FC236}">
                <a16:creationId xmlns:a16="http://schemas.microsoft.com/office/drawing/2014/main" id="{C10189E3-8102-49EB-9C00-E192E945556E}"/>
              </a:ext>
            </a:extLst>
          </p:cNvPr>
          <p:cNvSpPr txBox="1">
            <a:spLocks/>
          </p:cNvSpPr>
          <p:nvPr/>
        </p:nvSpPr>
        <p:spPr>
          <a:xfrm>
            <a:off x="1275424" y="258936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dirty="0"/>
              <a:t>Forme des modèles proposés :</a:t>
            </a:r>
          </a:p>
        </p:txBody>
      </p:sp>
      <p:pic>
        <p:nvPicPr>
          <p:cNvPr id="9" name="Image 8" descr="Une image contenant texte&#10;&#10;Description générée automatiquement">
            <a:extLst>
              <a:ext uri="{FF2B5EF4-FFF2-40B4-BE49-F238E27FC236}">
                <a16:creationId xmlns:a16="http://schemas.microsoft.com/office/drawing/2014/main" id="{9023AE8A-EDBA-4D54-B732-20B4353A6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653" y="3111489"/>
            <a:ext cx="6944694" cy="1133633"/>
          </a:xfrm>
          <a:prstGeom prst="rect">
            <a:avLst/>
          </a:prstGeom>
        </p:spPr>
      </p:pic>
      <p:sp>
        <p:nvSpPr>
          <p:cNvPr id="10" name="Sous-titre 2">
            <a:extLst>
              <a:ext uri="{FF2B5EF4-FFF2-40B4-BE49-F238E27FC236}">
                <a16:creationId xmlns:a16="http://schemas.microsoft.com/office/drawing/2014/main" id="{93EAD71A-46A3-455C-8F93-51206CDB05E2}"/>
              </a:ext>
            </a:extLst>
          </p:cNvPr>
          <p:cNvSpPr txBox="1">
            <a:spLocks/>
          </p:cNvSpPr>
          <p:nvPr/>
        </p:nvSpPr>
        <p:spPr>
          <a:xfrm>
            <a:off x="1275424" y="4535049"/>
            <a:ext cx="9144000" cy="186575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dirty="0"/>
              <a:t>Applications :</a:t>
            </a:r>
          </a:p>
          <a:p>
            <a:pPr marL="342900" indent="-342900" algn="l">
              <a:buFont typeface="Arial" panose="020B0604020202020204" pitchFamily="34" charset="0"/>
              <a:buChar char="•"/>
            </a:pPr>
            <a:r>
              <a:rPr lang="fr-FR" dirty="0"/>
              <a:t>Modélisation sans les matchs « pairs » puis tentative d’extrapolation du score obtenu pour ces matchs ou bien du score cumulé.</a:t>
            </a:r>
          </a:p>
          <a:p>
            <a:pPr marL="342900" indent="-342900" algn="l">
              <a:buFont typeface="Arial" panose="020B0604020202020204" pitchFamily="34" charset="0"/>
              <a:buChar char="•"/>
            </a:pPr>
            <a:r>
              <a:rPr lang="fr-FR" dirty="0"/>
              <a:t>Comparaison du modèle pour les résultats des autres équipes, notamment Agen </a:t>
            </a:r>
            <a:r>
              <a:rPr lang="fr-FR"/>
              <a:t>et Toulouse.</a:t>
            </a:r>
            <a:endParaRPr lang="fr-FR" dirty="0"/>
          </a:p>
        </p:txBody>
      </p:sp>
    </p:spTree>
    <p:extLst>
      <p:ext uri="{BB962C8B-B14F-4D97-AF65-F5344CB8AC3E}">
        <p14:creationId xmlns:p14="http://schemas.microsoft.com/office/powerpoint/2010/main" val="36642517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176</Words>
  <Application>Microsoft Office PowerPoint</Application>
  <PresentationFormat>Grand écran</PresentationFormat>
  <Paragraphs>15</Paragraphs>
  <Slides>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Arial</vt:lpstr>
      <vt:lpstr>Calibri</vt:lpstr>
      <vt:lpstr>Calibri Light</vt:lpstr>
      <vt:lpstr>Cambria Math</vt:lpstr>
      <vt:lpstr>Thème Office</vt:lpstr>
      <vt:lpstr>Fiche descriptive du projet de 211</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Fiche descriptive du projet de 211</dc:title>
  <dc:creator>Andre</dc:creator>
  <cp:lastModifiedBy>Andre</cp:lastModifiedBy>
  <cp:revision>11</cp:revision>
  <dcterms:created xsi:type="dcterms:W3CDTF">2021-02-16T15:59:34Z</dcterms:created>
  <dcterms:modified xsi:type="dcterms:W3CDTF">2021-02-16T17:15:42Z</dcterms:modified>
</cp:coreProperties>
</file>