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5" r:id="rId4"/>
    <p:sldId id="266" r:id="rId5"/>
    <p:sldId id="267" r:id="rId6"/>
    <p:sldId id="274" r:id="rId7"/>
    <p:sldId id="273" r:id="rId8"/>
  </p:sldIdLst>
  <p:sldSz cx="18288000" cy="10287000"/>
  <p:notesSz cx="6797675" cy="99266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Regular" panose="020B0604020202020204" charset="0"/>
      <p:regular r:id="rId14"/>
    </p:embeddedFont>
    <p:embeddedFont>
      <p:font typeface="Clear Sans Regular Bold" panose="020B0604020202020204" charset="0"/>
      <p:regular r:id="rId15"/>
    </p:embeddedFont>
    <p:embeddedFont>
      <p:font typeface="Open Sans Ligh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89E"/>
    <a:srgbClr val="EAEAEA"/>
    <a:srgbClr val="FFE0B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52B6-E17F-4E85-A448-053FDA0CDBCE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E1025-BD61-4114-B2C4-005D053B5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17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1025-BD61-4114-B2C4-005D053B571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0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MSIPCMContentMarking" descr="{&quot;HashCode&quot;:1231056682,&quot;Placement&quot;:&quot;Footer&quot;,&quot;Top&quot;:786.65155,&quot;Left&quot;:677.819946,&quot;SlideWidth&quot;:1440,&quot;SlideHeight&quot;:810}">
            <a:extLst>
              <a:ext uri="{FF2B5EF4-FFF2-40B4-BE49-F238E27FC236}">
                <a16:creationId xmlns:a16="http://schemas.microsoft.com/office/drawing/2014/main" id="{FBEC06D6-0910-4D0B-B84F-ED0798281E4C}"/>
              </a:ext>
            </a:extLst>
          </p:cNvPr>
          <p:cNvSpPr txBox="1"/>
          <p:nvPr userDrawn="1"/>
        </p:nvSpPr>
        <p:spPr>
          <a:xfrm>
            <a:off x="8608313" y="9990475"/>
            <a:ext cx="107137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200">
                <a:solidFill>
                  <a:srgbClr val="008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64989" y="3261156"/>
            <a:ext cx="1411411" cy="141141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165094" y="4131168"/>
            <a:ext cx="13094206" cy="2636078"/>
            <a:chOff x="0" y="219075"/>
            <a:chExt cx="17458941" cy="3514769"/>
          </a:xfrm>
        </p:grpSpPr>
        <p:sp>
          <p:nvSpPr>
            <p:cNvPr id="6" name="TextBox 6"/>
            <p:cNvSpPr txBox="1"/>
            <p:nvPr/>
          </p:nvSpPr>
          <p:spPr>
            <a:xfrm>
              <a:off x="0" y="219075"/>
              <a:ext cx="17458941" cy="2219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2000" spc="-359" dirty="0">
                  <a:solidFill>
                    <a:srgbClr val="FFE0B2"/>
                  </a:solidFill>
                  <a:latin typeface="Clear Sans Regular Bold"/>
                </a:rPr>
                <a:t>UBAT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2848" y="2802050"/>
              <a:ext cx="15741293" cy="9317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s-ES" sz="4200" spc="-84" dirty="0">
                  <a:solidFill>
                    <a:srgbClr val="F7F6F4"/>
                  </a:solidFill>
                  <a:latin typeface="Clear Sans Regular"/>
                </a:rPr>
                <a:t>Dándole la vuelta al TABÚ del Abuso Sexual Infantil</a:t>
              </a:r>
              <a:endParaRPr lang="en-US" sz="4200" spc="-84" dirty="0">
                <a:solidFill>
                  <a:srgbClr val="F7F6F4"/>
                </a:solidFill>
                <a:latin typeface="Clear Sans Regular"/>
              </a:endParaRP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8F19D4EA-BC1D-43F1-9B9E-FCB9E9739349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03989E"/>
          </a:solidFill>
        </p:spPr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51FEF80-09E3-4DF1-A63C-02498AE82EF8}"/>
              </a:ext>
            </a:extLst>
          </p:cNvPr>
          <p:cNvSpPr/>
          <p:nvPr/>
        </p:nvSpPr>
        <p:spPr>
          <a:xfrm>
            <a:off x="11049000" y="0"/>
            <a:ext cx="4389816" cy="10287000"/>
          </a:xfrm>
          <a:prstGeom prst="rect">
            <a:avLst/>
          </a:prstGeom>
          <a:solidFill>
            <a:srgbClr val="03989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grpSp>
        <p:nvGrpSpPr>
          <p:cNvPr id="20" name="Group 20"/>
          <p:cNvGrpSpPr/>
          <p:nvPr/>
        </p:nvGrpSpPr>
        <p:grpSpPr>
          <a:xfrm>
            <a:off x="4652098" y="645827"/>
            <a:ext cx="1176807" cy="1182082"/>
            <a:chOff x="3174995" y="-12356710"/>
            <a:chExt cx="6321663" cy="6350000"/>
          </a:xfrm>
        </p:grpSpPr>
        <p:sp>
          <p:nvSpPr>
            <p:cNvPr id="21" name="Freeform 21"/>
            <p:cNvSpPr/>
            <p:nvPr/>
          </p:nvSpPr>
          <p:spPr>
            <a:xfrm>
              <a:off x="3174995" y="-12356710"/>
              <a:ext cx="6321663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8871D3E-FE4E-4B8F-B351-6BB376EF510E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FC20A563-6329-4E23-93CA-10BC9DC49EEC}"/>
              </a:ext>
            </a:extLst>
          </p:cNvPr>
          <p:cNvSpPr txBox="1"/>
          <p:nvPr/>
        </p:nvSpPr>
        <p:spPr>
          <a:xfrm>
            <a:off x="2097245" y="5600700"/>
            <a:ext cx="7503955" cy="3458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s-ES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Tengo una gran pasión por la </a:t>
            </a:r>
            <a:r>
              <a:rPr lang="es-ES" sz="2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protección del menor </a:t>
            </a:r>
            <a:r>
              <a:rPr lang="es-ES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y la defensa de las </a:t>
            </a:r>
            <a:r>
              <a:rPr lang="es-ES" sz="2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causas más silenciadas</a:t>
            </a:r>
            <a:r>
              <a:rPr lang="es-ES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, dar voz a los que no son escuchados.</a:t>
            </a:r>
          </a:p>
          <a:p>
            <a:pPr marL="342900" indent="-342900" algn="just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s-ES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Ignorar un problema, no lo elimina.</a:t>
            </a:r>
          </a:p>
          <a:p>
            <a:pPr marL="342900" indent="-342900" algn="just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s-ES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“En </a:t>
            </a:r>
            <a:r>
              <a:rPr lang="es-ES" sz="2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un mundo lleno de injusticia, siempre hay quien lucha contra la inmoralidad humana</a:t>
            </a:r>
            <a:r>
              <a:rPr lang="es-ES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, pues, de no ser así, los conceptos de </a:t>
            </a:r>
            <a:r>
              <a:rPr lang="es-ES" sz="2399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justicia e injusticia </a:t>
            </a:r>
            <a:r>
              <a:rPr lang="es-ES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no existirían”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950CE2AF-0E7C-40B6-91E9-32E7E2FDB6E8}"/>
              </a:ext>
            </a:extLst>
          </p:cNvPr>
          <p:cNvSpPr txBox="1"/>
          <p:nvPr/>
        </p:nvSpPr>
        <p:spPr>
          <a:xfrm>
            <a:off x="4876800" y="3034928"/>
            <a:ext cx="4401057" cy="12784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s-ES" sz="2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BEATRIZ DE GABRIEL</a:t>
            </a:r>
          </a:p>
          <a:p>
            <a:pPr algn="just">
              <a:lnSpc>
                <a:spcPts val="3359"/>
              </a:lnSpc>
            </a:pPr>
            <a:endParaRPr lang="es-ES" sz="2399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/>
            </a:endParaRPr>
          </a:p>
          <a:p>
            <a:pPr algn="just">
              <a:lnSpc>
                <a:spcPts val="3359"/>
              </a:lnSpc>
            </a:pPr>
            <a:r>
              <a:rPr lang="es-ES" sz="23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</a:rPr>
              <a:t>Presidenta</a:t>
            </a:r>
            <a:r>
              <a:rPr lang="es-ES" sz="2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 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CF7067C-5287-440D-BFDD-3182BB2FB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" r="11575" b="2038"/>
          <a:stretch/>
        </p:blipFill>
        <p:spPr>
          <a:xfrm>
            <a:off x="1444981" y="2247900"/>
            <a:ext cx="2746019" cy="26136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998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4584537" y="2689478"/>
            <a:ext cx="13322463" cy="4023488"/>
            <a:chOff x="0" y="0"/>
            <a:chExt cx="17763284" cy="536465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2521866"/>
              <a:ext cx="17763284" cy="1554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spc="-240" dirty="0">
                  <a:solidFill>
                    <a:srgbClr val="FFE0B2"/>
                  </a:solidFill>
                  <a:latin typeface="Clear Sans Regular"/>
                </a:rPr>
                <a:t>UBAT</a:t>
              </a:r>
              <a:r>
                <a:rPr lang="en-US" sz="7200" i="1" spc="-240" dirty="0">
                  <a:solidFill>
                    <a:srgbClr val="FFE0B2"/>
                  </a:solidFill>
                  <a:latin typeface="Clear Sans Regular"/>
                </a:rPr>
                <a:t> (</a:t>
              </a:r>
              <a:r>
                <a:rPr lang="en-US" sz="7200" i="1" spc="-240" dirty="0" err="1">
                  <a:solidFill>
                    <a:srgbClr val="FFE0B2"/>
                  </a:solidFill>
                  <a:latin typeface="Clear Sans Regular"/>
                </a:rPr>
                <a:t>tabú</a:t>
              </a:r>
              <a:r>
                <a:rPr lang="en-US" sz="7200" i="1" spc="-240" dirty="0">
                  <a:solidFill>
                    <a:srgbClr val="FFE0B2"/>
                  </a:solidFill>
                  <a:latin typeface="Clear Sans Regular"/>
                </a:rPr>
                <a:t> al </a:t>
              </a:r>
              <a:r>
                <a:rPr lang="en-US" sz="7200" i="1" spc="-240" dirty="0" err="1">
                  <a:solidFill>
                    <a:srgbClr val="FFE0B2"/>
                  </a:solidFill>
                  <a:latin typeface="Clear Sans Regular"/>
                </a:rPr>
                <a:t>revés</a:t>
              </a:r>
              <a:r>
                <a:rPr lang="en-US" sz="7200" i="1" spc="-240" dirty="0">
                  <a:solidFill>
                    <a:srgbClr val="FFE0B2"/>
                  </a:solidFill>
                  <a:latin typeface="Clear Sans Regular"/>
                </a:rPr>
                <a:t>)</a:t>
              </a:r>
              <a:endParaRPr lang="en-US" sz="8000" i="1" spc="-240" dirty="0">
                <a:solidFill>
                  <a:srgbClr val="FFE0B2"/>
                </a:solidFill>
                <a:latin typeface="Clear Sans Regular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849335" y="4880357"/>
              <a:ext cx="12064614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200" spc="-21" dirty="0">
                  <a:solidFill>
                    <a:srgbClr val="FFFFFF"/>
                  </a:solidFill>
                  <a:latin typeface="Clear Sans Regular Bold"/>
                </a:rPr>
                <a:t>PROPÓSITO Y ACTUACIÓN  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8093588" y="0"/>
              <a:ext cx="1576109" cy="157610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61A3798-CC52-40F0-A636-67992F711B9F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03989E"/>
          </a:solidFill>
        </p:spPr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8F7906A-B1B5-449D-A5DB-C53F3667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18"/>
          <a:stretch/>
        </p:blipFill>
        <p:spPr>
          <a:xfrm>
            <a:off x="0" y="0"/>
            <a:ext cx="52959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39593" r="38373"/>
          <a:stretch>
            <a:fillRect/>
          </a:stretch>
        </p:blipFill>
        <p:spPr>
          <a:xfrm>
            <a:off x="2658112" y="0"/>
            <a:ext cx="3395541" cy="10287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751820" y="800032"/>
            <a:ext cx="7236401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00"/>
              </a:lnSpc>
              <a:spcBef>
                <a:spcPct val="0"/>
              </a:spcBef>
            </a:pPr>
            <a:r>
              <a:rPr lang="en-US" sz="5000" spc="-150" dirty="0" err="1">
                <a:solidFill>
                  <a:srgbClr val="3D4248"/>
                </a:solidFill>
                <a:latin typeface="Clear Sans Regular"/>
              </a:rPr>
              <a:t>Propósito</a:t>
            </a:r>
            <a:endParaRPr lang="en-US" sz="5000" spc="-150" dirty="0">
              <a:solidFill>
                <a:srgbClr val="3D4248"/>
              </a:solidFill>
              <a:latin typeface="Clear Sans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0" y="1829782"/>
            <a:ext cx="8900160" cy="2463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s-ES" sz="2799" b="1" dirty="0">
                <a:solidFill>
                  <a:srgbClr val="3D4248"/>
                </a:solidFill>
                <a:latin typeface="Clear Sans Regular"/>
              </a:rPr>
              <a:t>Acabar con el TABÚ del Abuso Sexual Infantil en la sociedad, y dar apoyo y confianza a las víctimas, ayudándoles a superar su sentimiento de culpa. </a:t>
            </a:r>
          </a:p>
          <a:p>
            <a:pPr algn="just">
              <a:lnSpc>
                <a:spcPts val="3919"/>
              </a:lnSpc>
            </a:pPr>
            <a:endParaRPr lang="en-US" sz="2799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3D4248"/>
              </a:solidFill>
              <a:latin typeface="Clear Sans Regula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751821" y="9014560"/>
            <a:ext cx="7236401" cy="32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80"/>
              </a:lnSpc>
              <a:spcBef>
                <a:spcPct val="0"/>
              </a:spcBef>
            </a:pPr>
            <a:endParaRPr/>
          </a:p>
        </p:txBody>
      </p:sp>
      <p:grpSp>
        <p:nvGrpSpPr>
          <p:cNvPr id="15" name="Group 15"/>
          <p:cNvGrpSpPr/>
          <p:nvPr/>
        </p:nvGrpSpPr>
        <p:grpSpPr>
          <a:xfrm>
            <a:off x="5629614" y="647700"/>
            <a:ext cx="1182082" cy="1182082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4DC7B7B-F213-46CC-8FF5-FF4B65FCF486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2EFC83-61C6-4BA1-B17F-1FF19BE22FDC}"/>
              </a:ext>
            </a:extLst>
          </p:cNvPr>
          <p:cNvSpPr/>
          <p:nvPr/>
        </p:nvSpPr>
        <p:spPr>
          <a:xfrm>
            <a:off x="7917872" y="3543300"/>
            <a:ext cx="9258300" cy="6025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i="1" dirty="0">
                <a:solidFill>
                  <a:srgbClr val="3D4248"/>
                </a:solidFill>
                <a:latin typeface="Clear Sans Regular"/>
              </a:rPr>
              <a:t>El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menor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se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enfrenta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al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abuso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sexual en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absoluta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soledad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Todo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es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confusión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Alguien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cercano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le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demuestra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una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atención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especial,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pero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también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le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hace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sentir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asco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,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miedo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y le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amenaza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 Tiene un profundo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sentimiento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de culpa, le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han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hecho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creer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que lo que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ocurre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es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su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responsabilidad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 </a:t>
            </a:r>
          </a:p>
          <a:p>
            <a:pPr algn="just">
              <a:lnSpc>
                <a:spcPts val="3919"/>
              </a:lnSpc>
            </a:pP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Cuando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por fin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habla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, a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veces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no le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creen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,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otras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le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piden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que se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calle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y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olvide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 No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sabe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qué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hacer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ni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dónde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acudir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</a:t>
            </a:r>
          </a:p>
          <a:p>
            <a:pPr algn="just">
              <a:lnSpc>
                <a:spcPts val="3919"/>
              </a:lnSpc>
            </a:pP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Todas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y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cada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una de las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víctimas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de ASI son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verdaderos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supervivientes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 </a:t>
            </a:r>
            <a:r>
              <a:rPr lang="en-US" i="1" dirty="0" err="1">
                <a:solidFill>
                  <a:srgbClr val="3D4248"/>
                </a:solidFill>
                <a:highlight>
                  <a:srgbClr val="FFFF00"/>
                </a:highlight>
                <a:latin typeface="Clear Sans Regular"/>
              </a:rPr>
              <a:t>Luchan</a:t>
            </a:r>
            <a:r>
              <a:rPr lang="en-US" i="1" dirty="0">
                <a:solidFill>
                  <a:srgbClr val="3D4248"/>
                </a:solidFill>
                <a:highlight>
                  <a:srgbClr val="FFFF00"/>
                </a:highlight>
                <a:latin typeface="Clear Sans Regular"/>
              </a:rPr>
              <a:t> contra </a:t>
            </a:r>
            <a:r>
              <a:rPr lang="en-US" i="1" dirty="0" err="1">
                <a:solidFill>
                  <a:srgbClr val="3D4248"/>
                </a:solidFill>
                <a:highlight>
                  <a:srgbClr val="FFFF00"/>
                </a:highlight>
                <a:latin typeface="Clear Sans Regular"/>
              </a:rPr>
              <a:t>multitud</a:t>
            </a:r>
            <a:r>
              <a:rPr lang="en-US" i="1" dirty="0">
                <a:solidFill>
                  <a:srgbClr val="3D4248"/>
                </a:solidFill>
                <a:highlight>
                  <a:srgbClr val="FFFF00"/>
                </a:highlight>
                <a:latin typeface="Clear Sans Regular"/>
              </a:rPr>
              <a:t> de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obstáculos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y se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enfrentan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al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mundo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cada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día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su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i="1" dirty="0" err="1">
                <a:solidFill>
                  <a:srgbClr val="3D4248"/>
                </a:solidFill>
                <a:latin typeface="Clear Sans Regular"/>
              </a:rPr>
              <a:t>vida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</a:t>
            </a:r>
          </a:p>
          <a:p>
            <a:pPr algn="just">
              <a:lnSpc>
                <a:spcPts val="3919"/>
              </a:lnSpc>
            </a:pP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En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todas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sus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historias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podemos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encontrar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inspiración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,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ánimo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y,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sobre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todo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, un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ejemplo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superación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continua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 </a:t>
            </a:r>
          </a:p>
          <a:p>
            <a:pPr algn="just">
              <a:lnSpc>
                <a:spcPts val="3919"/>
              </a:lnSpc>
            </a:pP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No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podemos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cambiar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el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pasado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, no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somos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responsables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ni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temenos control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sobre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lo que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ocurrió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,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pero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sí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somnos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capaces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elegir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nuestro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presente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y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nuestro</a:t>
            </a:r>
            <a:r>
              <a:rPr lang="en-US" b="1" i="1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b="1" i="1" dirty="0" err="1">
                <a:solidFill>
                  <a:srgbClr val="3D4248"/>
                </a:solidFill>
                <a:latin typeface="Clear Sans Regular"/>
              </a:rPr>
              <a:t>futuro</a:t>
            </a:r>
            <a:r>
              <a:rPr lang="en-US" i="1" dirty="0">
                <a:solidFill>
                  <a:srgbClr val="3D4248"/>
                </a:solidFill>
                <a:latin typeface="Clear Sans Regular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24853" t="1606" b="13732"/>
          <a:stretch>
            <a:fillRect/>
          </a:stretch>
        </p:blipFill>
        <p:spPr>
          <a:xfrm>
            <a:off x="10462947" y="1357742"/>
            <a:ext cx="4934560" cy="37062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 l="16909" r="813" b="9654"/>
          <a:stretch>
            <a:fillRect/>
          </a:stretch>
        </p:blipFill>
        <p:spPr>
          <a:xfrm>
            <a:off x="3024119" y="1328645"/>
            <a:ext cx="5131738" cy="375666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234672" y="5604849"/>
            <a:ext cx="4710632" cy="53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5000" spc="-150" dirty="0" err="1">
                <a:solidFill>
                  <a:srgbClr val="3D4248"/>
                </a:solidFill>
                <a:latin typeface="Clear Sans Regular"/>
              </a:rPr>
              <a:t>Valores</a:t>
            </a:r>
            <a:endParaRPr lang="en-US" sz="5000" spc="-150" dirty="0">
              <a:solidFill>
                <a:srgbClr val="3D4248"/>
              </a:solidFill>
              <a:latin typeface="Clear Sans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234672" y="6447970"/>
            <a:ext cx="5680728" cy="360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Respeto</a:t>
            </a:r>
            <a:r>
              <a:rPr lang="es-ES" sz="2400" b="1" dirty="0">
                <a:latin typeface="Clear Sans Regular" panose="020B0604020202020204" charset="0"/>
                <a:cs typeface="Clear Sans Regular" panose="020B0604020202020204" charset="0"/>
              </a:rPr>
              <a:t>: </a:t>
            </a:r>
            <a:r>
              <a:rPr lang="es-ES" sz="2400" dirty="0">
                <a:latin typeface="Clear Sans Regular" panose="020B0604020202020204" charset="0"/>
                <a:cs typeface="Clear Sans Regular" panose="020B0604020202020204" charset="0"/>
              </a:rPr>
              <a:t>para tratar la situación de las víctimas de ASI y sus familias</a:t>
            </a:r>
          </a:p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Compromiso</a:t>
            </a:r>
            <a:r>
              <a:rPr lang="es-ES" sz="2400" dirty="0">
                <a:latin typeface="Clear Sans Regular" panose="020B0604020202020204" charset="0"/>
                <a:cs typeface="Clear Sans Regular" panose="020B0604020202020204" charset="0"/>
              </a:rPr>
              <a:t>: para prevenir situaciones de ASI entre las nuevas generaciones</a:t>
            </a:r>
          </a:p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Transparencia</a:t>
            </a:r>
            <a:r>
              <a:rPr lang="es-ES" sz="2400" dirty="0">
                <a:latin typeface="Clear Sans Regular" panose="020B0604020202020204" charset="0"/>
                <a:cs typeface="Clear Sans Regular" panose="020B0604020202020204" charset="0"/>
              </a:rPr>
              <a:t>: para abordar el problema con claridad y sin tabúes</a:t>
            </a:r>
          </a:p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Esperanza</a:t>
            </a:r>
            <a:r>
              <a:rPr lang="es-ES" sz="2400" dirty="0">
                <a:latin typeface="Clear Sans Regular" panose="020B0604020202020204" charset="0"/>
                <a:cs typeface="Clear Sans Regular" panose="020B0604020202020204" charset="0"/>
              </a:rPr>
              <a:t>: para transmitir ánimo y confianza</a:t>
            </a:r>
          </a:p>
          <a:p>
            <a:pPr>
              <a:lnSpc>
                <a:spcPts val="2880"/>
              </a:lnSpc>
            </a:pPr>
            <a:endParaRPr lang="en-US" sz="2400" spc="36" dirty="0">
              <a:solidFill>
                <a:srgbClr val="3D4248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74910" y="5604849"/>
            <a:ext cx="6036689" cy="531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5000" spc="-150" dirty="0" err="1">
                <a:solidFill>
                  <a:srgbClr val="3D4248"/>
                </a:solidFill>
                <a:latin typeface="Clear Sans Regular"/>
              </a:rPr>
              <a:t>Grupos</a:t>
            </a:r>
            <a:r>
              <a:rPr lang="en-US" sz="5000" spc="-150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sz="5000" spc="-150" dirty="0" err="1">
                <a:solidFill>
                  <a:srgbClr val="3D4248"/>
                </a:solidFill>
                <a:latin typeface="Clear Sans Regular"/>
              </a:rPr>
              <a:t>Interés</a:t>
            </a:r>
            <a:endParaRPr lang="en-US" sz="5000" spc="-150" dirty="0">
              <a:solidFill>
                <a:srgbClr val="3D4248"/>
              </a:solidFill>
              <a:latin typeface="Clear Sans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74911" y="6447970"/>
            <a:ext cx="5427089" cy="3397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Víctimas de ASI y sus familias </a:t>
            </a:r>
          </a:p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Menores de edad y sus familias </a:t>
            </a:r>
            <a:endParaRPr lang="es-ES" sz="24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Profesionales </a:t>
            </a:r>
            <a:r>
              <a:rPr lang="es-ES" sz="2400" dirty="0">
                <a:latin typeface="Clear Sans Regular" panose="020B0604020202020204" charset="0"/>
                <a:cs typeface="Clear Sans Regular" panose="020B0604020202020204" charset="0"/>
              </a:rPr>
              <a:t>involucrados en el proceso (educación, justicia, medicina, servicios sociales, </a:t>
            </a:r>
            <a:r>
              <a:rPr lang="es-ES" sz="2400">
                <a:latin typeface="Clear Sans Regular" panose="020B0604020202020204" charset="0"/>
                <a:cs typeface="Clear Sans Regular" panose="020B0604020202020204" charset="0"/>
              </a:rPr>
              <a:t>etc.)</a:t>
            </a:r>
            <a:endParaRPr lang="es-ES" sz="24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Organizaciones </a:t>
            </a:r>
            <a:r>
              <a:rPr lang="es-ES" sz="2400" dirty="0">
                <a:latin typeface="Clear Sans Regular" panose="020B0604020202020204" charset="0"/>
                <a:cs typeface="Clear Sans Regular" panose="020B0604020202020204" charset="0"/>
              </a:rPr>
              <a:t>relacionadas con el ASI</a:t>
            </a:r>
          </a:p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rgbClr val="03989E"/>
                </a:solidFill>
                <a:latin typeface="Clear Sans Regular" panose="020B0604020202020204" charset="0"/>
                <a:cs typeface="Clear Sans Regular" panose="020B0604020202020204" charset="0"/>
              </a:rPr>
              <a:t>Sociedad </a:t>
            </a:r>
            <a:r>
              <a:rPr lang="es-ES" sz="2400" dirty="0">
                <a:latin typeface="Clear Sans Regular" panose="020B0604020202020204" charset="0"/>
                <a:cs typeface="Clear Sans Regular" panose="020B0604020202020204" charset="0"/>
              </a:rPr>
              <a:t>en su conjunto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spc="36" dirty="0">
              <a:solidFill>
                <a:srgbClr val="3D4248"/>
              </a:solidFill>
              <a:latin typeface="Clear Sans Regular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295400" y="571500"/>
            <a:ext cx="1182082" cy="1182082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A89F40A-9540-4BDE-B3DF-F5873FBC1105}"/>
              </a:ext>
            </a:extLst>
          </p:cNvPr>
          <p:cNvSpPr/>
          <p:nvPr/>
        </p:nvSpPr>
        <p:spPr>
          <a:xfrm>
            <a:off x="8001000" y="10013639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/>
          <p:cNvSpPr txBox="1"/>
          <p:nvPr/>
        </p:nvSpPr>
        <p:spPr>
          <a:xfrm>
            <a:off x="1981199" y="1000227"/>
            <a:ext cx="12823211" cy="757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500"/>
              </a:lnSpc>
              <a:spcBef>
                <a:spcPct val="0"/>
              </a:spcBef>
            </a:pPr>
            <a:r>
              <a:rPr lang="en-US" sz="7300" spc="-150" dirty="0">
                <a:solidFill>
                  <a:srgbClr val="3D4248"/>
                </a:solidFill>
                <a:latin typeface="Clear Sans Regular"/>
              </a:rPr>
              <a:t>¿</a:t>
            </a:r>
            <a:r>
              <a:rPr lang="en-US" sz="7300" spc="-150" dirty="0" err="1">
                <a:solidFill>
                  <a:srgbClr val="3D4248"/>
                </a:solidFill>
                <a:latin typeface="Clear Sans Regular"/>
              </a:rPr>
              <a:t>Cómo</a:t>
            </a:r>
            <a:r>
              <a:rPr lang="en-US" sz="7300" spc="-15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7300" spc="-150" dirty="0" err="1">
                <a:solidFill>
                  <a:srgbClr val="3D4248"/>
                </a:solidFill>
                <a:latin typeface="Clear Sans Regular"/>
              </a:rPr>
              <a:t>vamos</a:t>
            </a:r>
            <a:r>
              <a:rPr lang="en-US" sz="7300" spc="-150" dirty="0">
                <a:solidFill>
                  <a:srgbClr val="3D4248"/>
                </a:solidFill>
                <a:latin typeface="Clear Sans Regular"/>
              </a:rPr>
              <a:t> a </a:t>
            </a:r>
            <a:r>
              <a:rPr lang="en-US" sz="7300" spc="-150" dirty="0" err="1">
                <a:solidFill>
                  <a:srgbClr val="3D4248"/>
                </a:solidFill>
                <a:latin typeface="Clear Sans Regular"/>
              </a:rPr>
              <a:t>actuar</a:t>
            </a:r>
            <a:r>
              <a:rPr lang="en-US" sz="7300" spc="-150" dirty="0">
                <a:solidFill>
                  <a:srgbClr val="3D4248"/>
                </a:solidFill>
                <a:latin typeface="Clear Sans Regular"/>
              </a:rPr>
              <a:t>?</a:t>
            </a:r>
          </a:p>
        </p:txBody>
      </p:sp>
      <p:grpSp>
        <p:nvGrpSpPr>
          <p:cNvPr id="7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8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3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9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2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10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1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grpSp>
        <p:nvGrpSpPr>
          <p:cNvPr id="52" name="Group 25"/>
          <p:cNvGrpSpPr/>
          <p:nvPr/>
        </p:nvGrpSpPr>
        <p:grpSpPr>
          <a:xfrm>
            <a:off x="15468600" y="2797876"/>
            <a:ext cx="1182082" cy="1182082"/>
            <a:chOff x="0" y="0"/>
            <a:chExt cx="6350000" cy="6350000"/>
          </a:xfrm>
        </p:grpSpPr>
        <p:sp>
          <p:nvSpPr>
            <p:cNvPr id="53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202BDAA-6786-4011-96DA-861489AE2DB3}"/>
              </a:ext>
            </a:extLst>
          </p:cNvPr>
          <p:cNvSpPr/>
          <p:nvPr/>
        </p:nvSpPr>
        <p:spPr>
          <a:xfrm>
            <a:off x="8001000" y="9868165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C381173-92BF-49D1-AF35-0DCB82F7F056}"/>
              </a:ext>
            </a:extLst>
          </p:cNvPr>
          <p:cNvGrpSpPr/>
          <p:nvPr/>
        </p:nvGrpSpPr>
        <p:grpSpPr>
          <a:xfrm>
            <a:off x="1758746" y="7873232"/>
            <a:ext cx="11786269" cy="2223268"/>
            <a:chOff x="1758746" y="2317558"/>
            <a:chExt cx="11786269" cy="2223268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C533C6E7-7B27-4CF9-A1BE-93E6DE39E503}"/>
                </a:ext>
              </a:extLst>
            </p:cNvPr>
            <p:cNvSpPr/>
            <p:nvPr/>
          </p:nvSpPr>
          <p:spPr>
            <a:xfrm>
              <a:off x="2551253" y="2317558"/>
              <a:ext cx="7049947" cy="2223268"/>
            </a:xfrm>
            <a:custGeom>
              <a:avLst/>
              <a:gdLst/>
              <a:ahLst/>
              <a:cxnLst/>
              <a:rect l="l" t="t" r="r" b="b"/>
              <a:pathLst>
                <a:path w="1563189" h="1107037">
                  <a:moveTo>
                    <a:pt x="1438729" y="1107037"/>
                  </a:moveTo>
                  <a:lnTo>
                    <a:pt x="124460" y="1107037"/>
                  </a:lnTo>
                  <a:cubicBezTo>
                    <a:pt x="55880" y="1107037"/>
                    <a:pt x="0" y="1051157"/>
                    <a:pt x="0" y="9825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982577"/>
                  </a:lnTo>
                  <a:cubicBezTo>
                    <a:pt x="1563189" y="1051157"/>
                    <a:pt x="1507309" y="1107037"/>
                    <a:pt x="1438729" y="11070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A439B92F-B869-4D50-9490-6D7D69D14548}"/>
                </a:ext>
              </a:extLst>
            </p:cNvPr>
            <p:cNvSpPr txBox="1"/>
            <p:nvPr/>
          </p:nvSpPr>
          <p:spPr>
            <a:xfrm>
              <a:off x="2762601" y="2644362"/>
              <a:ext cx="42097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2400" spc="36" dirty="0">
                  <a:solidFill>
                    <a:srgbClr val="3D4248"/>
                  </a:solidFill>
                  <a:latin typeface="Clear Sans Regular"/>
                </a:rPr>
                <a:t>Participación en </a:t>
              </a:r>
              <a:r>
                <a:rPr lang="es-ES" sz="2400" b="1" spc="36" dirty="0">
                  <a:solidFill>
                    <a:srgbClr val="03989E"/>
                  </a:solidFill>
                  <a:latin typeface="Clear Sans Regular"/>
                </a:rPr>
                <a:t>Redes Sociales</a:t>
              </a:r>
              <a:r>
                <a:rPr lang="es-ES" sz="2400" spc="36" dirty="0">
                  <a:solidFill>
                    <a:srgbClr val="3D4248"/>
                  </a:solidFill>
                  <a:latin typeface="Clear Sans Regular"/>
                </a:rPr>
                <a:t>, para sensibilizar sobre el ASI y concienciar a toda la sociedad</a:t>
              </a:r>
            </a:p>
          </p:txBody>
        </p:sp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979FCE85-3DB6-470E-9FCF-0BA2821823C1}"/>
                </a:ext>
              </a:extLst>
            </p:cNvPr>
            <p:cNvSpPr txBox="1"/>
            <p:nvPr/>
          </p:nvSpPr>
          <p:spPr>
            <a:xfrm>
              <a:off x="1758746" y="2988322"/>
              <a:ext cx="769437" cy="698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-42" dirty="0">
                  <a:solidFill>
                    <a:srgbClr val="03989E"/>
                  </a:solidFill>
                  <a:latin typeface="Clear Sans Regular Bold"/>
                </a:rPr>
                <a:t>3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4862942-0324-4B58-9545-00D69603F1C4}"/>
                </a:ext>
              </a:extLst>
            </p:cNvPr>
            <p:cNvGrpSpPr/>
            <p:nvPr/>
          </p:nvGrpSpPr>
          <p:grpSpPr>
            <a:xfrm>
              <a:off x="7322129" y="3050467"/>
              <a:ext cx="1966823" cy="757451"/>
              <a:chOff x="6781800" y="2905595"/>
              <a:chExt cx="1966823" cy="757451"/>
            </a:xfrm>
          </p:grpSpPr>
          <p:pic>
            <p:nvPicPr>
              <p:cNvPr id="63" name="Imagen 62">
                <a:extLst>
                  <a:ext uri="{FF2B5EF4-FFF2-40B4-BE49-F238E27FC236}">
                    <a16:creationId xmlns:a16="http://schemas.microsoft.com/office/drawing/2014/main" id="{F0609114-6E95-4D6F-9B60-631E6430B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1800" y="2905595"/>
                <a:ext cx="1216757" cy="757451"/>
              </a:xfrm>
              <a:prstGeom prst="rect">
                <a:avLst/>
              </a:prstGeom>
            </p:spPr>
          </p:pic>
          <p:pic>
            <p:nvPicPr>
              <p:cNvPr id="64" name="Imagen 63">
                <a:extLst>
                  <a:ext uri="{FF2B5EF4-FFF2-40B4-BE49-F238E27FC236}">
                    <a16:creationId xmlns:a16="http://schemas.microsoft.com/office/drawing/2014/main" id="{4506BA27-EAF1-4CF4-AE76-54F4B8427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3024" y="2956487"/>
                <a:ext cx="975599" cy="549178"/>
              </a:xfrm>
              <a:prstGeom prst="rect">
                <a:avLst/>
              </a:prstGeom>
            </p:spPr>
          </p:pic>
        </p:grpSp>
        <p:sp>
          <p:nvSpPr>
            <p:cNvPr id="65" name="TextBox 16">
              <a:extLst>
                <a:ext uri="{FF2B5EF4-FFF2-40B4-BE49-F238E27FC236}">
                  <a16:creationId xmlns:a16="http://schemas.microsoft.com/office/drawing/2014/main" id="{332167A0-E3A1-45F5-9255-C74F2B34695F}"/>
                </a:ext>
              </a:extLst>
            </p:cNvPr>
            <p:cNvSpPr txBox="1"/>
            <p:nvPr/>
          </p:nvSpPr>
          <p:spPr>
            <a:xfrm>
              <a:off x="10192215" y="2557920"/>
              <a:ext cx="3352800" cy="16619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Eliminar</a:t>
              </a: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 el </a:t>
              </a: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tabú</a:t>
              </a: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 y </a:t>
              </a: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prevenir</a:t>
              </a: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 el ASI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DC266D5-CB5F-4A9C-B066-900DC0538C44}"/>
              </a:ext>
            </a:extLst>
          </p:cNvPr>
          <p:cNvGrpSpPr/>
          <p:nvPr/>
        </p:nvGrpSpPr>
        <p:grpSpPr>
          <a:xfrm>
            <a:off x="1758746" y="2587722"/>
            <a:ext cx="12167269" cy="2340196"/>
            <a:chOff x="1758746" y="4880648"/>
            <a:chExt cx="12167269" cy="2340196"/>
          </a:xfrm>
        </p:grpSpPr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02D5BD36-1B86-4EA4-B710-A5EC71F4C411}"/>
                </a:ext>
              </a:extLst>
            </p:cNvPr>
            <p:cNvSpPr/>
            <p:nvPr/>
          </p:nvSpPr>
          <p:spPr>
            <a:xfrm>
              <a:off x="2551253" y="4880648"/>
              <a:ext cx="7049947" cy="2340196"/>
            </a:xfrm>
            <a:custGeom>
              <a:avLst/>
              <a:gdLst/>
              <a:ahLst/>
              <a:cxnLst/>
              <a:rect l="l" t="t" r="r" b="b"/>
              <a:pathLst>
                <a:path w="1563189" h="1107037">
                  <a:moveTo>
                    <a:pt x="1438729" y="1107037"/>
                  </a:moveTo>
                  <a:lnTo>
                    <a:pt x="124460" y="1107037"/>
                  </a:lnTo>
                  <a:cubicBezTo>
                    <a:pt x="55880" y="1107037"/>
                    <a:pt x="0" y="1051157"/>
                    <a:pt x="0" y="9825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982577"/>
                  </a:lnTo>
                  <a:cubicBezTo>
                    <a:pt x="1563189" y="1051157"/>
                    <a:pt x="1507309" y="1107037"/>
                    <a:pt x="1438729" y="11070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74E41667-033E-4C92-A76A-1FC1961753B9}"/>
                </a:ext>
              </a:extLst>
            </p:cNvPr>
            <p:cNvSpPr txBox="1"/>
            <p:nvPr/>
          </p:nvSpPr>
          <p:spPr>
            <a:xfrm>
              <a:off x="2784984" y="4973528"/>
              <a:ext cx="6190933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2400" b="1" spc="36" dirty="0">
                  <a:solidFill>
                    <a:srgbClr val="03989E"/>
                  </a:solidFill>
                  <a:latin typeface="Clear Sans Regular"/>
                </a:rPr>
                <a:t>Guía de actuación</a:t>
              </a:r>
              <a:r>
                <a:rPr lang="es-ES" sz="2400" spc="36" dirty="0">
                  <a:solidFill>
                    <a:srgbClr val="3D4248"/>
                  </a:solidFill>
                  <a:latin typeface="Clear Sans Regular"/>
                </a:rPr>
                <a:t> con información sobre proceso, contacto y organizaciones por CC.AA.</a:t>
              </a:r>
            </a:p>
            <a:p>
              <a:pPr algn="just"/>
              <a:endParaRPr lang="es-ES" sz="1400" spc="36" dirty="0">
                <a:solidFill>
                  <a:srgbClr val="3D4248"/>
                </a:solidFill>
                <a:latin typeface="Clear Sans Regular"/>
              </a:endParaRPr>
            </a:p>
            <a:p>
              <a:pPr algn="just"/>
              <a:r>
                <a:rPr lang="es-ES" sz="2400" spc="36" dirty="0">
                  <a:solidFill>
                    <a:srgbClr val="3D4248"/>
                  </a:solidFill>
                  <a:latin typeface="Clear Sans Regular"/>
                </a:rPr>
                <a:t>Correo electrónico para asesorar a menores y familia </a:t>
              </a:r>
              <a:r>
                <a:rPr lang="es-ES" sz="2400" b="1" spc="36" dirty="0">
                  <a:solidFill>
                    <a:srgbClr val="03989E"/>
                  </a:solidFill>
                  <a:latin typeface="Clear Sans Regular"/>
                </a:rPr>
                <a:t>ayudaubat@gmail.com</a:t>
              </a:r>
            </a:p>
          </p:txBody>
        </p:sp>
        <p:sp>
          <p:nvSpPr>
            <p:cNvPr id="69" name="TextBox 13">
              <a:extLst>
                <a:ext uri="{FF2B5EF4-FFF2-40B4-BE49-F238E27FC236}">
                  <a16:creationId xmlns:a16="http://schemas.microsoft.com/office/drawing/2014/main" id="{FC48B0BD-EFCB-481F-A396-65A54DB892D6}"/>
                </a:ext>
              </a:extLst>
            </p:cNvPr>
            <p:cNvSpPr txBox="1"/>
            <p:nvPr/>
          </p:nvSpPr>
          <p:spPr>
            <a:xfrm>
              <a:off x="1758746" y="5701323"/>
              <a:ext cx="769437" cy="698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-42" dirty="0">
                  <a:solidFill>
                    <a:srgbClr val="03989E"/>
                  </a:solidFill>
                  <a:latin typeface="Clear Sans Regular Bold"/>
                </a:rPr>
                <a:t>1</a:t>
              </a:r>
            </a:p>
          </p:txBody>
        </p:sp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0B0ED500-477F-4B71-81F6-E58C48CC4325}"/>
                </a:ext>
              </a:extLst>
            </p:cNvPr>
            <p:cNvSpPr txBox="1"/>
            <p:nvPr/>
          </p:nvSpPr>
          <p:spPr>
            <a:xfrm>
              <a:off x="10192215" y="5291666"/>
              <a:ext cx="3733800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Facilitar</a:t>
              </a: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 </a:t>
              </a: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actuación</a:t>
              </a:r>
              <a:endParaRPr lang="en-US" sz="3600" spc="-150" dirty="0">
                <a:solidFill>
                  <a:srgbClr val="03989E"/>
                </a:solidFill>
                <a:latin typeface="Clear Sans Regular"/>
              </a:endParaRPr>
            </a:p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US" sz="2800" i="1" spc="-150" dirty="0" err="1">
                  <a:solidFill>
                    <a:srgbClr val="03989E"/>
                  </a:solidFill>
                  <a:latin typeface="Clear Sans Regular"/>
                </a:rPr>
                <a:t>Qué</a:t>
              </a:r>
              <a:r>
                <a:rPr lang="en-US" sz="2800" i="1" spc="-150" dirty="0">
                  <a:solidFill>
                    <a:srgbClr val="03989E"/>
                  </a:solidFill>
                  <a:latin typeface="Clear Sans Regular"/>
                </a:rPr>
                <a:t> </a:t>
              </a:r>
              <a:r>
                <a:rPr lang="en-US" sz="2800" i="1" spc="-150" dirty="0" err="1">
                  <a:solidFill>
                    <a:srgbClr val="03989E"/>
                  </a:solidFill>
                  <a:latin typeface="Clear Sans Regular"/>
                </a:rPr>
                <a:t>hacer</a:t>
              </a:r>
              <a:r>
                <a:rPr lang="en-US" sz="2800" i="1" spc="-150" dirty="0">
                  <a:solidFill>
                    <a:srgbClr val="03989E"/>
                  </a:solidFill>
                  <a:latin typeface="Clear Sans Regular"/>
                </a:rPr>
                <a:t>, a </a:t>
              </a:r>
              <a:r>
                <a:rPr lang="en-US" sz="2800" i="1" spc="-150" dirty="0" err="1">
                  <a:solidFill>
                    <a:srgbClr val="03989E"/>
                  </a:solidFill>
                  <a:latin typeface="Clear Sans Regular"/>
                </a:rPr>
                <a:t>quién</a:t>
              </a:r>
              <a:r>
                <a:rPr lang="en-US" sz="2800" i="1" spc="-150" dirty="0">
                  <a:solidFill>
                    <a:srgbClr val="03989E"/>
                  </a:solidFill>
                  <a:latin typeface="Clear Sans Regular"/>
                </a:rPr>
                <a:t> </a:t>
              </a:r>
              <a:r>
                <a:rPr lang="en-US" sz="2800" i="1" spc="-150" dirty="0" err="1">
                  <a:solidFill>
                    <a:srgbClr val="03989E"/>
                  </a:solidFill>
                  <a:latin typeface="Clear Sans Regular"/>
                </a:rPr>
                <a:t>recurrir</a:t>
              </a:r>
              <a:endParaRPr lang="en-US" sz="2800" i="1" spc="-150" dirty="0">
                <a:solidFill>
                  <a:srgbClr val="03989E"/>
                </a:solidFill>
                <a:latin typeface="Clear Sans Regular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CFB76EC-DC15-4922-81E8-FD3BC13B5254}"/>
              </a:ext>
            </a:extLst>
          </p:cNvPr>
          <p:cNvGrpSpPr/>
          <p:nvPr/>
        </p:nvGrpSpPr>
        <p:grpSpPr>
          <a:xfrm>
            <a:off x="1758746" y="5288941"/>
            <a:ext cx="14072269" cy="2223268"/>
            <a:chOff x="1758746" y="7651558"/>
            <a:chExt cx="14072269" cy="2223268"/>
          </a:xfrm>
        </p:grpSpPr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79C7912F-F605-40B4-9EA6-D0CCB9249150}"/>
                </a:ext>
              </a:extLst>
            </p:cNvPr>
            <p:cNvSpPr/>
            <p:nvPr/>
          </p:nvSpPr>
          <p:spPr>
            <a:xfrm>
              <a:off x="2551253" y="7651558"/>
              <a:ext cx="7049947" cy="2223268"/>
            </a:xfrm>
            <a:custGeom>
              <a:avLst/>
              <a:gdLst/>
              <a:ahLst/>
              <a:cxnLst/>
              <a:rect l="l" t="t" r="r" b="b"/>
              <a:pathLst>
                <a:path w="1563189" h="1107037">
                  <a:moveTo>
                    <a:pt x="1438729" y="1107037"/>
                  </a:moveTo>
                  <a:lnTo>
                    <a:pt x="124460" y="1107037"/>
                  </a:lnTo>
                  <a:cubicBezTo>
                    <a:pt x="55880" y="1107037"/>
                    <a:pt x="0" y="1051157"/>
                    <a:pt x="0" y="9825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982577"/>
                  </a:lnTo>
                  <a:cubicBezTo>
                    <a:pt x="1563189" y="1051157"/>
                    <a:pt x="1507309" y="1107037"/>
                    <a:pt x="1438729" y="11070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1B1CAE83-4938-400B-962B-11E058B333B0}"/>
                </a:ext>
              </a:extLst>
            </p:cNvPr>
            <p:cNvSpPr txBox="1"/>
            <p:nvPr/>
          </p:nvSpPr>
          <p:spPr>
            <a:xfrm>
              <a:off x="2762600" y="7978362"/>
              <a:ext cx="649938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2400" b="1" spc="36" dirty="0">
                  <a:solidFill>
                    <a:srgbClr val="03989E"/>
                  </a:solidFill>
                  <a:latin typeface="Clear Sans Regular"/>
                </a:rPr>
                <a:t>Página web </a:t>
              </a:r>
              <a:r>
                <a:rPr lang="es-ES" sz="2400" spc="36" dirty="0">
                  <a:solidFill>
                    <a:srgbClr val="3D4248"/>
                  </a:solidFill>
                  <a:latin typeface="Clear Sans Regular"/>
                </a:rPr>
                <a:t>para compartir testimonios, con acceso a foros, blogs y otras plataformas especializadas</a:t>
              </a:r>
            </a:p>
            <a:p>
              <a:pPr algn="just"/>
              <a:endParaRPr lang="es-ES" sz="1400" spc="36" dirty="0">
                <a:solidFill>
                  <a:srgbClr val="3D4248"/>
                </a:solidFill>
                <a:latin typeface="Clear Sans Regular"/>
              </a:endParaRPr>
            </a:p>
            <a:p>
              <a:pPr algn="just"/>
              <a:r>
                <a:rPr lang="es-ES" sz="2400" b="1" spc="36" dirty="0">
                  <a:solidFill>
                    <a:srgbClr val="03989E"/>
                  </a:solidFill>
                  <a:latin typeface="Clear Sans Regular"/>
                </a:rPr>
                <a:t>www.asociacionubat.es</a:t>
              </a:r>
              <a:endParaRPr lang="es-ES" sz="2400" spc="36" dirty="0">
                <a:solidFill>
                  <a:srgbClr val="3D4248"/>
                </a:solidFill>
                <a:latin typeface="Clear Sans Regular"/>
              </a:endParaRPr>
            </a:p>
          </p:txBody>
        </p:sp>
        <p:sp>
          <p:nvSpPr>
            <p:cNvPr id="79" name="TextBox 13">
              <a:extLst>
                <a:ext uri="{FF2B5EF4-FFF2-40B4-BE49-F238E27FC236}">
                  <a16:creationId xmlns:a16="http://schemas.microsoft.com/office/drawing/2014/main" id="{6F535C63-EFAA-40AF-96B7-6BF3593D6EA7}"/>
                </a:ext>
              </a:extLst>
            </p:cNvPr>
            <p:cNvSpPr txBox="1"/>
            <p:nvPr/>
          </p:nvSpPr>
          <p:spPr>
            <a:xfrm>
              <a:off x="1758746" y="8322322"/>
              <a:ext cx="769437" cy="698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-42" dirty="0">
                  <a:solidFill>
                    <a:srgbClr val="03989E"/>
                  </a:solidFill>
                  <a:latin typeface="Clear Sans Regular Bold"/>
                </a:rPr>
                <a:t>2</a:t>
              </a:r>
            </a:p>
          </p:txBody>
        </p:sp>
        <p:sp>
          <p:nvSpPr>
            <p:cNvPr id="81" name="TextBox 16">
              <a:extLst>
                <a:ext uri="{FF2B5EF4-FFF2-40B4-BE49-F238E27FC236}">
                  <a16:creationId xmlns:a16="http://schemas.microsoft.com/office/drawing/2014/main" id="{2C273E43-D914-44D7-AC6B-CFA588290804}"/>
                </a:ext>
              </a:extLst>
            </p:cNvPr>
            <p:cNvSpPr txBox="1"/>
            <p:nvPr/>
          </p:nvSpPr>
          <p:spPr>
            <a:xfrm>
              <a:off x="10192215" y="7952258"/>
              <a:ext cx="5638800" cy="16619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Dar </a:t>
              </a: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esperanza</a:t>
              </a: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, </a:t>
              </a: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apoyo</a:t>
              </a: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 y </a:t>
              </a: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confianza</a:t>
              </a: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 a </a:t>
              </a: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víctimas</a:t>
              </a:r>
              <a:r>
                <a:rPr lang="en-US" sz="3600" spc="-150" dirty="0">
                  <a:solidFill>
                    <a:srgbClr val="03989E"/>
                  </a:solidFill>
                  <a:latin typeface="Clear Sans Regular"/>
                </a:rPr>
                <a:t> y </a:t>
              </a:r>
              <a:r>
                <a:rPr lang="en-US" sz="3600" spc="-150" dirty="0" err="1">
                  <a:solidFill>
                    <a:srgbClr val="03989E"/>
                  </a:solidFill>
                  <a:latin typeface="Clear Sans Regular"/>
                </a:rPr>
                <a:t>familias</a:t>
              </a:r>
              <a:endParaRPr lang="en-US" sz="3600" spc="-150" dirty="0">
                <a:solidFill>
                  <a:srgbClr val="03989E"/>
                </a:solidFill>
                <a:latin typeface="Clear Sans Regular"/>
              </a:endParaRPr>
            </a:p>
          </p:txBody>
        </p:sp>
      </p:grpSp>
      <p:sp>
        <p:nvSpPr>
          <p:cNvPr id="86" name="Rectángulo 85">
            <a:extLst>
              <a:ext uri="{FF2B5EF4-FFF2-40B4-BE49-F238E27FC236}">
                <a16:creationId xmlns:a16="http://schemas.microsoft.com/office/drawing/2014/main" id="{95595365-AA1F-4745-9634-ED32F7D90D93}"/>
              </a:ext>
            </a:extLst>
          </p:cNvPr>
          <p:cNvSpPr/>
          <p:nvPr/>
        </p:nvSpPr>
        <p:spPr>
          <a:xfrm>
            <a:off x="8001000" y="10013639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23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10797228" y="1181100"/>
            <a:ext cx="1176807" cy="1182082"/>
            <a:chOff x="-8115446" y="-8115860"/>
            <a:chExt cx="6321663" cy="6350000"/>
          </a:xfrm>
        </p:grpSpPr>
        <p:sp>
          <p:nvSpPr>
            <p:cNvPr id="14" name="Freeform 14"/>
            <p:cNvSpPr/>
            <p:nvPr/>
          </p:nvSpPr>
          <p:spPr>
            <a:xfrm>
              <a:off x="-8115446" y="-8115860"/>
              <a:ext cx="6321663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61A3798-CC52-40F0-A636-67992F711B9F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03989E"/>
          </a:solidFill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066A923C-F63A-4018-8091-524376C428DC}"/>
              </a:ext>
            </a:extLst>
          </p:cNvPr>
          <p:cNvSpPr txBox="1"/>
          <p:nvPr/>
        </p:nvSpPr>
        <p:spPr>
          <a:xfrm>
            <a:off x="12869484" y="9462135"/>
            <a:ext cx="438981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E0B2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16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8F7906A-B1B5-449D-A5DB-C53F3667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18"/>
          <a:stretch/>
        </p:blipFill>
        <p:spPr>
          <a:xfrm>
            <a:off x="0" y="0"/>
            <a:ext cx="5295900" cy="10287000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F1C96A0-0930-49EF-9DCB-DDF3C88EA1E1}"/>
              </a:ext>
            </a:extLst>
          </p:cNvPr>
          <p:cNvSpPr txBox="1"/>
          <p:nvPr/>
        </p:nvSpPr>
        <p:spPr>
          <a:xfrm>
            <a:off x="4724400" y="2920099"/>
            <a:ext cx="13322463" cy="4509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-240" dirty="0">
                <a:solidFill>
                  <a:schemeClr val="bg1"/>
                </a:solidFill>
                <a:latin typeface="Clear Sans Regular"/>
              </a:rPr>
              <a:t>"Hay soldados que no </a:t>
            </a:r>
            <a:r>
              <a:rPr lang="en-US" sz="8000" spc="-240" dirty="0" err="1">
                <a:solidFill>
                  <a:schemeClr val="bg1"/>
                </a:solidFill>
                <a:latin typeface="Clear Sans Regular"/>
              </a:rPr>
              <a:t>llevan</a:t>
            </a:r>
            <a:r>
              <a:rPr lang="en-US" sz="8000" spc="-240" dirty="0">
                <a:solidFill>
                  <a:schemeClr val="bg1"/>
                </a:solidFill>
                <a:latin typeface="Clear Sans Regular"/>
              </a:rPr>
              <a:t> espada y </a:t>
            </a:r>
            <a:r>
              <a:rPr lang="en-US" sz="8000" spc="-240" dirty="0" err="1">
                <a:solidFill>
                  <a:schemeClr val="bg1"/>
                </a:solidFill>
                <a:latin typeface="Clear Sans Regular"/>
              </a:rPr>
              <a:t>valientes</a:t>
            </a:r>
            <a:r>
              <a:rPr lang="en-US" sz="8000" spc="-240" dirty="0">
                <a:solidFill>
                  <a:schemeClr val="bg1"/>
                </a:solidFill>
                <a:latin typeface="Clear Sans Regular"/>
              </a:rPr>
              <a:t> que no </a:t>
            </a:r>
            <a:r>
              <a:rPr lang="en-US" sz="8000" spc="-240" dirty="0" err="1">
                <a:solidFill>
                  <a:schemeClr val="bg1"/>
                </a:solidFill>
                <a:latin typeface="Clear Sans Regular"/>
              </a:rPr>
              <a:t>mueren</a:t>
            </a:r>
            <a:r>
              <a:rPr lang="en-US" sz="8000" spc="-240" dirty="0">
                <a:solidFill>
                  <a:schemeClr val="bg1"/>
                </a:solidFill>
                <a:latin typeface="Clear Sans Regular"/>
              </a:rPr>
              <a:t> en el campo de </a:t>
            </a:r>
            <a:r>
              <a:rPr lang="en-US" sz="8000" spc="-240" dirty="0" err="1">
                <a:solidFill>
                  <a:schemeClr val="bg1"/>
                </a:solidFill>
                <a:latin typeface="Clear Sans Regular"/>
              </a:rPr>
              <a:t>batalla</a:t>
            </a:r>
            <a:r>
              <a:rPr lang="en-US" sz="8000" spc="-240" dirty="0">
                <a:solidFill>
                  <a:schemeClr val="bg1"/>
                </a:solidFill>
                <a:latin typeface="Clear Sans Regular"/>
              </a:rPr>
              <a:t>".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87E40AB-A678-490F-83AA-E1F45BEAFE9B}"/>
              </a:ext>
            </a:extLst>
          </p:cNvPr>
          <p:cNvSpPr txBox="1"/>
          <p:nvPr/>
        </p:nvSpPr>
        <p:spPr>
          <a:xfrm>
            <a:off x="7544601" y="8672457"/>
            <a:ext cx="7682061" cy="52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000" dirty="0">
                <a:solidFill>
                  <a:schemeClr val="bg1"/>
                </a:solidFill>
                <a:latin typeface="Open Sans Light"/>
              </a:rPr>
              <a:t>Taylor Caldwell</a:t>
            </a:r>
          </a:p>
        </p:txBody>
      </p:sp>
    </p:spTree>
    <p:extLst>
      <p:ext uri="{BB962C8B-B14F-4D97-AF65-F5344CB8AC3E}">
        <p14:creationId xmlns:p14="http://schemas.microsoft.com/office/powerpoint/2010/main" val="177163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488</Words>
  <Application>Microsoft Office PowerPoint</Application>
  <PresentationFormat>Personalizado</PresentationFormat>
  <Paragraphs>47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Clear Sans Regular</vt:lpstr>
      <vt:lpstr>Clear Sans Regular Bold</vt:lpstr>
      <vt:lpstr>Arial</vt:lpstr>
      <vt:lpstr>Calibri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ubat</dc:title>
  <dc:creator>Leon Muñoz, Elena</dc:creator>
  <cp:lastModifiedBy>Leon Muñoz, Elena</cp:lastModifiedBy>
  <cp:revision>163</cp:revision>
  <cp:lastPrinted>2021-05-06T11:28:08Z</cp:lastPrinted>
  <dcterms:created xsi:type="dcterms:W3CDTF">2006-08-16T00:00:00Z</dcterms:created>
  <dcterms:modified xsi:type="dcterms:W3CDTF">2021-05-30T05:57:15Z</dcterms:modified>
  <dc:identifier>DAEXhFQBPsQ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c027e-33b7-45fc-a572-8ffa5d09ec36_Enabled">
    <vt:lpwstr>true</vt:lpwstr>
  </property>
  <property fmtid="{D5CDD505-2E9C-101B-9397-08002B2CF9AE}" pid="3" name="MSIP_Label_019c027e-33b7-45fc-a572-8ffa5d09ec36_SetDate">
    <vt:lpwstr>2021-05-30T05:57:13Z</vt:lpwstr>
  </property>
  <property fmtid="{D5CDD505-2E9C-101B-9397-08002B2CF9AE}" pid="4" name="MSIP_Label_019c027e-33b7-45fc-a572-8ffa5d09ec36_Method">
    <vt:lpwstr>Standard</vt:lpwstr>
  </property>
  <property fmtid="{D5CDD505-2E9C-101B-9397-08002B2CF9AE}" pid="5" name="MSIP_Label_019c027e-33b7-45fc-a572-8ffa5d09ec36_Name">
    <vt:lpwstr>Internal Use</vt:lpwstr>
  </property>
  <property fmtid="{D5CDD505-2E9C-101B-9397-08002B2CF9AE}" pid="6" name="MSIP_Label_019c027e-33b7-45fc-a572-8ffa5d09ec36_SiteId">
    <vt:lpwstr>031a09bc-a2bf-44df-888e-4e09355b7a24</vt:lpwstr>
  </property>
  <property fmtid="{D5CDD505-2E9C-101B-9397-08002B2CF9AE}" pid="7" name="MSIP_Label_019c027e-33b7-45fc-a572-8ffa5d09ec36_ActionId">
    <vt:lpwstr>779c133e-8762-4ffb-b633-f5c4b94229f3</vt:lpwstr>
  </property>
  <property fmtid="{D5CDD505-2E9C-101B-9397-08002B2CF9AE}" pid="8" name="MSIP_Label_019c027e-33b7-45fc-a572-8ffa5d09ec36_ContentBits">
    <vt:lpwstr>2</vt:lpwstr>
  </property>
</Properties>
</file>