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72" r:id="rId10"/>
  </p:sldIdLst>
  <p:sldSz cx="18288000" cy="10287000"/>
  <p:notesSz cx="6797675" cy="9926638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lear Sans Regular" panose="020B0604020202020204" charset="0"/>
      <p:regular r:id="rId16"/>
    </p:embeddedFont>
    <p:embeddedFont>
      <p:font typeface="Clear Sans Regular Bold" panose="020B0604020202020204" charset="0"/>
      <p:regular r:id="rId17"/>
    </p:embeddedFont>
    <p:embeddedFont>
      <p:font typeface="Open Sans" panose="020B0604020202020204" charset="0"/>
      <p:regular r:id="rId18"/>
    </p:embeddedFont>
    <p:embeddedFont>
      <p:font typeface="Open Sans Bold" panose="020B0604020202020204" charset="0"/>
      <p:regular r:id="rId19"/>
    </p:embeddedFont>
    <p:embeddedFont>
      <p:font typeface="Open Sans Light" panose="020B0604020202020204" charset="0"/>
      <p:regular r:id="rId20"/>
    </p:embeddedFont>
    <p:embeddedFont>
      <p:font typeface="Open Sans Light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89E"/>
    <a:srgbClr val="EAEAEA"/>
    <a:srgbClr val="FFE0B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52B6-E17F-4E85-A448-053FDA0CDBCE}" type="datetimeFigureOut">
              <a:rPr lang="es-ES" smtClean="0"/>
              <a:t>30/05/2021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E1025-BD61-4114-B2C4-005D053B5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17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MSIPCMContentMarking" descr="{&quot;HashCode&quot;:1231056682,&quot;Placement&quot;:&quot;Footer&quot;,&quot;Top&quot;:786.65155,&quot;Left&quot;:677.819946,&quot;SlideWidth&quot;:1440,&quot;SlideHeight&quot;:810}">
            <a:extLst>
              <a:ext uri="{FF2B5EF4-FFF2-40B4-BE49-F238E27FC236}">
                <a16:creationId xmlns:a16="http://schemas.microsoft.com/office/drawing/2014/main" id="{FBEC06D6-0910-4D0B-B84F-ED0798281E4C}"/>
              </a:ext>
            </a:extLst>
          </p:cNvPr>
          <p:cNvSpPr txBox="1"/>
          <p:nvPr userDrawn="1"/>
        </p:nvSpPr>
        <p:spPr>
          <a:xfrm>
            <a:off x="8608313" y="9990475"/>
            <a:ext cx="107137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200">
                <a:solidFill>
                  <a:srgbClr val="008000"/>
                </a:solidFill>
                <a:latin typeface="Calibri" panose="020F0502020204030204" pitchFamily="34" charset="0"/>
              </a:rPr>
              <a:t>Internal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8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E0B2"/>
              </a:solidFill>
            </p:spPr>
          </p:sp>
        </p:grpSp>
      </p:grpSp>
      <p:grpSp>
        <p:nvGrpSpPr>
          <p:cNvPr id="10" name="Group 10"/>
          <p:cNvGrpSpPr/>
          <p:nvPr/>
        </p:nvGrpSpPr>
        <p:grpSpPr>
          <a:xfrm>
            <a:off x="4800600" y="2132265"/>
            <a:ext cx="13322463" cy="4171843"/>
            <a:chOff x="0" y="0"/>
            <a:chExt cx="17763284" cy="556245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2521866"/>
              <a:ext cx="17763284" cy="3040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en-US" sz="8000" spc="-240" dirty="0">
                  <a:solidFill>
                    <a:srgbClr val="FFE0B2"/>
                  </a:solidFill>
                  <a:latin typeface="Clear Sans Regular"/>
                </a:rPr>
                <a:t>¿</a:t>
              </a:r>
              <a:r>
                <a:rPr lang="en-US" sz="8000" spc="-240" dirty="0" err="1">
                  <a:solidFill>
                    <a:srgbClr val="FFE0B2"/>
                  </a:solidFill>
                  <a:latin typeface="Clear Sans Regular"/>
                </a:rPr>
                <a:t>Qué</a:t>
              </a:r>
              <a:r>
                <a:rPr lang="en-US" sz="8000" spc="-240" dirty="0">
                  <a:solidFill>
                    <a:srgbClr val="FFE0B2"/>
                  </a:solidFill>
                  <a:latin typeface="Clear Sans Regular"/>
                </a:rPr>
                <a:t> es el </a:t>
              </a:r>
              <a:r>
                <a:rPr lang="en-US" sz="8000" spc="-240" dirty="0" err="1">
                  <a:solidFill>
                    <a:srgbClr val="FFE0B2"/>
                  </a:solidFill>
                  <a:latin typeface="Clear Sans Regular"/>
                </a:rPr>
                <a:t>Abuso</a:t>
              </a:r>
              <a:r>
                <a:rPr lang="en-US" sz="8000" spc="-240" dirty="0">
                  <a:solidFill>
                    <a:srgbClr val="FFE0B2"/>
                  </a:solidFill>
                  <a:latin typeface="Clear Sans Regular"/>
                </a:rPr>
                <a:t> Sexual </a:t>
              </a:r>
              <a:r>
                <a:rPr lang="en-US" sz="8000" spc="-240" dirty="0" err="1">
                  <a:solidFill>
                    <a:srgbClr val="FFE0B2"/>
                  </a:solidFill>
                  <a:latin typeface="Clear Sans Regular"/>
                </a:rPr>
                <a:t>Infantil</a:t>
              </a:r>
              <a:r>
                <a:rPr lang="en-US" sz="8000" spc="-240" dirty="0">
                  <a:solidFill>
                    <a:srgbClr val="FFE0B2"/>
                  </a:solidFill>
                  <a:latin typeface="Clear Sans Regular"/>
                </a:rPr>
                <a:t> (ASI)?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8093588" y="0"/>
              <a:ext cx="1576109" cy="1576109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F018294-C52C-4224-A88A-8F9B190CEE88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03989E"/>
          </a:solidFill>
        </p:spPr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E5B2517-E1E6-49BC-AC0A-8E8D137BF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18"/>
          <a:stretch/>
        </p:blipFill>
        <p:spPr>
          <a:xfrm>
            <a:off x="0" y="0"/>
            <a:ext cx="52959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6438906" y="3952742"/>
            <a:ext cx="4621105" cy="4358477"/>
            <a:chOff x="0" y="0"/>
            <a:chExt cx="1563189" cy="147434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63189" cy="1474349"/>
            </a:xfrm>
            <a:custGeom>
              <a:avLst/>
              <a:gdLst/>
              <a:ahLst/>
              <a:cxnLst/>
              <a:rect l="l" t="t" r="r" b="b"/>
              <a:pathLst>
                <a:path w="1563189" h="1474349">
                  <a:moveTo>
                    <a:pt x="1438729" y="1474349"/>
                  </a:moveTo>
                  <a:lnTo>
                    <a:pt x="124460" y="1474349"/>
                  </a:lnTo>
                  <a:cubicBezTo>
                    <a:pt x="55880" y="1474349"/>
                    <a:pt x="0" y="1418469"/>
                    <a:pt x="0" y="13498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349889"/>
                  </a:lnTo>
                  <a:cubicBezTo>
                    <a:pt x="1563189" y="1418469"/>
                    <a:pt x="1507309" y="1474349"/>
                    <a:pt x="1438729" y="14743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675649" y="4361976"/>
            <a:ext cx="4147620" cy="314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44"/>
              </a:lnSpc>
            </a:pP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El ASI es un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problema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que ha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existido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1900" spc="39" dirty="0" err="1">
                <a:solidFill>
                  <a:srgbClr val="000000"/>
                </a:solidFill>
                <a:latin typeface="Clear Sans Regular Bold"/>
              </a:rPr>
              <a:t>siempre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, en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todos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los </a:t>
            </a:r>
            <a:r>
              <a:rPr lang="en-US" sz="1900" b="1" spc="39" dirty="0" err="1">
                <a:solidFill>
                  <a:srgbClr val="3D4248"/>
                </a:solidFill>
                <a:latin typeface="Clear Sans Regular"/>
              </a:rPr>
              <a:t>países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y </a:t>
            </a:r>
            <a:r>
              <a:rPr lang="en-US" sz="1900" b="1" spc="39" dirty="0" err="1">
                <a:solidFill>
                  <a:srgbClr val="3D4248"/>
                </a:solidFill>
                <a:latin typeface="Clear Sans Regular"/>
              </a:rPr>
              <a:t>ámbitos</a:t>
            </a:r>
            <a:r>
              <a:rPr lang="en-US" sz="1900" b="1" spc="39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1900" b="1" spc="39" dirty="0" err="1">
                <a:solidFill>
                  <a:srgbClr val="3D4248"/>
                </a:solidFill>
                <a:latin typeface="Clear Sans Regular"/>
              </a:rPr>
              <a:t>sociales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. </a:t>
            </a:r>
          </a:p>
          <a:p>
            <a:pPr algn="just">
              <a:lnSpc>
                <a:spcPts val="3144"/>
              </a:lnSpc>
            </a:pPr>
            <a:endParaRPr lang="en-US" sz="1900" spc="39" dirty="0">
              <a:solidFill>
                <a:srgbClr val="3D4248"/>
              </a:solidFill>
              <a:latin typeface="Clear Sans Regular"/>
            </a:endParaRPr>
          </a:p>
          <a:p>
            <a:pPr algn="just">
              <a:lnSpc>
                <a:spcPts val="3144"/>
              </a:lnSpc>
            </a:pP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Hasta la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Convención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sobre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los Derechos del Niño en 1990, no se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había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dado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relevancia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al </a:t>
            </a:r>
            <a:r>
              <a:rPr lang="en-US" sz="1900" spc="39" dirty="0" err="1">
                <a:solidFill>
                  <a:srgbClr val="3D4248"/>
                </a:solidFill>
                <a:latin typeface="Clear Sans Regular"/>
              </a:rPr>
              <a:t>concepto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sz="1900" spc="39" dirty="0" err="1">
                <a:solidFill>
                  <a:srgbClr val="000000"/>
                </a:solidFill>
                <a:latin typeface="Clear Sans Regular Bold"/>
              </a:rPr>
              <a:t>protección</a:t>
            </a:r>
            <a:r>
              <a:rPr lang="en-US" sz="1900" spc="39" dirty="0">
                <a:solidFill>
                  <a:srgbClr val="000000"/>
                </a:solidFill>
                <a:latin typeface="Clear Sans Regular Bold"/>
              </a:rPr>
              <a:t> del </a:t>
            </a:r>
            <a:r>
              <a:rPr lang="en-US" sz="1900" spc="39" dirty="0" err="1">
                <a:solidFill>
                  <a:srgbClr val="000000"/>
                </a:solidFill>
                <a:latin typeface="Clear Sans Regular Bold"/>
              </a:rPr>
              <a:t>menor</a:t>
            </a:r>
            <a:r>
              <a:rPr lang="en-US" sz="1900" spc="39" dirty="0">
                <a:solidFill>
                  <a:srgbClr val="3D4248"/>
                </a:solidFill>
                <a:latin typeface="Clear Sans Regular"/>
              </a:rPr>
              <a:t>.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329253" y="2893480"/>
            <a:ext cx="4621105" cy="6477000"/>
            <a:chOff x="0" y="0"/>
            <a:chExt cx="1563189" cy="147434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63189" cy="1474349"/>
            </a:xfrm>
            <a:custGeom>
              <a:avLst/>
              <a:gdLst/>
              <a:ahLst/>
              <a:cxnLst/>
              <a:rect l="l" t="t" r="r" b="b"/>
              <a:pathLst>
                <a:path w="1563189" h="1474349">
                  <a:moveTo>
                    <a:pt x="1438729" y="1474349"/>
                  </a:moveTo>
                  <a:lnTo>
                    <a:pt x="124460" y="1474349"/>
                  </a:lnTo>
                  <a:cubicBezTo>
                    <a:pt x="55880" y="1474349"/>
                    <a:pt x="0" y="1418469"/>
                    <a:pt x="0" y="13498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1349889"/>
                  </a:lnTo>
                  <a:cubicBezTo>
                    <a:pt x="1563189" y="1418469"/>
                    <a:pt x="1507309" y="1474349"/>
                    <a:pt x="1438729" y="147434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 rot="5400000">
            <a:off x="14015356" y="6032219"/>
            <a:ext cx="4551994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19"/>
              </a:lnSpc>
              <a:spcBef>
                <a:spcPct val="0"/>
              </a:spcBef>
            </a:pPr>
            <a:r>
              <a:rPr lang="en-US" sz="3200" spc="-32" dirty="0" err="1">
                <a:solidFill>
                  <a:srgbClr val="03989E"/>
                </a:solidFill>
                <a:latin typeface="Clear Sans Regular Bold"/>
              </a:rPr>
              <a:t>Convenio</a:t>
            </a:r>
            <a:r>
              <a:rPr lang="en-US" sz="3200" spc="-32" dirty="0">
                <a:solidFill>
                  <a:srgbClr val="03989E"/>
                </a:solidFill>
                <a:latin typeface="Clear Sans Regular Bold"/>
              </a:rPr>
              <a:t> de Lanzarote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65581" y="3108680"/>
            <a:ext cx="4148451" cy="611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400" b="1" spc="40" dirty="0">
                <a:solidFill>
                  <a:srgbClr val="3D4248"/>
                </a:solidFill>
                <a:latin typeface="Clear Sans Regular"/>
              </a:rPr>
              <a:t>ASI es </a:t>
            </a:r>
            <a:r>
              <a:rPr lang="en-US" sz="2400" b="1" spc="40" dirty="0" err="1">
                <a:solidFill>
                  <a:srgbClr val="3D4248"/>
                </a:solidFill>
                <a:latin typeface="Clear Sans Regular"/>
              </a:rPr>
              <a:t>realizar</a:t>
            </a:r>
            <a:r>
              <a:rPr lang="en-US" sz="2400" b="1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400" b="1" spc="40" dirty="0" err="1">
                <a:solidFill>
                  <a:srgbClr val="3D4248"/>
                </a:solidFill>
                <a:latin typeface="Clear Sans Regular"/>
              </a:rPr>
              <a:t>actos</a:t>
            </a:r>
            <a:r>
              <a:rPr lang="en-US" sz="2400" b="1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400" b="1" spc="40" dirty="0" err="1">
                <a:solidFill>
                  <a:srgbClr val="3D4248"/>
                </a:solidFill>
                <a:latin typeface="Clear Sans Regular"/>
              </a:rPr>
              <a:t>sexuales</a:t>
            </a:r>
            <a:r>
              <a:rPr lang="en-US" sz="2400" b="1" spc="40" dirty="0">
                <a:solidFill>
                  <a:srgbClr val="3D4248"/>
                </a:solidFill>
                <a:latin typeface="Clear Sans Regular"/>
              </a:rPr>
              <a:t> con un </a:t>
            </a:r>
            <a:r>
              <a:rPr lang="en-US" sz="2400" b="1" spc="40" dirty="0" err="1">
                <a:solidFill>
                  <a:srgbClr val="3D4248"/>
                </a:solidFill>
                <a:latin typeface="Clear Sans Regular"/>
              </a:rPr>
              <a:t>niño</a:t>
            </a:r>
            <a:r>
              <a:rPr lang="en-US" sz="2400" b="1" spc="40" dirty="0">
                <a:solidFill>
                  <a:srgbClr val="3D4248"/>
                </a:solidFill>
                <a:latin typeface="Clear Sans Regular"/>
              </a:rPr>
              <a:t> que no ha </a:t>
            </a:r>
            <a:r>
              <a:rPr lang="en-US" sz="2400" b="1" spc="40" dirty="0" err="1">
                <a:solidFill>
                  <a:srgbClr val="3D4248"/>
                </a:solidFill>
                <a:latin typeface="Clear Sans Regular"/>
              </a:rPr>
              <a:t>alcanzado</a:t>
            </a:r>
            <a:r>
              <a:rPr lang="en-US" sz="2400" b="1" spc="40" dirty="0">
                <a:solidFill>
                  <a:srgbClr val="3D4248"/>
                </a:solidFill>
                <a:latin typeface="Clear Sans Regular"/>
              </a:rPr>
              <a:t> la </a:t>
            </a:r>
            <a:r>
              <a:rPr lang="en-US" sz="2400" b="1" spc="40" dirty="0" err="1">
                <a:solidFill>
                  <a:srgbClr val="3D4248"/>
                </a:solidFill>
                <a:latin typeface="Clear Sans Regular"/>
              </a:rPr>
              <a:t>mayoría</a:t>
            </a:r>
            <a:r>
              <a:rPr lang="en-US" sz="2400" b="1" spc="40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sz="2400" b="1" spc="40" dirty="0" err="1">
                <a:solidFill>
                  <a:srgbClr val="3D4248"/>
                </a:solidFill>
                <a:latin typeface="Clear Sans Regular"/>
              </a:rPr>
              <a:t>edad</a:t>
            </a:r>
            <a:r>
              <a:rPr lang="en-US" sz="2400" spc="40" dirty="0">
                <a:solidFill>
                  <a:srgbClr val="3D4248"/>
                </a:solidFill>
                <a:latin typeface="Clear Sans Regular"/>
              </a:rPr>
              <a:t>. </a:t>
            </a:r>
          </a:p>
          <a:p>
            <a:pPr algn="just">
              <a:lnSpc>
                <a:spcPts val="3200"/>
              </a:lnSpc>
            </a:pPr>
            <a:endParaRPr lang="en-US" sz="500" spc="40" dirty="0">
              <a:solidFill>
                <a:srgbClr val="3D4248"/>
              </a:solidFill>
              <a:latin typeface="Clear Sans Regular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s-ES" sz="2000" spc="40" dirty="0">
                <a:solidFill>
                  <a:srgbClr val="3D4248"/>
                </a:solidFill>
                <a:latin typeface="Clear Sans Regular"/>
              </a:rPr>
              <a:t>Recurriendo a la </a:t>
            </a:r>
            <a:r>
              <a:rPr lang="es-ES" sz="2000" b="1" spc="40" dirty="0">
                <a:solidFill>
                  <a:srgbClr val="3D4248"/>
                </a:solidFill>
                <a:latin typeface="Clear Sans Regular"/>
              </a:rPr>
              <a:t>coacción, la fuerza o la amenaza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s-ES" sz="500" spc="40" dirty="0">
              <a:solidFill>
                <a:srgbClr val="3D4248"/>
              </a:solidFill>
              <a:latin typeface="Clear Sans Regular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s-ES" sz="2000" b="1" spc="40" dirty="0">
                <a:solidFill>
                  <a:srgbClr val="3D4248"/>
                </a:solidFill>
                <a:latin typeface="Clear Sans Regular"/>
              </a:rPr>
              <a:t>Abusando</a:t>
            </a:r>
            <a:r>
              <a:rPr lang="es-ES" sz="2000" spc="40" dirty="0">
                <a:solidFill>
                  <a:srgbClr val="3D4248"/>
                </a:solidFill>
                <a:latin typeface="Clear Sans Regular"/>
              </a:rPr>
              <a:t> de una posición de </a:t>
            </a:r>
            <a:r>
              <a:rPr lang="es-ES" sz="2000" b="1" spc="40" dirty="0">
                <a:solidFill>
                  <a:srgbClr val="3D4248"/>
                </a:solidFill>
                <a:latin typeface="Clear Sans Regular"/>
              </a:rPr>
              <a:t>confianza, autoridad o influencia </a:t>
            </a:r>
            <a:r>
              <a:rPr lang="es-ES" sz="2000" spc="40" dirty="0">
                <a:solidFill>
                  <a:srgbClr val="3D4248"/>
                </a:solidFill>
                <a:latin typeface="Clear Sans Regular"/>
              </a:rPr>
              <a:t>sobre el niño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endParaRPr lang="es-ES" sz="500" spc="40" dirty="0">
              <a:solidFill>
                <a:srgbClr val="3D4248"/>
              </a:solidFill>
              <a:latin typeface="Clear Sans Regular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s-ES" sz="2000" b="1" spc="40" dirty="0">
                <a:solidFill>
                  <a:srgbClr val="3D4248"/>
                </a:solidFill>
                <a:latin typeface="Clear Sans Regular"/>
              </a:rPr>
              <a:t>Abusando</a:t>
            </a:r>
            <a:r>
              <a:rPr lang="es-ES" sz="2000" spc="40" dirty="0">
                <a:solidFill>
                  <a:srgbClr val="3D4248"/>
                </a:solidFill>
                <a:latin typeface="Clear Sans Regular"/>
              </a:rPr>
              <a:t> de una situación de especial </a:t>
            </a:r>
            <a:r>
              <a:rPr lang="es-ES" sz="2000" b="1" spc="40" dirty="0">
                <a:solidFill>
                  <a:srgbClr val="3D4248"/>
                </a:solidFill>
                <a:latin typeface="Clear Sans Regular"/>
              </a:rPr>
              <a:t>vulnerabilidad</a:t>
            </a:r>
            <a:r>
              <a:rPr lang="es-ES" sz="2000" spc="40" dirty="0">
                <a:solidFill>
                  <a:srgbClr val="3D4248"/>
                </a:solidFill>
                <a:latin typeface="Clear Sans Regular"/>
              </a:rPr>
              <a:t> del menor.</a:t>
            </a:r>
            <a:endParaRPr lang="en-US" sz="2000" spc="40" dirty="0">
              <a:solidFill>
                <a:srgbClr val="3D4248"/>
              </a:solidFill>
              <a:latin typeface="Clear Sans Regular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371600" y="4148523"/>
            <a:ext cx="4415975" cy="3437950"/>
            <a:chOff x="0" y="0"/>
            <a:chExt cx="5887966" cy="458393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959321"/>
              <a:ext cx="5887966" cy="14158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030"/>
                </a:lnSpc>
                <a:spcBef>
                  <a:spcPct val="0"/>
                </a:spcBef>
              </a:pPr>
              <a:r>
                <a:rPr lang="en-US" sz="7300" spc="-219" dirty="0" err="1">
                  <a:solidFill>
                    <a:srgbClr val="3D4248"/>
                  </a:solidFill>
                  <a:latin typeface="Clear Sans Regular"/>
                </a:rPr>
                <a:t>Definición</a:t>
              </a:r>
              <a:endParaRPr lang="en-US" sz="7300" spc="-219" dirty="0">
                <a:solidFill>
                  <a:srgbClr val="3D4248"/>
                </a:solidFill>
                <a:latin typeface="Clear Sans Regular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778753"/>
              <a:ext cx="5811766" cy="805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040"/>
                </a:lnSpc>
                <a:spcBef>
                  <a:spcPct val="0"/>
                </a:spcBef>
              </a:pPr>
              <a:endParaRPr/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0" y="0"/>
              <a:ext cx="1576109" cy="1576109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158991" y="494392"/>
              <a:ext cx="1258126" cy="526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6"/>
                </a:lnSpc>
              </a:pPr>
              <a:endParaRPr/>
            </a:p>
          </p:txBody>
        </p: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8871D3E-FE4E-4B8F-B351-6BB376EF510E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2976C34E-F3CA-461B-A666-F677AE0E5055}"/>
              </a:ext>
            </a:extLst>
          </p:cNvPr>
          <p:cNvSpPr txBox="1"/>
          <p:nvPr/>
        </p:nvSpPr>
        <p:spPr>
          <a:xfrm>
            <a:off x="1828800" y="969218"/>
            <a:ext cx="13568619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Aunque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es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uno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de los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tipos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más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graves de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maltrato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infantil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, </a:t>
            </a:r>
          </a:p>
          <a:p>
            <a:pPr algn="ctr">
              <a:lnSpc>
                <a:spcPts val="3500"/>
              </a:lnSpc>
            </a:pP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el ASI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sólo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se ha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empezado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a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proteger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desde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hace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30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años</a:t>
            </a:r>
            <a:endParaRPr lang="en-US" sz="3299" spc="-32" dirty="0">
              <a:solidFill>
                <a:srgbClr val="03989E"/>
              </a:solidFill>
              <a:latin typeface="Clear Sans Regular Bold"/>
            </a:endParaRPr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AFB43ECE-AA14-4215-80BB-C14B685B8C29}"/>
              </a:ext>
            </a:extLst>
          </p:cNvPr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9B4D921F-8DE3-4E20-89A9-8596B3000081}"/>
                </a:ext>
              </a:extLst>
            </p:cNvPr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id="{9F9422B9-D259-486F-9C0D-274BFFFEB27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0F285BC9-7F71-4455-941F-65AEE7EDE229}"/>
                </a:ext>
              </a:extLst>
            </p:cNvPr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6FF3C18-63C5-4AA0-8537-69BCB0924D19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346F74FE-1CD7-4FBE-9014-33A9D282E215}"/>
                </a:ext>
              </a:extLst>
            </p:cNvPr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EF93FFE7-7094-4FB9-AF6E-A25813F56EFE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445895" y="2970349"/>
            <a:ext cx="4621105" cy="2615383"/>
            <a:chOff x="0" y="0"/>
            <a:chExt cx="1563189" cy="8847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63189" cy="884710"/>
            </a:xfrm>
            <a:custGeom>
              <a:avLst/>
              <a:gdLst/>
              <a:ahLst/>
              <a:cxnLst/>
              <a:rect l="l" t="t" r="r" b="b"/>
              <a:pathLst>
                <a:path w="1563189" h="884710">
                  <a:moveTo>
                    <a:pt x="1438729" y="884710"/>
                  </a:moveTo>
                  <a:lnTo>
                    <a:pt x="124460" y="884710"/>
                  </a:lnTo>
                  <a:cubicBezTo>
                    <a:pt x="55880" y="884710"/>
                    <a:pt x="0" y="828830"/>
                    <a:pt x="0" y="7602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760250"/>
                  </a:lnTo>
                  <a:cubicBezTo>
                    <a:pt x="1563189" y="828830"/>
                    <a:pt x="1507309" y="884710"/>
                    <a:pt x="1438729" y="8847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649784" y="4079540"/>
            <a:ext cx="4213328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No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implica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violencia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,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sino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el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uso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engaño</a:t>
            </a: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,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amenaza</a:t>
            </a: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 o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manipulación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del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menor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53672" y="3225212"/>
            <a:ext cx="356484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spc="-42" dirty="0" err="1">
                <a:solidFill>
                  <a:srgbClr val="03989E"/>
                </a:solidFill>
                <a:latin typeface="Clear Sans Regular Bold"/>
              </a:rPr>
              <a:t>Abuso</a:t>
            </a:r>
            <a:r>
              <a:rPr lang="en-US" sz="4200" spc="-42" dirty="0">
                <a:solidFill>
                  <a:srgbClr val="03989E"/>
                </a:solidFill>
                <a:latin typeface="Clear Sans Regular Bold"/>
              </a:rPr>
              <a:t> Sexual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833447" y="2970349"/>
            <a:ext cx="4621105" cy="2615383"/>
            <a:chOff x="0" y="0"/>
            <a:chExt cx="1563189" cy="88471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63189" cy="884710"/>
            </a:xfrm>
            <a:custGeom>
              <a:avLst/>
              <a:gdLst/>
              <a:ahLst/>
              <a:cxnLst/>
              <a:rect l="l" t="t" r="r" b="b"/>
              <a:pathLst>
                <a:path w="1563189" h="884710">
                  <a:moveTo>
                    <a:pt x="1438729" y="884710"/>
                  </a:moveTo>
                  <a:lnTo>
                    <a:pt x="124460" y="884710"/>
                  </a:lnTo>
                  <a:cubicBezTo>
                    <a:pt x="55880" y="884710"/>
                    <a:pt x="0" y="828830"/>
                    <a:pt x="0" y="7602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760250"/>
                  </a:lnTo>
                  <a:cubicBezTo>
                    <a:pt x="1563189" y="828830"/>
                    <a:pt x="1507309" y="884710"/>
                    <a:pt x="1438729" y="8847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7241224" y="3225212"/>
            <a:ext cx="421332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spc="-42">
                <a:solidFill>
                  <a:srgbClr val="03989E"/>
                </a:solidFill>
                <a:latin typeface="Clear Sans Regular Bold"/>
              </a:rPr>
              <a:t>Agresión Sexual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41224" y="4079540"/>
            <a:ext cx="3805551" cy="7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000" spc="40">
                <a:solidFill>
                  <a:srgbClr val="3D4248"/>
                </a:solidFill>
                <a:latin typeface="Clear Sans Regular"/>
              </a:rPr>
              <a:t>Supone el uso de </a:t>
            </a:r>
            <a:r>
              <a:rPr lang="en-US" sz="2000" spc="40">
                <a:solidFill>
                  <a:srgbClr val="000000"/>
                </a:solidFill>
                <a:latin typeface="Clear Sans Regular Bold"/>
              </a:rPr>
              <a:t>violencia</a:t>
            </a:r>
            <a:r>
              <a:rPr lang="en-US" sz="2000" spc="40">
                <a:solidFill>
                  <a:srgbClr val="3D4248"/>
                </a:solidFill>
                <a:latin typeface="Clear Sans Regular"/>
              </a:rPr>
              <a:t> y/o </a:t>
            </a:r>
            <a:r>
              <a:rPr lang="en-US" sz="2000" spc="40">
                <a:solidFill>
                  <a:srgbClr val="000000"/>
                </a:solidFill>
                <a:latin typeface="Clear Sans Regular Bold"/>
              </a:rPr>
              <a:t>intimidación</a:t>
            </a:r>
            <a:r>
              <a:rPr lang="en-US" sz="2000" spc="40">
                <a:solidFill>
                  <a:srgbClr val="3D4248"/>
                </a:solidFill>
                <a:latin typeface="Clear Sans Regular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34477" y="957927"/>
            <a:ext cx="9877517" cy="1252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19"/>
              </a:lnSpc>
              <a:spcBef>
                <a:spcPct val="0"/>
              </a:spcBef>
            </a:pPr>
            <a:r>
              <a:rPr lang="en-US" sz="7299" spc="-72" dirty="0" err="1">
                <a:solidFill>
                  <a:srgbClr val="3D4248"/>
                </a:solidFill>
                <a:latin typeface="Clear Sans Regular"/>
              </a:rPr>
              <a:t>Modalidades</a:t>
            </a:r>
            <a:r>
              <a:rPr lang="en-US" sz="7299" spc="-72" dirty="0">
                <a:solidFill>
                  <a:srgbClr val="3D4248"/>
                </a:solidFill>
                <a:latin typeface="Clear Sans Regular"/>
              </a:rPr>
              <a:t> del ASI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2459125" y="2970349"/>
            <a:ext cx="4621105" cy="2615383"/>
            <a:chOff x="0" y="0"/>
            <a:chExt cx="1563189" cy="8847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63189" cy="884710"/>
            </a:xfrm>
            <a:custGeom>
              <a:avLst/>
              <a:gdLst/>
              <a:ahLst/>
              <a:cxnLst/>
              <a:rect l="l" t="t" r="r" b="b"/>
              <a:pathLst>
                <a:path w="1563189" h="884710">
                  <a:moveTo>
                    <a:pt x="1438729" y="884710"/>
                  </a:moveTo>
                  <a:lnTo>
                    <a:pt x="124460" y="884710"/>
                  </a:lnTo>
                  <a:cubicBezTo>
                    <a:pt x="55880" y="884710"/>
                    <a:pt x="0" y="828830"/>
                    <a:pt x="0" y="7602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8729" y="0"/>
                  </a:lnTo>
                  <a:cubicBezTo>
                    <a:pt x="1507309" y="0"/>
                    <a:pt x="1563189" y="55880"/>
                    <a:pt x="1563189" y="124460"/>
                  </a:cubicBezTo>
                  <a:lnTo>
                    <a:pt x="1563189" y="760250"/>
                  </a:lnTo>
                  <a:cubicBezTo>
                    <a:pt x="1563189" y="828830"/>
                    <a:pt x="1507309" y="884710"/>
                    <a:pt x="1438729" y="8847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573000" y="3225212"/>
            <a:ext cx="421332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-42" dirty="0" err="1">
                <a:solidFill>
                  <a:srgbClr val="03989E"/>
                </a:solidFill>
                <a:latin typeface="Clear Sans Regular Bold"/>
              </a:rPr>
              <a:t>Exhibicionismo</a:t>
            </a:r>
            <a:endParaRPr lang="en-US" sz="4200" spc="-42" dirty="0">
              <a:solidFill>
                <a:srgbClr val="03989E"/>
              </a:solidFill>
              <a:latin typeface="Clear Sans Regula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66902" y="4079540"/>
            <a:ext cx="3805551" cy="78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Es un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delito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en el que no hay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ningún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contacto</a:t>
            </a: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físico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.</a:t>
            </a:r>
            <a:endParaRPr lang="en-US" sz="2000" b="1" spc="40" dirty="0">
              <a:solidFill>
                <a:srgbClr val="3D4248"/>
              </a:solidFill>
              <a:latin typeface="Clear Sans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3888379" y="6002929"/>
            <a:ext cx="10513421" cy="3326144"/>
            <a:chOff x="0" y="0"/>
            <a:chExt cx="3400997" cy="11852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400997" cy="1185239"/>
            </a:xfrm>
            <a:custGeom>
              <a:avLst/>
              <a:gdLst/>
              <a:ahLst/>
              <a:cxnLst/>
              <a:rect l="l" t="t" r="r" b="b"/>
              <a:pathLst>
                <a:path w="3400997" h="1101199">
                  <a:moveTo>
                    <a:pt x="3276536" y="1101199"/>
                  </a:moveTo>
                  <a:lnTo>
                    <a:pt x="124460" y="1101199"/>
                  </a:lnTo>
                  <a:cubicBezTo>
                    <a:pt x="55880" y="1101199"/>
                    <a:pt x="0" y="1045319"/>
                    <a:pt x="0" y="97673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276537" y="0"/>
                  </a:lnTo>
                  <a:cubicBezTo>
                    <a:pt x="3345117" y="0"/>
                    <a:pt x="3400997" y="55880"/>
                    <a:pt x="3400997" y="124460"/>
                  </a:cubicBezTo>
                  <a:lnTo>
                    <a:pt x="3400997" y="976739"/>
                  </a:lnTo>
                  <a:cubicBezTo>
                    <a:pt x="3400997" y="1045319"/>
                    <a:pt x="3345117" y="1101199"/>
                    <a:pt x="3276537" y="110119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6553065" y="6194005"/>
            <a:ext cx="472467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spc="-42">
                <a:solidFill>
                  <a:srgbClr val="03989E"/>
                </a:solidFill>
                <a:latin typeface="Clear Sans Regular Bold"/>
              </a:rPr>
              <a:t>Explotación Sexual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069354" y="6986905"/>
            <a:ext cx="10332446" cy="370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Es un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abuso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sexual al que se le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añade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algún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tipo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explotación</a:t>
            </a: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económica</a:t>
            </a: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 y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laboral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.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031254" y="7446779"/>
            <a:ext cx="9768291" cy="1601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200"/>
              </a:lnSpc>
              <a:buFontTx/>
              <a:buChar char="-"/>
            </a:pP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Trata</a:t>
            </a: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 sexual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: se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traslada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al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menor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al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lugar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del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delito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. </a:t>
            </a:r>
          </a:p>
          <a:p>
            <a:pPr marL="342900" indent="-342900" algn="just">
              <a:lnSpc>
                <a:spcPts val="3200"/>
              </a:lnSpc>
              <a:buFontTx/>
              <a:buChar char="-"/>
            </a:pP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Turismo sexual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: el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agresor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se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traslada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donde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está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el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menor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. </a:t>
            </a:r>
          </a:p>
          <a:p>
            <a:pPr marL="342900" indent="-342900" algn="just">
              <a:lnSpc>
                <a:spcPts val="3200"/>
              </a:lnSpc>
              <a:buFontTx/>
              <a:buChar char="-"/>
            </a:pP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Pornografía</a:t>
            </a:r>
            <a:r>
              <a:rPr lang="en-US" sz="2000" spc="40" dirty="0">
                <a:solidFill>
                  <a:srgbClr val="000000"/>
                </a:solidFill>
                <a:latin typeface="Clear Sans Regular Bold"/>
              </a:rPr>
              <a:t> </a:t>
            </a:r>
            <a:r>
              <a:rPr lang="en-US" sz="2000" spc="40" dirty="0" err="1">
                <a:solidFill>
                  <a:srgbClr val="000000"/>
                </a:solidFill>
                <a:latin typeface="Clear Sans Regular Bold"/>
              </a:rPr>
              <a:t>Infantil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: se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obtienen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beneficios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económicos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al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subir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determinadas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grabaciones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y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contenido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sz="2000" spc="40" dirty="0" err="1">
                <a:solidFill>
                  <a:srgbClr val="3D4248"/>
                </a:solidFill>
                <a:latin typeface="Clear Sans Regular"/>
              </a:rPr>
              <a:t>carácter</a:t>
            </a:r>
            <a:r>
              <a:rPr lang="en-US" sz="2000" spc="40" dirty="0">
                <a:solidFill>
                  <a:srgbClr val="3D4248"/>
                </a:solidFill>
                <a:latin typeface="Clear Sans Regular"/>
              </a:rPr>
              <a:t> sexual a internet.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3756448" y="1064751"/>
            <a:ext cx="1182082" cy="1182082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B1DB54B-D170-4A63-BE9C-F8B14C696BA2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61843" y="1001277"/>
            <a:ext cx="8906609" cy="701881"/>
            <a:chOff x="0" y="-38100"/>
            <a:chExt cx="8578805" cy="935841"/>
          </a:xfrm>
        </p:grpSpPr>
        <p:sp>
          <p:nvSpPr>
            <p:cNvPr id="3" name="TextBox 3"/>
            <p:cNvSpPr txBox="1"/>
            <p:nvPr/>
          </p:nvSpPr>
          <p:spPr>
            <a:xfrm>
              <a:off x="0" y="-38100"/>
              <a:ext cx="8348592" cy="489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spc="-21" dirty="0">
                  <a:solidFill>
                    <a:srgbClr val="000000"/>
                  </a:solidFill>
                  <a:latin typeface="Clear Sans Regular Bold"/>
                </a:rPr>
                <a:t>Uno </a:t>
              </a:r>
              <a:r>
                <a:rPr lang="en-US" sz="2200" spc="-21" dirty="0">
                  <a:solidFill>
                    <a:srgbClr val="6F8090"/>
                  </a:solidFill>
                  <a:latin typeface="Clear Sans Regular"/>
                </a:rPr>
                <a:t>de </a:t>
              </a:r>
              <a:r>
                <a:rPr lang="en-US" sz="2200" spc="-21" dirty="0" err="1">
                  <a:solidFill>
                    <a:srgbClr val="6F8090"/>
                  </a:solidFill>
                  <a:latin typeface="Clear Sans Regular"/>
                </a:rPr>
                <a:t>cada</a:t>
              </a:r>
              <a:r>
                <a:rPr lang="en-US" sz="2200" spc="-21" dirty="0">
                  <a:solidFill>
                    <a:srgbClr val="6F8090"/>
                  </a:solidFill>
                  <a:latin typeface="Clear Sans Regular"/>
                </a:rPr>
                <a:t> </a:t>
              </a:r>
              <a:r>
                <a:rPr lang="en-US" sz="2200" spc="-21" dirty="0" err="1">
                  <a:solidFill>
                    <a:srgbClr val="000000"/>
                  </a:solidFill>
                  <a:latin typeface="Clear Sans Regular Bold"/>
                </a:rPr>
                <a:t>cinco</a:t>
              </a:r>
              <a:r>
                <a:rPr lang="en-US" sz="2200" spc="-21" dirty="0">
                  <a:solidFill>
                    <a:srgbClr val="000000"/>
                  </a:solidFill>
                  <a:latin typeface="Clear Sans Regular Bold"/>
                </a:rPr>
                <a:t> </a:t>
              </a:r>
              <a:r>
                <a:rPr lang="en-US" sz="2200" spc="-21" dirty="0" err="1">
                  <a:solidFill>
                    <a:srgbClr val="6F8090"/>
                  </a:solidFill>
                  <a:latin typeface="Clear Sans Regular"/>
                </a:rPr>
                <a:t>niños</a:t>
              </a:r>
              <a:r>
                <a:rPr lang="en-US" sz="2200" spc="-21" dirty="0">
                  <a:solidFill>
                    <a:srgbClr val="6F8090"/>
                  </a:solidFill>
                  <a:latin typeface="Clear Sans Regular"/>
                </a:rPr>
                <a:t> </a:t>
              </a:r>
              <a:r>
                <a:rPr lang="en-US" sz="2200" spc="-21" dirty="0" err="1">
                  <a:solidFill>
                    <a:srgbClr val="6F8090"/>
                  </a:solidFill>
                  <a:latin typeface="Clear Sans Regular"/>
                </a:rPr>
                <a:t>sufre</a:t>
              </a:r>
              <a:r>
                <a:rPr lang="en-US" sz="2200" spc="-21" dirty="0">
                  <a:solidFill>
                    <a:srgbClr val="6F8090"/>
                  </a:solidFill>
                  <a:latin typeface="Clear Sans Regular"/>
                </a:rPr>
                <a:t> o ha </a:t>
              </a:r>
              <a:r>
                <a:rPr lang="en-US" sz="2200" spc="-21" dirty="0" err="1">
                  <a:solidFill>
                    <a:srgbClr val="6F8090"/>
                  </a:solidFill>
                  <a:latin typeface="Clear Sans Regular"/>
                </a:rPr>
                <a:t>sufrido</a:t>
              </a:r>
              <a:r>
                <a:rPr lang="en-US" sz="2200" spc="-21" dirty="0">
                  <a:solidFill>
                    <a:srgbClr val="6F8090"/>
                  </a:solidFill>
                  <a:latin typeface="Clear Sans Regular"/>
                </a:rPr>
                <a:t> ASI.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0386"/>
              <a:ext cx="8578805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36646" y="4024155"/>
            <a:ext cx="8151102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Más de la </a:t>
            </a:r>
            <a:r>
              <a:rPr lang="en-US" sz="2200" spc="-21" dirty="0" err="1">
                <a:solidFill>
                  <a:srgbClr val="6F8090"/>
                </a:solidFill>
                <a:latin typeface="Clear Sans Regular Bold"/>
              </a:rPr>
              <a:t>mitad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de las </a:t>
            </a:r>
            <a:r>
              <a:rPr lang="en-US" sz="2200" spc="-21" dirty="0" err="1">
                <a:solidFill>
                  <a:srgbClr val="6F8090"/>
                </a:solidFill>
                <a:latin typeface="Clear Sans Regular Bold"/>
              </a:rPr>
              <a:t>víctimas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que </a:t>
            </a:r>
            <a:r>
              <a:rPr lang="en-US" sz="2200" spc="-21" dirty="0" err="1">
                <a:solidFill>
                  <a:srgbClr val="6F8090"/>
                </a:solidFill>
                <a:latin typeface="Clear Sans Regular Bold"/>
              </a:rPr>
              <a:t>han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</a:t>
            </a:r>
            <a:r>
              <a:rPr lang="en-US" sz="2200" spc="-21" dirty="0" err="1">
                <a:solidFill>
                  <a:srgbClr val="6F8090"/>
                </a:solidFill>
                <a:latin typeface="Clear Sans Regular Bold"/>
              </a:rPr>
              <a:t>sufrido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ASI </a:t>
            </a:r>
            <a:r>
              <a:rPr lang="en-US" sz="2200" spc="-21" dirty="0" err="1">
                <a:solidFill>
                  <a:srgbClr val="6F8090"/>
                </a:solidFill>
                <a:latin typeface="Clear Sans Regular Bold"/>
              </a:rPr>
              <a:t>tienen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</a:t>
            </a:r>
            <a:r>
              <a:rPr lang="en-US" sz="2200" spc="-21" dirty="0" err="1">
                <a:solidFill>
                  <a:srgbClr val="6F8090"/>
                </a:solidFill>
                <a:latin typeface="Clear Sans Regular Bold"/>
              </a:rPr>
              <a:t>menos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de </a:t>
            </a:r>
            <a:r>
              <a:rPr lang="en-US" sz="2200" spc="-21" dirty="0">
                <a:solidFill>
                  <a:srgbClr val="000000"/>
                </a:solidFill>
                <a:latin typeface="Clear Sans Regular Bold"/>
              </a:rPr>
              <a:t>11 </a:t>
            </a:r>
            <a:r>
              <a:rPr lang="en-US" sz="2200" spc="-21" dirty="0" err="1">
                <a:solidFill>
                  <a:srgbClr val="000000"/>
                </a:solidFill>
                <a:latin typeface="Clear Sans Regular Bold"/>
              </a:rPr>
              <a:t>años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. El </a:t>
            </a:r>
            <a:r>
              <a:rPr lang="en-US" sz="2200" spc="-21" dirty="0">
                <a:solidFill>
                  <a:srgbClr val="000000"/>
                </a:solidFill>
                <a:latin typeface="Clear Sans Regular Bold"/>
              </a:rPr>
              <a:t>90%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de </a:t>
            </a:r>
            <a:r>
              <a:rPr lang="en-US" sz="2200" spc="-21" dirty="0" err="1">
                <a:solidFill>
                  <a:srgbClr val="6F8090"/>
                </a:solidFill>
                <a:latin typeface="Clear Sans Regular Bold"/>
              </a:rPr>
              <a:t>ellos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 </a:t>
            </a:r>
            <a:r>
              <a:rPr lang="en-US" sz="2200" spc="-21" dirty="0" err="1">
                <a:solidFill>
                  <a:srgbClr val="000000"/>
                </a:solidFill>
                <a:latin typeface="Clear Sans Regular Bold"/>
              </a:rPr>
              <a:t>conoce</a:t>
            </a:r>
            <a:r>
              <a:rPr lang="en-US" sz="2200" spc="-21" dirty="0">
                <a:solidFill>
                  <a:srgbClr val="000000"/>
                </a:solidFill>
                <a:latin typeface="Clear Sans Regular Bold"/>
              </a:rPr>
              <a:t> a </a:t>
            </a:r>
            <a:r>
              <a:rPr lang="en-US" sz="2200" spc="-21" dirty="0" err="1">
                <a:solidFill>
                  <a:srgbClr val="000000"/>
                </a:solidFill>
                <a:latin typeface="Clear Sans Regular Bold"/>
              </a:rPr>
              <a:t>su</a:t>
            </a:r>
            <a:r>
              <a:rPr lang="en-US" sz="2200" spc="-21" dirty="0">
                <a:solidFill>
                  <a:srgbClr val="000000"/>
                </a:solidFill>
                <a:latin typeface="Clear Sans Regular Bold"/>
              </a:rPr>
              <a:t> </a:t>
            </a:r>
            <a:r>
              <a:rPr lang="en-US" sz="2200" spc="-21" dirty="0" err="1">
                <a:solidFill>
                  <a:srgbClr val="000000"/>
                </a:solidFill>
                <a:latin typeface="Clear Sans Regular Bold"/>
              </a:rPr>
              <a:t>abusador</a:t>
            </a:r>
            <a:r>
              <a:rPr lang="en-US" sz="2200" spc="-21" dirty="0">
                <a:solidFill>
                  <a:srgbClr val="6F8090"/>
                </a:solidFill>
                <a:latin typeface="Clear Sans Regular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0657" y="3448454"/>
            <a:ext cx="5119451" cy="4460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7300" spc="-240" dirty="0">
                <a:solidFill>
                  <a:srgbClr val="3D4248"/>
                </a:solidFill>
                <a:latin typeface="Clear Sans Regular"/>
              </a:rPr>
              <a:t>La </a:t>
            </a:r>
            <a:r>
              <a:rPr lang="en-US" sz="7300" spc="-240" dirty="0" err="1">
                <a:solidFill>
                  <a:srgbClr val="3D4248"/>
                </a:solidFill>
                <a:latin typeface="Clear Sans Regular"/>
              </a:rPr>
              <a:t>dimensión</a:t>
            </a:r>
            <a:r>
              <a:rPr lang="en-US" sz="7300" spc="-240" dirty="0">
                <a:solidFill>
                  <a:srgbClr val="3D4248"/>
                </a:solidFill>
                <a:latin typeface="Clear Sans Regular"/>
              </a:rPr>
              <a:t> del ASI en </a:t>
            </a:r>
            <a:r>
              <a:rPr lang="en-US" sz="7300" spc="-240" dirty="0" err="1">
                <a:solidFill>
                  <a:srgbClr val="3D4248"/>
                </a:solidFill>
                <a:latin typeface="Clear Sans Regular"/>
              </a:rPr>
              <a:t>España</a:t>
            </a:r>
            <a:endParaRPr lang="en-US" sz="7300" spc="-240" dirty="0">
              <a:solidFill>
                <a:srgbClr val="3D4248"/>
              </a:solidFill>
              <a:latin typeface="Clear Sans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15" name="Group 15"/>
          <p:cNvGrpSpPr/>
          <p:nvPr/>
        </p:nvGrpSpPr>
        <p:grpSpPr>
          <a:xfrm>
            <a:off x="7325497" y="1971147"/>
            <a:ext cx="8618590" cy="1466214"/>
            <a:chOff x="0" y="0"/>
            <a:chExt cx="11491453" cy="1954952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11491453" cy="1954952"/>
              <a:chOff x="0" y="0"/>
              <a:chExt cx="13271500" cy="225777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6351" y="0"/>
                <a:ext cx="5237728" cy="2257821"/>
              </a:xfrm>
              <a:custGeom>
                <a:avLst/>
                <a:gdLst/>
                <a:ahLst/>
                <a:cxnLst/>
                <a:rect l="l" t="t" r="r" b="b"/>
                <a:pathLst>
                  <a:path w="5237728" h="2257821">
                    <a:moveTo>
                      <a:pt x="618649" y="0"/>
                    </a:moveTo>
                    <a:lnTo>
                      <a:pt x="618649" y="0"/>
                    </a:lnTo>
                    <a:cubicBezTo>
                      <a:pt x="562511" y="0"/>
                      <a:pt x="508673" y="22301"/>
                      <a:pt x="468978" y="61996"/>
                    </a:cubicBezTo>
                    <a:cubicBezTo>
                      <a:pt x="429283" y="101691"/>
                      <a:pt x="406982" y="155529"/>
                      <a:pt x="406982" y="211667"/>
                    </a:cubicBezTo>
                    <a:lnTo>
                      <a:pt x="406982" y="282222"/>
                    </a:lnTo>
                    <a:cubicBezTo>
                      <a:pt x="407503" y="398753"/>
                      <a:pt x="502117" y="492944"/>
                      <a:pt x="618649" y="492944"/>
                    </a:cubicBezTo>
                    <a:cubicBezTo>
                      <a:pt x="735181" y="492944"/>
                      <a:pt x="829794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close/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1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close/>
                    <a:moveTo>
                      <a:pt x="1952149" y="0"/>
                    </a:moveTo>
                    <a:lnTo>
                      <a:pt x="1952149" y="0"/>
                    </a:lnTo>
                    <a:cubicBezTo>
                      <a:pt x="1896012" y="0"/>
                      <a:pt x="1842173" y="22301"/>
                      <a:pt x="1802478" y="61996"/>
                    </a:cubicBezTo>
                    <a:cubicBezTo>
                      <a:pt x="1762783" y="101691"/>
                      <a:pt x="1740482" y="155529"/>
                      <a:pt x="1740482" y="211667"/>
                    </a:cubicBezTo>
                    <a:lnTo>
                      <a:pt x="1740482" y="282222"/>
                    </a:lnTo>
                    <a:cubicBezTo>
                      <a:pt x="1741003" y="398753"/>
                      <a:pt x="1835617" y="492944"/>
                      <a:pt x="1952149" y="492944"/>
                    </a:cubicBezTo>
                    <a:cubicBezTo>
                      <a:pt x="2068681" y="492944"/>
                      <a:pt x="2163295" y="398753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155529"/>
                      <a:pt x="2141515" y="101691"/>
                      <a:pt x="2101820" y="61996"/>
                    </a:cubicBezTo>
                    <a:cubicBezTo>
                      <a:pt x="2062125" y="22301"/>
                      <a:pt x="2008286" y="0"/>
                      <a:pt x="1952149" y="0"/>
                    </a:cubicBezTo>
                    <a:close/>
                    <a:moveTo>
                      <a:pt x="1732933" y="969998"/>
                    </a:moveTo>
                    <a:cubicBezTo>
                      <a:pt x="1734132" y="961884"/>
                      <a:pt x="1722702" y="958709"/>
                      <a:pt x="1719527" y="966258"/>
                    </a:cubicBez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4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4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7" y="1372839"/>
                      <a:pt x="2569607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84841" y="966258"/>
                    </a:lnTo>
                    <a:cubicBezTo>
                      <a:pt x="2181596" y="958709"/>
                      <a:pt x="2170236" y="961884"/>
                      <a:pt x="2171365" y="969998"/>
                    </a:cubicBezTo>
                    <a:lnTo>
                      <a:pt x="2234371" y="1411111"/>
                    </a:lnTo>
                    <a:lnTo>
                      <a:pt x="2301752" y="2219607"/>
                    </a:lnTo>
                    <a:cubicBezTo>
                      <a:pt x="2302560" y="2229429"/>
                      <a:pt x="2299223" y="2239141"/>
                      <a:pt x="2292548" y="2246392"/>
                    </a:cubicBezTo>
                    <a:cubicBezTo>
                      <a:pt x="2285874" y="2253643"/>
                      <a:pt x="2276470" y="2257771"/>
                      <a:pt x="2266615" y="2257778"/>
                    </a:cubicBezTo>
                    <a:lnTo>
                      <a:pt x="2212781" y="2257778"/>
                    </a:lnTo>
                    <a:cubicBezTo>
                      <a:pt x="2143800" y="2257786"/>
                      <a:pt x="2084923" y="2207921"/>
                      <a:pt x="2073575" y="2139879"/>
                    </a:cubicBezTo>
                    <a:lnTo>
                      <a:pt x="1959205" y="1452880"/>
                    </a:lnTo>
                    <a:cubicBezTo>
                      <a:pt x="1957864" y="1444978"/>
                      <a:pt x="1946575" y="1444978"/>
                      <a:pt x="1945234" y="1452880"/>
                    </a:cubicBezTo>
                    <a:lnTo>
                      <a:pt x="1830793" y="2139879"/>
                    </a:lnTo>
                    <a:cubicBezTo>
                      <a:pt x="1819442" y="2207948"/>
                      <a:pt x="1760525" y="2257821"/>
                      <a:pt x="1691517" y="2257778"/>
                    </a:cubicBezTo>
                    <a:lnTo>
                      <a:pt x="1637683" y="2257778"/>
                    </a:lnTo>
                    <a:cubicBezTo>
                      <a:pt x="1627828" y="2257771"/>
                      <a:pt x="1618424" y="2253643"/>
                      <a:pt x="1611750" y="2246392"/>
                    </a:cubicBezTo>
                    <a:cubicBezTo>
                      <a:pt x="1605075" y="2239141"/>
                      <a:pt x="1601738" y="2229429"/>
                      <a:pt x="1602546" y="2219607"/>
                    </a:cubicBezTo>
                    <a:lnTo>
                      <a:pt x="1669927" y="1411111"/>
                    </a:lnTo>
                    <a:lnTo>
                      <a:pt x="1732933" y="969998"/>
                    </a:lnTo>
                    <a:close/>
                    <a:moveTo>
                      <a:pt x="3285649" y="0"/>
                    </a:moveTo>
                    <a:lnTo>
                      <a:pt x="3285649" y="0"/>
                    </a:lnTo>
                    <a:cubicBezTo>
                      <a:pt x="3229512" y="0"/>
                      <a:pt x="3175673" y="22301"/>
                      <a:pt x="3135978" y="61996"/>
                    </a:cubicBezTo>
                    <a:cubicBezTo>
                      <a:pt x="3096283" y="101691"/>
                      <a:pt x="3073982" y="155529"/>
                      <a:pt x="3073982" y="211667"/>
                    </a:cubicBezTo>
                    <a:lnTo>
                      <a:pt x="3073982" y="282222"/>
                    </a:lnTo>
                    <a:cubicBezTo>
                      <a:pt x="3074503" y="398753"/>
                      <a:pt x="3169117" y="492944"/>
                      <a:pt x="3285649" y="492944"/>
                    </a:cubicBezTo>
                    <a:cubicBezTo>
                      <a:pt x="3402181" y="492944"/>
                      <a:pt x="3496794" y="398753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close/>
                    <a:moveTo>
                      <a:pt x="3066433" y="969998"/>
                    </a:moveTo>
                    <a:cubicBezTo>
                      <a:pt x="3067632" y="961884"/>
                      <a:pt x="3056202" y="958709"/>
                      <a:pt x="3053027" y="966258"/>
                    </a:cubicBez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4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8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518341" y="966258"/>
                    </a:lnTo>
                    <a:cubicBezTo>
                      <a:pt x="3515096" y="958709"/>
                      <a:pt x="3503736" y="961884"/>
                      <a:pt x="3504865" y="969998"/>
                    </a:cubicBezTo>
                    <a:lnTo>
                      <a:pt x="3567871" y="1411111"/>
                    </a:lnTo>
                    <a:lnTo>
                      <a:pt x="3635252" y="2219607"/>
                    </a:lnTo>
                    <a:cubicBezTo>
                      <a:pt x="3636060" y="2229429"/>
                      <a:pt x="3632722" y="2239141"/>
                      <a:pt x="3626048" y="2246392"/>
                    </a:cubicBezTo>
                    <a:cubicBezTo>
                      <a:pt x="3619374" y="2253643"/>
                      <a:pt x="3609970" y="2257771"/>
                      <a:pt x="3600115" y="2257778"/>
                    </a:cubicBezTo>
                    <a:lnTo>
                      <a:pt x="3546281" y="2257778"/>
                    </a:lnTo>
                    <a:cubicBezTo>
                      <a:pt x="3477300" y="2257786"/>
                      <a:pt x="3418423" y="2207921"/>
                      <a:pt x="3407075" y="2139879"/>
                    </a:cubicBezTo>
                    <a:lnTo>
                      <a:pt x="3292704" y="1452880"/>
                    </a:lnTo>
                    <a:cubicBezTo>
                      <a:pt x="3291364" y="1444978"/>
                      <a:pt x="3280075" y="1444978"/>
                      <a:pt x="3278735" y="1452880"/>
                    </a:cubicBezTo>
                    <a:lnTo>
                      <a:pt x="3164293" y="2139879"/>
                    </a:lnTo>
                    <a:cubicBezTo>
                      <a:pt x="3152942" y="2207948"/>
                      <a:pt x="3094025" y="2257821"/>
                      <a:pt x="3025017" y="2257778"/>
                    </a:cubicBezTo>
                    <a:lnTo>
                      <a:pt x="2971183" y="2257778"/>
                    </a:lnTo>
                    <a:cubicBezTo>
                      <a:pt x="2961328" y="2257771"/>
                      <a:pt x="2951924" y="2253643"/>
                      <a:pt x="2945250" y="2246392"/>
                    </a:cubicBezTo>
                    <a:cubicBezTo>
                      <a:pt x="2938575" y="2239141"/>
                      <a:pt x="2935238" y="2229429"/>
                      <a:pt x="2936046" y="2219607"/>
                    </a:cubicBezTo>
                    <a:lnTo>
                      <a:pt x="3003427" y="1411111"/>
                    </a:lnTo>
                    <a:lnTo>
                      <a:pt x="3066433" y="969998"/>
                    </a:lnTo>
                    <a:close/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8004" y="398753"/>
                      <a:pt x="4502617" y="492944"/>
                      <a:pt x="4619149" y="492944"/>
                    </a:cubicBezTo>
                    <a:cubicBezTo>
                      <a:pt x="4735681" y="492944"/>
                      <a:pt x="4830294" y="398753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close/>
                    <a:moveTo>
                      <a:pt x="4399933" y="969998"/>
                    </a:moveTo>
                    <a:cubicBezTo>
                      <a:pt x="4401132" y="961884"/>
                      <a:pt x="4389702" y="958709"/>
                      <a:pt x="4386527" y="966258"/>
                    </a:cubicBez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6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8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51841" y="966258"/>
                    </a:lnTo>
                    <a:cubicBezTo>
                      <a:pt x="4848596" y="958709"/>
                      <a:pt x="4837236" y="961884"/>
                      <a:pt x="4838365" y="969998"/>
                    </a:cubicBezTo>
                    <a:lnTo>
                      <a:pt x="4901371" y="1411111"/>
                    </a:lnTo>
                    <a:lnTo>
                      <a:pt x="4968752" y="2219607"/>
                    </a:lnTo>
                    <a:cubicBezTo>
                      <a:pt x="4969560" y="2229429"/>
                      <a:pt x="4966222" y="2239141"/>
                      <a:pt x="4959548" y="2246392"/>
                    </a:cubicBezTo>
                    <a:cubicBezTo>
                      <a:pt x="4952874" y="2253643"/>
                      <a:pt x="4943470" y="2257771"/>
                      <a:pt x="4933615" y="2257778"/>
                    </a:cubicBezTo>
                    <a:lnTo>
                      <a:pt x="4879781" y="2257778"/>
                    </a:lnTo>
                    <a:cubicBezTo>
                      <a:pt x="4810800" y="2257786"/>
                      <a:pt x="4751923" y="2207921"/>
                      <a:pt x="4740575" y="2139879"/>
                    </a:cubicBezTo>
                    <a:lnTo>
                      <a:pt x="4626204" y="1452880"/>
                    </a:lnTo>
                    <a:cubicBezTo>
                      <a:pt x="4624864" y="1444978"/>
                      <a:pt x="4613575" y="1444978"/>
                      <a:pt x="4612235" y="1452880"/>
                    </a:cubicBezTo>
                    <a:lnTo>
                      <a:pt x="4497794" y="2139879"/>
                    </a:lnTo>
                    <a:cubicBezTo>
                      <a:pt x="4486442" y="2207948"/>
                      <a:pt x="4427525" y="2257821"/>
                      <a:pt x="4358517" y="2257778"/>
                    </a:cubicBezTo>
                    <a:lnTo>
                      <a:pt x="4304683" y="2257778"/>
                    </a:lnTo>
                    <a:cubicBezTo>
                      <a:pt x="4294828" y="2257771"/>
                      <a:pt x="4285424" y="2253643"/>
                      <a:pt x="4278750" y="2246392"/>
                    </a:cubicBezTo>
                    <a:cubicBezTo>
                      <a:pt x="4272076" y="2239141"/>
                      <a:pt x="4268738" y="2229429"/>
                      <a:pt x="4269546" y="2219607"/>
                    </a:cubicBezTo>
                    <a:lnTo>
                      <a:pt x="4336927" y="1411111"/>
                    </a:lnTo>
                    <a:lnTo>
                      <a:pt x="4399933" y="969998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5350351" y="0"/>
                <a:ext cx="1237228" cy="2257821"/>
              </a:xfrm>
              <a:custGeom>
                <a:avLst/>
                <a:gdLst/>
                <a:ahLst/>
                <a:cxnLst/>
                <a:rect l="l" t="t" r="r" b="b"/>
                <a:pathLst>
                  <a:path w="1237228" h="2257821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7504" y="398753"/>
                      <a:pt x="502117" y="492944"/>
                      <a:pt x="618649" y="492944"/>
                    </a:cubicBezTo>
                    <a:cubicBezTo>
                      <a:pt x="735181" y="492944"/>
                      <a:pt x="829794" y="398753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close/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4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1" y="1405168"/>
                      <a:pt x="7655" y="1395265"/>
                    </a:cubicBezTo>
                    <a:cubicBezTo>
                      <a:pt x="1120" y="1385363"/>
                      <a:pt x="0" y="1372839"/>
                      <a:pt x="4674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3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7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2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4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4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6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  <a:close/>
                  </a:path>
                </a:pathLst>
              </a:custGeom>
              <a:solidFill>
                <a:srgbClr val="494F56"/>
              </a:solidFill>
            </p:spPr>
          </p:sp>
        </p:grpSp>
      </p:grpSp>
      <p:grpSp>
        <p:nvGrpSpPr>
          <p:cNvPr id="19" name="Group 19"/>
          <p:cNvGrpSpPr/>
          <p:nvPr/>
        </p:nvGrpSpPr>
        <p:grpSpPr>
          <a:xfrm>
            <a:off x="8711524" y="5059275"/>
            <a:ext cx="7924800" cy="4460388"/>
            <a:chOff x="873768" y="-127335"/>
            <a:chExt cx="10820401" cy="5890470"/>
          </a:xfrm>
        </p:grpSpPr>
        <p:sp>
          <p:nvSpPr>
            <p:cNvPr id="20" name="TextBox 20"/>
            <p:cNvSpPr txBox="1"/>
            <p:nvPr/>
          </p:nvSpPr>
          <p:spPr>
            <a:xfrm>
              <a:off x="8559154" y="3193440"/>
              <a:ext cx="3135015" cy="784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0"/>
                </a:lnSpc>
              </a:pP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El </a:t>
              </a:r>
              <a:r>
                <a:rPr lang="en-US" sz="1721" dirty="0" err="1">
                  <a:solidFill>
                    <a:srgbClr val="000000"/>
                  </a:solidFill>
                  <a:latin typeface="Open Sans Light"/>
                </a:rPr>
                <a:t>agresor</a:t>
              </a: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 es un familiar</a:t>
              </a:r>
            </a:p>
            <a:p>
              <a:pPr algn="ctr">
                <a:lnSpc>
                  <a:spcPts val="2410"/>
                </a:lnSpc>
              </a:pP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70%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73768" y="2279912"/>
              <a:ext cx="3371107" cy="784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0"/>
                </a:lnSpc>
              </a:pP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El </a:t>
              </a:r>
              <a:r>
                <a:rPr lang="en-US" sz="1721" dirty="0" err="1">
                  <a:solidFill>
                    <a:srgbClr val="000000"/>
                  </a:solidFill>
                  <a:latin typeface="Open Sans Light"/>
                </a:rPr>
                <a:t>agresor</a:t>
              </a: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 es un </a:t>
              </a:r>
              <a:r>
                <a:rPr lang="en-US" sz="1721" dirty="0" err="1">
                  <a:solidFill>
                    <a:srgbClr val="000000"/>
                  </a:solidFill>
                  <a:latin typeface="Open Sans Light"/>
                </a:rPr>
                <a:t>conocido</a:t>
              </a:r>
              <a:endParaRPr lang="en-US" sz="1721" dirty="0">
                <a:solidFill>
                  <a:srgbClr val="000000"/>
                </a:solidFill>
                <a:latin typeface="Open Sans Light"/>
              </a:endParaRPr>
            </a:p>
            <a:p>
              <a:pPr algn="ctr">
                <a:lnSpc>
                  <a:spcPts val="2410"/>
                </a:lnSpc>
              </a:pP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20%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031996" y="-127335"/>
              <a:ext cx="3840443" cy="784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0"/>
                </a:lnSpc>
              </a:pP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El </a:t>
              </a:r>
              <a:r>
                <a:rPr lang="en-US" sz="1721" dirty="0" err="1">
                  <a:solidFill>
                    <a:srgbClr val="000000"/>
                  </a:solidFill>
                  <a:latin typeface="Open Sans Light"/>
                </a:rPr>
                <a:t>agresor</a:t>
              </a: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 es un </a:t>
              </a:r>
              <a:r>
                <a:rPr lang="en-US" sz="1721" dirty="0" err="1">
                  <a:solidFill>
                    <a:srgbClr val="000000"/>
                  </a:solidFill>
                  <a:latin typeface="Open Sans Light"/>
                </a:rPr>
                <a:t>desconocido</a:t>
              </a:r>
              <a:endParaRPr lang="en-US" sz="1721" dirty="0">
                <a:solidFill>
                  <a:srgbClr val="000000"/>
                </a:solidFill>
                <a:latin typeface="Open Sans Light"/>
              </a:endParaRPr>
            </a:p>
            <a:p>
              <a:pPr algn="ctr">
                <a:lnSpc>
                  <a:spcPts val="2410"/>
                </a:lnSpc>
              </a:pPr>
              <a:r>
                <a:rPr lang="en-US" sz="1721" dirty="0">
                  <a:solidFill>
                    <a:srgbClr val="000000"/>
                  </a:solidFill>
                  <a:latin typeface="Open Sans Light"/>
                </a:rPr>
                <a:t>10%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3832992" y="839952"/>
              <a:ext cx="4923183" cy="4923183"/>
              <a:chOff x="0" y="0"/>
              <a:chExt cx="2540000" cy="254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44053" y="0"/>
                <a:ext cx="2548901" cy="2635658"/>
              </a:xfrm>
              <a:custGeom>
                <a:avLst/>
                <a:gdLst/>
                <a:ahLst/>
                <a:cxnLst/>
                <a:rect l="l" t="t" r="r" b="b"/>
                <a:pathLst>
                  <a:path w="2548901" h="2635658">
                    <a:moveTo>
                      <a:pt x="1225947" y="0"/>
                    </a:moveTo>
                    <a:cubicBezTo>
                      <a:pt x="1884065" y="0"/>
                      <a:pt x="2433152" y="502749"/>
                      <a:pt x="2491027" y="1158317"/>
                    </a:cubicBezTo>
                    <a:cubicBezTo>
                      <a:pt x="2548901" y="1813885"/>
                      <a:pt x="2096387" y="2405057"/>
                      <a:pt x="1448448" y="2520357"/>
                    </a:cubicBezTo>
                    <a:cubicBezTo>
                      <a:pt x="800509" y="2635658"/>
                      <a:pt x="171833" y="2236884"/>
                      <a:pt x="0" y="1601594"/>
                    </a:cubicBezTo>
                    <a:lnTo>
                      <a:pt x="1225947" y="127000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-115123" y="206524"/>
                <a:ext cx="1385123" cy="1455928"/>
              </a:xfrm>
              <a:custGeom>
                <a:avLst/>
                <a:gdLst/>
                <a:ahLst/>
                <a:cxnLst/>
                <a:rect l="l" t="t" r="r" b="b"/>
                <a:pathLst>
                  <a:path w="1385123" h="1455928">
                    <a:moveTo>
                      <a:pt x="177281" y="1455928"/>
                    </a:moveTo>
                    <a:cubicBezTo>
                      <a:pt x="0" y="910311"/>
                      <a:pt x="210517" y="313591"/>
                      <a:pt x="690920" y="0"/>
                    </a:cubicBezTo>
                    <a:lnTo>
                      <a:pt x="1385123" y="1063476"/>
                    </a:lnTo>
                    <a:close/>
                  </a:path>
                </a:pathLst>
              </a:custGeom>
              <a:solidFill>
                <a:srgbClr val="68ADCA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23513" y="0"/>
                <a:ext cx="746487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746487" h="1270000">
                    <a:moveTo>
                      <a:pt x="0" y="242548"/>
                    </a:moveTo>
                    <a:cubicBezTo>
                      <a:pt x="216941" y="84931"/>
                      <a:pt x="478206" y="27"/>
                      <a:pt x="746360" y="0"/>
                    </a:cubicBezTo>
                    <a:lnTo>
                      <a:pt x="746487" y="1270000"/>
                    </a:lnTo>
                    <a:close/>
                  </a:path>
                </a:pathLst>
              </a:custGeom>
              <a:solidFill>
                <a:srgbClr val="ABC2E4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1270000" y="0"/>
                <a:ext cx="127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000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0" y="1270000"/>
                    </a:lnTo>
                    <a:close/>
                  </a:path>
                </a:pathLst>
              </a:custGeom>
              <a:solidFill>
                <a:srgbClr val="DEDAF1"/>
              </a:solidFill>
            </p:spPr>
          </p:sp>
        </p:grpSp>
      </p:grpSp>
      <p:grpSp>
        <p:nvGrpSpPr>
          <p:cNvPr id="28" name="Group 28"/>
          <p:cNvGrpSpPr/>
          <p:nvPr/>
        </p:nvGrpSpPr>
        <p:grpSpPr>
          <a:xfrm>
            <a:off x="2928196" y="2900507"/>
            <a:ext cx="1182082" cy="1182082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FDB8ECF-0F90-4D46-A329-B133FC94D0DD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A056D3A3-7FB0-4192-8B46-E07B8F21E8B1}"/>
              </a:ext>
            </a:extLst>
          </p:cNvPr>
          <p:cNvSpPr txBox="1"/>
          <p:nvPr/>
        </p:nvSpPr>
        <p:spPr>
          <a:xfrm>
            <a:off x="12496800" y="2261281"/>
            <a:ext cx="3671652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Incidencia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</a:p>
          <a:p>
            <a:pPr algn="ctr">
              <a:lnSpc>
                <a:spcPts val="3500"/>
              </a:lnSpc>
            </a:pP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del 20%</a:t>
            </a:r>
          </a:p>
        </p:txBody>
      </p:sp>
      <p:sp>
        <p:nvSpPr>
          <p:cNvPr id="34" name="TextBox 42">
            <a:extLst>
              <a:ext uri="{FF2B5EF4-FFF2-40B4-BE49-F238E27FC236}">
                <a16:creationId xmlns:a16="http://schemas.microsoft.com/office/drawing/2014/main" id="{6784F830-C8FF-48BF-A47C-B7509DEC9027}"/>
              </a:ext>
            </a:extLst>
          </p:cNvPr>
          <p:cNvSpPr txBox="1"/>
          <p:nvPr/>
        </p:nvSpPr>
        <p:spPr>
          <a:xfrm>
            <a:off x="1510657" y="9519663"/>
            <a:ext cx="4727620" cy="348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spc="-21" dirty="0">
                <a:solidFill>
                  <a:srgbClr val="3D4248"/>
                </a:solidFill>
                <a:latin typeface="Clear Sans Regular"/>
              </a:rPr>
              <a:t>Fuente: </a:t>
            </a:r>
            <a:r>
              <a:rPr lang="en-US" sz="1600" spc="-21" dirty="0" err="1">
                <a:solidFill>
                  <a:srgbClr val="3D4248"/>
                </a:solidFill>
                <a:latin typeface="Clear Sans Regular"/>
              </a:rPr>
              <a:t>Organización</a:t>
            </a:r>
            <a:r>
              <a:rPr lang="en-US" sz="1600" spc="-21" dirty="0">
                <a:solidFill>
                  <a:srgbClr val="3D4248"/>
                </a:solidFill>
                <a:latin typeface="Clear Sans Regular"/>
              </a:rPr>
              <a:t> Mundial de la </a:t>
            </a:r>
            <a:r>
              <a:rPr lang="en-US" sz="1600" spc="-21" dirty="0" err="1">
                <a:solidFill>
                  <a:srgbClr val="3D4248"/>
                </a:solidFill>
                <a:latin typeface="Clear Sans Regular"/>
              </a:rPr>
              <a:t>Salud</a:t>
            </a:r>
            <a:r>
              <a:rPr lang="en-US" sz="1600" spc="-21" dirty="0">
                <a:solidFill>
                  <a:srgbClr val="3D4248"/>
                </a:solidFill>
                <a:latin typeface="Clear Sans Regular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2485519" y="1095375"/>
            <a:ext cx="13316963" cy="1074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00"/>
              </a:lnSpc>
              <a:spcBef>
                <a:spcPct val="0"/>
              </a:spcBef>
            </a:pPr>
            <a:r>
              <a:rPr lang="en-US" sz="7300" spc="-240" dirty="0">
                <a:solidFill>
                  <a:srgbClr val="3D4248"/>
                </a:solidFill>
                <a:latin typeface="Clear Sans Regular"/>
              </a:rPr>
              <a:t>La </a:t>
            </a:r>
            <a:r>
              <a:rPr lang="en-US" sz="7300" spc="-240" dirty="0" err="1">
                <a:solidFill>
                  <a:srgbClr val="3D4248"/>
                </a:solidFill>
                <a:latin typeface="Clear Sans Regular"/>
              </a:rPr>
              <a:t>impunidad</a:t>
            </a:r>
            <a:r>
              <a:rPr lang="en-US" sz="7300" spc="-240" dirty="0">
                <a:solidFill>
                  <a:srgbClr val="3D4248"/>
                </a:solidFill>
                <a:latin typeface="Clear Sans Regular"/>
              </a:rPr>
              <a:t> del ASI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713121" y="1062643"/>
            <a:ext cx="1182082" cy="118208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679173" y="6271705"/>
            <a:ext cx="4401057" cy="2150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Open Sans Light"/>
              </a:rPr>
              <a:t>En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España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sólo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un </a:t>
            </a:r>
            <a:r>
              <a:rPr lang="en-US" sz="2399" dirty="0">
                <a:solidFill>
                  <a:srgbClr val="000000"/>
                </a:solidFill>
                <a:latin typeface="Open Sans Light Bold"/>
              </a:rPr>
              <a:t>10% 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de los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casos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de ASI </a:t>
            </a:r>
            <a:r>
              <a:rPr lang="en-US" sz="2399" dirty="0">
                <a:solidFill>
                  <a:srgbClr val="000000"/>
                </a:solidFill>
                <a:latin typeface="Open Sans Light Bold"/>
              </a:rPr>
              <a:t>se </a:t>
            </a:r>
            <a:r>
              <a:rPr lang="en-US" sz="2399" dirty="0" err="1">
                <a:solidFill>
                  <a:srgbClr val="000000"/>
                </a:solidFill>
                <a:latin typeface="Open Sans Light Bold"/>
              </a:rPr>
              <a:t>denuncian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. La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mayoría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de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estos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casos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no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llegan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a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juicio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algn="just">
              <a:lnSpc>
                <a:spcPts val="3359"/>
              </a:lnSpc>
            </a:pPr>
            <a:endParaRPr lang="en-US" sz="2399" dirty="0">
              <a:solidFill>
                <a:srgbClr val="000000"/>
              </a:solidFill>
              <a:latin typeface="Open Sans Light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6402451" y="7943177"/>
            <a:ext cx="5154534" cy="1001243"/>
            <a:chOff x="0" y="0"/>
            <a:chExt cx="7416615" cy="1334991"/>
          </a:xfrm>
        </p:grpSpPr>
        <p:grpSp>
          <p:nvGrpSpPr>
            <p:cNvPr id="15" name="Group 15"/>
            <p:cNvGrpSpPr>
              <a:grpSpLocks noChangeAspect="1"/>
            </p:cNvGrpSpPr>
            <p:nvPr/>
          </p:nvGrpSpPr>
          <p:grpSpPr>
            <a:xfrm>
              <a:off x="0" y="0"/>
              <a:ext cx="7416615" cy="1334991"/>
              <a:chOff x="0" y="0"/>
              <a:chExt cx="1270000" cy="2286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-5645" y="-183"/>
                <a:ext cx="128129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1281290" h="228966">
                    <a:moveTo>
                      <a:pt x="119945" y="183"/>
                    </a:moveTo>
                    <a:lnTo>
                      <a:pt x="1161345" y="183"/>
                    </a:lnTo>
                    <a:cubicBezTo>
                      <a:pt x="1202302" y="0"/>
                      <a:pt x="1240227" y="21745"/>
                      <a:pt x="1260759" y="57185"/>
                    </a:cubicBezTo>
                    <a:cubicBezTo>
                      <a:pt x="1281290" y="92625"/>
                      <a:pt x="1281290" y="136341"/>
                      <a:pt x="1260759" y="171781"/>
                    </a:cubicBezTo>
                    <a:cubicBezTo>
                      <a:pt x="1240227" y="207221"/>
                      <a:pt x="1202302" y="228966"/>
                      <a:pt x="11613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-5645" y="-183"/>
                <a:ext cx="109079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1090790" h="228966">
                    <a:moveTo>
                      <a:pt x="119945" y="183"/>
                    </a:moveTo>
                    <a:lnTo>
                      <a:pt x="970845" y="183"/>
                    </a:lnTo>
                    <a:cubicBezTo>
                      <a:pt x="1011802" y="0"/>
                      <a:pt x="1049727" y="21745"/>
                      <a:pt x="1070259" y="57185"/>
                    </a:cubicBezTo>
                    <a:cubicBezTo>
                      <a:pt x="1090790" y="92625"/>
                      <a:pt x="1090790" y="136341"/>
                      <a:pt x="1070259" y="171781"/>
                    </a:cubicBezTo>
                    <a:cubicBezTo>
                      <a:pt x="1049727" y="207221"/>
                      <a:pt x="1011802" y="228966"/>
                      <a:pt x="9708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sp>
        <p:nvSpPr>
          <p:cNvPr id="18" name="TextBox 18"/>
          <p:cNvSpPr txBox="1"/>
          <p:nvPr/>
        </p:nvSpPr>
        <p:spPr>
          <a:xfrm>
            <a:off x="6605201" y="5052505"/>
            <a:ext cx="4749035" cy="258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Open Sans Light"/>
              </a:rPr>
              <a:t>El </a:t>
            </a:r>
            <a:r>
              <a:rPr lang="en-US" sz="2399" dirty="0">
                <a:solidFill>
                  <a:srgbClr val="000000"/>
                </a:solidFill>
                <a:latin typeface="Open Sans Light Bold"/>
              </a:rPr>
              <a:t>85% 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de los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casos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399" dirty="0">
                <a:solidFill>
                  <a:srgbClr val="000000"/>
                </a:solidFill>
                <a:latin typeface="Open Sans Light Bold"/>
              </a:rPr>
              <a:t>no se </a:t>
            </a:r>
            <a:r>
              <a:rPr lang="en-US" sz="2399" dirty="0" err="1">
                <a:solidFill>
                  <a:srgbClr val="000000"/>
                </a:solidFill>
                <a:latin typeface="Open Sans Light Bold"/>
              </a:rPr>
              <a:t>desvela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o se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hace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mucho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más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tarde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, al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cabo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de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años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 algn="just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Open Sans Light"/>
              </a:rPr>
              <a:t>La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falta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de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pruebas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es un factor que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contribuye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a la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impunidad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 del </a:t>
            </a:r>
            <a:r>
              <a:rPr lang="en-US" sz="2399" dirty="0" err="1">
                <a:solidFill>
                  <a:srgbClr val="000000"/>
                </a:solidFill>
                <a:latin typeface="Open Sans Light"/>
              </a:rPr>
              <a:t>agresor</a:t>
            </a:r>
            <a:r>
              <a:rPr lang="en-US" sz="2399" dirty="0">
                <a:solidFill>
                  <a:srgbClr val="000000"/>
                </a:solidFill>
                <a:latin typeface="Open Sans Light"/>
              </a:rPr>
              <a:t>. 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A6E6307-DDB2-4ECD-A80D-444676F961C9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76AA03FF-560A-4784-BDA5-04A671D6BD2E}"/>
              </a:ext>
            </a:extLst>
          </p:cNvPr>
          <p:cNvSpPr txBox="1"/>
          <p:nvPr/>
        </p:nvSpPr>
        <p:spPr>
          <a:xfrm>
            <a:off x="1524046" y="2862545"/>
            <a:ext cx="1555618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3500"/>
              </a:lnSpc>
              <a:defRPr sz="3299" spc="-32">
                <a:solidFill>
                  <a:srgbClr val="03989E"/>
                </a:solidFill>
                <a:latin typeface="Clear Sans Regular Bold"/>
              </a:defRPr>
            </a:lvl1pPr>
          </a:lstStyle>
          <a:p>
            <a:r>
              <a:rPr lang="en-US" dirty="0"/>
              <a:t>El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superar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para </a:t>
            </a:r>
            <a:r>
              <a:rPr lang="en-US" dirty="0" err="1"/>
              <a:t>desvelar</a:t>
            </a:r>
            <a:r>
              <a:rPr lang="en-US" dirty="0"/>
              <a:t> el </a:t>
            </a:r>
            <a:r>
              <a:rPr lang="en-US" dirty="0" err="1"/>
              <a:t>abuso</a:t>
            </a:r>
            <a:r>
              <a:rPr lang="en-US" dirty="0"/>
              <a:t>.</a:t>
            </a:r>
          </a:p>
          <a:p>
            <a:r>
              <a:rPr lang="en-US" dirty="0" err="1"/>
              <a:t>Cuando</a:t>
            </a:r>
            <a:r>
              <a:rPr lang="en-US" dirty="0"/>
              <a:t> lo </a:t>
            </a:r>
            <a:r>
              <a:rPr lang="en-US" dirty="0" err="1"/>
              <a:t>hace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testimonio </a:t>
            </a:r>
            <a:r>
              <a:rPr lang="en-US" dirty="0" err="1"/>
              <a:t>suele</a:t>
            </a:r>
            <a:r>
              <a:rPr lang="en-US" dirty="0"/>
              <a:t> ser la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E426BCD0-3C05-486B-85CD-E15C4D4F2AD1}"/>
              </a:ext>
            </a:extLst>
          </p:cNvPr>
          <p:cNvSpPr txBox="1"/>
          <p:nvPr/>
        </p:nvSpPr>
        <p:spPr>
          <a:xfrm>
            <a:off x="1108296" y="5590163"/>
            <a:ext cx="4401057" cy="258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s-ES" sz="2399" dirty="0">
                <a:solidFill>
                  <a:srgbClr val="000000"/>
                </a:solidFill>
                <a:latin typeface="Open Sans Light"/>
              </a:rPr>
              <a:t>Más de la mitad de los supervivientes admiten que cuando hablaron </a:t>
            </a:r>
            <a:r>
              <a:rPr lang="es-ES" sz="2399" dirty="0">
                <a:solidFill>
                  <a:srgbClr val="000000"/>
                </a:solidFill>
                <a:latin typeface="Open Sans Light Bold"/>
              </a:rPr>
              <a:t>no se les creyó</a:t>
            </a:r>
            <a:r>
              <a:rPr lang="es-ES" sz="2399" b="1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s-ES" sz="2399" dirty="0">
                <a:solidFill>
                  <a:srgbClr val="000000"/>
                </a:solidFill>
                <a:latin typeface="Open Sans Light"/>
              </a:rPr>
              <a:t>o se les aconsejó no decir nada y continuar manteniendo el secreto. </a:t>
            </a:r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58EBC8E7-7816-4C6A-B055-1DFA6CFA61BB}"/>
              </a:ext>
            </a:extLst>
          </p:cNvPr>
          <p:cNvGrpSpPr/>
          <p:nvPr/>
        </p:nvGrpSpPr>
        <p:grpSpPr>
          <a:xfrm>
            <a:off x="12307951" y="4888675"/>
            <a:ext cx="5143500" cy="925830"/>
            <a:chOff x="0" y="0"/>
            <a:chExt cx="6858000" cy="1234440"/>
          </a:xfrm>
        </p:grpSpPr>
        <p:grpSp>
          <p:nvGrpSpPr>
            <p:cNvPr id="29" name="Group 20">
              <a:extLst>
                <a:ext uri="{FF2B5EF4-FFF2-40B4-BE49-F238E27FC236}">
                  <a16:creationId xmlns:a16="http://schemas.microsoft.com/office/drawing/2014/main" id="{0F41B54D-2D8B-4211-8014-38BC90E510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6858000" cy="1234440"/>
              <a:chOff x="0" y="0"/>
              <a:chExt cx="1270000" cy="228600"/>
            </a:xfrm>
          </p:grpSpPr>
          <p:sp>
            <p:nvSpPr>
              <p:cNvPr id="30" name="Freeform 21">
                <a:extLst>
                  <a:ext uri="{FF2B5EF4-FFF2-40B4-BE49-F238E27FC236}">
                    <a16:creationId xmlns:a16="http://schemas.microsoft.com/office/drawing/2014/main" id="{AF44667D-C15B-4AF4-9D5D-34B5B7753376}"/>
                  </a:ext>
                </a:extLst>
              </p:cNvPr>
              <p:cNvSpPr/>
              <p:nvPr/>
            </p:nvSpPr>
            <p:spPr>
              <a:xfrm>
                <a:off x="-5645" y="-183"/>
                <a:ext cx="128129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1281290" h="228966">
                    <a:moveTo>
                      <a:pt x="119945" y="183"/>
                    </a:moveTo>
                    <a:lnTo>
                      <a:pt x="1161345" y="183"/>
                    </a:lnTo>
                    <a:cubicBezTo>
                      <a:pt x="1202302" y="0"/>
                      <a:pt x="1240227" y="21745"/>
                      <a:pt x="1260759" y="57185"/>
                    </a:cubicBezTo>
                    <a:cubicBezTo>
                      <a:pt x="1281290" y="92625"/>
                      <a:pt x="1281290" y="136341"/>
                      <a:pt x="1260759" y="171781"/>
                    </a:cubicBezTo>
                    <a:cubicBezTo>
                      <a:pt x="1240227" y="207221"/>
                      <a:pt x="1202302" y="228966"/>
                      <a:pt x="11613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</p:sp>
          <p:sp>
            <p:nvSpPr>
              <p:cNvPr id="31" name="Freeform 22">
                <a:extLst>
                  <a:ext uri="{FF2B5EF4-FFF2-40B4-BE49-F238E27FC236}">
                    <a16:creationId xmlns:a16="http://schemas.microsoft.com/office/drawing/2014/main" id="{01556EA7-C532-4EE5-A156-3430BA68D536}"/>
                  </a:ext>
                </a:extLst>
              </p:cNvPr>
              <p:cNvSpPr/>
              <p:nvPr/>
            </p:nvSpPr>
            <p:spPr>
              <a:xfrm>
                <a:off x="-5645" y="-183"/>
                <a:ext cx="23989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239890" h="228966">
                    <a:moveTo>
                      <a:pt x="119945" y="183"/>
                    </a:moveTo>
                    <a:lnTo>
                      <a:pt x="119945" y="183"/>
                    </a:lnTo>
                    <a:cubicBezTo>
                      <a:pt x="160902" y="0"/>
                      <a:pt x="198827" y="21745"/>
                      <a:pt x="219359" y="57185"/>
                    </a:cubicBezTo>
                    <a:cubicBezTo>
                      <a:pt x="239890" y="92625"/>
                      <a:pt x="239890" y="136341"/>
                      <a:pt x="219359" y="171781"/>
                    </a:cubicBezTo>
                    <a:cubicBezTo>
                      <a:pt x="198827" y="207221"/>
                      <a:pt x="160902" y="228966"/>
                      <a:pt x="1199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41" name="Group 14">
            <a:extLst>
              <a:ext uri="{FF2B5EF4-FFF2-40B4-BE49-F238E27FC236}">
                <a16:creationId xmlns:a16="http://schemas.microsoft.com/office/drawing/2014/main" id="{51882FE1-36E0-415C-A4F5-0248F083BDD4}"/>
              </a:ext>
            </a:extLst>
          </p:cNvPr>
          <p:cNvGrpSpPr/>
          <p:nvPr/>
        </p:nvGrpSpPr>
        <p:grpSpPr>
          <a:xfrm>
            <a:off x="708646" y="4287052"/>
            <a:ext cx="5200357" cy="1002846"/>
            <a:chOff x="-32966" y="-1069"/>
            <a:chExt cx="7482547" cy="1337128"/>
          </a:xfrm>
        </p:grpSpPr>
        <p:grpSp>
          <p:nvGrpSpPr>
            <p:cNvPr id="42" name="Group 15">
              <a:extLst>
                <a:ext uri="{FF2B5EF4-FFF2-40B4-BE49-F238E27FC236}">
                  <a16:creationId xmlns:a16="http://schemas.microsoft.com/office/drawing/2014/main" id="{9DDE4CCB-5B9E-46E8-A0E6-563732FC72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32966" y="-1069"/>
              <a:ext cx="7482547" cy="1337128"/>
              <a:chOff x="-5645" y="-183"/>
              <a:chExt cx="1281290" cy="228966"/>
            </a:xfrm>
          </p:grpSpPr>
          <p:sp>
            <p:nvSpPr>
              <p:cNvPr id="43" name="Freeform 16">
                <a:extLst>
                  <a:ext uri="{FF2B5EF4-FFF2-40B4-BE49-F238E27FC236}">
                    <a16:creationId xmlns:a16="http://schemas.microsoft.com/office/drawing/2014/main" id="{4F3AE888-DAE2-4C3E-8FC0-886E05BC4F86}"/>
                  </a:ext>
                </a:extLst>
              </p:cNvPr>
              <p:cNvSpPr/>
              <p:nvPr/>
            </p:nvSpPr>
            <p:spPr>
              <a:xfrm>
                <a:off x="-5645" y="-183"/>
                <a:ext cx="1281290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1281290" h="228966">
                    <a:moveTo>
                      <a:pt x="119945" y="183"/>
                    </a:moveTo>
                    <a:lnTo>
                      <a:pt x="1161345" y="183"/>
                    </a:lnTo>
                    <a:cubicBezTo>
                      <a:pt x="1202302" y="0"/>
                      <a:pt x="1240227" y="21745"/>
                      <a:pt x="1260759" y="57185"/>
                    </a:cubicBezTo>
                    <a:cubicBezTo>
                      <a:pt x="1281290" y="92625"/>
                      <a:pt x="1281290" y="136341"/>
                      <a:pt x="1260759" y="171781"/>
                    </a:cubicBezTo>
                    <a:cubicBezTo>
                      <a:pt x="1240227" y="207221"/>
                      <a:pt x="1202302" y="228966"/>
                      <a:pt x="11613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</p:spPr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87E3DF10-6928-49D4-B037-519A0C7B08F2}"/>
                  </a:ext>
                </a:extLst>
              </p:cNvPr>
              <p:cNvSpPr/>
              <p:nvPr/>
            </p:nvSpPr>
            <p:spPr>
              <a:xfrm>
                <a:off x="-5645" y="-183"/>
                <a:ext cx="780579" cy="228966"/>
              </a:xfrm>
              <a:custGeom>
                <a:avLst/>
                <a:gdLst/>
                <a:ahLst/>
                <a:cxnLst/>
                <a:rect l="l" t="t" r="r" b="b"/>
                <a:pathLst>
                  <a:path w="1090790" h="228966">
                    <a:moveTo>
                      <a:pt x="119945" y="183"/>
                    </a:moveTo>
                    <a:lnTo>
                      <a:pt x="970845" y="183"/>
                    </a:lnTo>
                    <a:cubicBezTo>
                      <a:pt x="1011802" y="0"/>
                      <a:pt x="1049727" y="21745"/>
                      <a:pt x="1070259" y="57185"/>
                    </a:cubicBezTo>
                    <a:cubicBezTo>
                      <a:pt x="1090790" y="92625"/>
                      <a:pt x="1090790" y="136341"/>
                      <a:pt x="1070259" y="171781"/>
                    </a:cubicBezTo>
                    <a:cubicBezTo>
                      <a:pt x="1049727" y="207221"/>
                      <a:pt x="1011802" y="228966"/>
                      <a:pt x="970845" y="228783"/>
                    </a:cubicBezTo>
                    <a:lnTo>
                      <a:pt x="119945" y="228783"/>
                    </a:lnTo>
                    <a:cubicBezTo>
                      <a:pt x="78988" y="228966"/>
                      <a:pt x="41063" y="207221"/>
                      <a:pt x="20531" y="171781"/>
                    </a:cubicBezTo>
                    <a:cubicBezTo>
                      <a:pt x="0" y="136341"/>
                      <a:pt x="0" y="92625"/>
                      <a:pt x="20531" y="57185"/>
                    </a:cubicBezTo>
                    <a:cubicBezTo>
                      <a:pt x="41063" y="21745"/>
                      <a:pt x="78988" y="0"/>
                      <a:pt x="119945" y="183"/>
                    </a:cubicBez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7086601" y="3238500"/>
            <a:ext cx="9814560" cy="6244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ENORME DESIGUALDAD PARA EL MENOR</a:t>
            </a:r>
          </a:p>
          <a:p>
            <a:pPr>
              <a:lnSpc>
                <a:spcPts val="3500"/>
              </a:lnSpc>
            </a:pP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Debido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a la </a:t>
            </a:r>
            <a:r>
              <a:rPr lang="en-US" sz="2200" b="1" dirty="0" err="1">
                <a:solidFill>
                  <a:srgbClr val="000000"/>
                </a:solidFill>
                <a:latin typeface="Open Sans Light"/>
              </a:rPr>
              <a:t>asimetría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en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edad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fuerza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autoridad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y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conocimiento</a:t>
            </a:r>
            <a:r>
              <a:rPr lang="en-US" sz="2400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>
              <a:lnSpc>
                <a:spcPts val="3499"/>
              </a:lnSpc>
            </a:pPr>
            <a:endParaRPr lang="en-US" sz="2400" dirty="0">
              <a:solidFill>
                <a:srgbClr val="000000"/>
              </a:solidFill>
              <a:latin typeface="Open Sans Light"/>
            </a:endParaRPr>
          </a:p>
          <a:p>
            <a:pPr>
              <a:lnSpc>
                <a:spcPts val="349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ABUSO DE PODER</a:t>
            </a:r>
          </a:p>
          <a:p>
            <a:pPr>
              <a:lnSpc>
                <a:spcPts val="3500"/>
              </a:lnSpc>
            </a:pPr>
            <a:r>
              <a:rPr lang="en-US" sz="2200" dirty="0">
                <a:solidFill>
                  <a:srgbClr val="000000"/>
                </a:solidFill>
                <a:latin typeface="Open Sans Light"/>
              </a:rPr>
              <a:t>A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través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del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engaño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, la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manipulación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y la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amenaza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 </a:t>
            </a:r>
          </a:p>
          <a:p>
            <a:pPr>
              <a:lnSpc>
                <a:spcPts val="3500"/>
              </a:lnSpc>
            </a:pPr>
            <a:r>
              <a:rPr lang="en-US" sz="2200" dirty="0">
                <a:solidFill>
                  <a:srgbClr val="000000"/>
                </a:solidFill>
                <a:latin typeface="Open Sans Light"/>
              </a:rPr>
              <a:t>Se genera una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enorme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Open Sans Light"/>
              </a:rPr>
              <a:t>confusión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en el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menor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>
              <a:lnSpc>
                <a:spcPts val="3499"/>
              </a:lnSpc>
            </a:pPr>
            <a:endParaRPr lang="en-US" sz="2400" dirty="0">
              <a:solidFill>
                <a:srgbClr val="000000"/>
              </a:solidFill>
              <a:latin typeface="Open Sans Light"/>
            </a:endParaRPr>
          </a:p>
          <a:p>
            <a:pPr>
              <a:lnSpc>
                <a:spcPts val="349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DIFÍCIL DETECCIÓN</a:t>
            </a:r>
          </a:p>
          <a:p>
            <a:pPr>
              <a:lnSpc>
                <a:spcPts val="3500"/>
              </a:lnSpc>
            </a:pPr>
            <a:r>
              <a:rPr lang="en-US" sz="2200" dirty="0">
                <a:solidFill>
                  <a:srgbClr val="000000"/>
                </a:solidFill>
                <a:latin typeface="Open Sans Light"/>
              </a:rPr>
              <a:t>El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agresor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suele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ser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alguien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Open Sans Light"/>
              </a:rPr>
              <a:t>conocido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cercano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a la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familia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</a:t>
            </a:r>
          </a:p>
          <a:p>
            <a:pPr>
              <a:lnSpc>
                <a:spcPts val="3500"/>
              </a:lnSpc>
            </a:pPr>
            <a:r>
              <a:rPr lang="en-US" sz="2200" dirty="0">
                <a:solidFill>
                  <a:srgbClr val="000000"/>
                </a:solidFill>
                <a:latin typeface="Open Sans Light"/>
              </a:rPr>
              <a:t>No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suele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haber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secuelas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físicas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visibles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 </a:t>
            </a:r>
          </a:p>
          <a:p>
            <a:pPr>
              <a:lnSpc>
                <a:spcPts val="3499"/>
              </a:lnSpc>
            </a:pPr>
            <a:endParaRPr lang="en-US" sz="2400" dirty="0">
              <a:solidFill>
                <a:srgbClr val="000000"/>
              </a:solidFill>
              <a:latin typeface="Open Sans Light"/>
            </a:endParaRPr>
          </a:p>
          <a:p>
            <a:pPr>
              <a:lnSpc>
                <a:spcPts val="349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EL NIÑO NO HABLA DE INMEDIATO</a:t>
            </a:r>
          </a:p>
          <a:p>
            <a:pPr>
              <a:lnSpc>
                <a:spcPts val="3500"/>
              </a:lnSpc>
            </a:pPr>
            <a:r>
              <a:rPr lang="en-US" sz="2200" dirty="0">
                <a:solidFill>
                  <a:srgbClr val="000000"/>
                </a:solidFill>
                <a:latin typeface="Open Sans Light"/>
              </a:rPr>
              <a:t>El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agresor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impone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el </a:t>
            </a:r>
            <a:r>
              <a:rPr lang="en-US" sz="2200" b="1" dirty="0" err="1">
                <a:solidFill>
                  <a:srgbClr val="000000"/>
                </a:solidFill>
                <a:latin typeface="Open Sans Light"/>
              </a:rPr>
              <a:t>secreto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 El trauma es de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tal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magnitud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, que el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menor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recurre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a la amnesia para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poder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Open Sans Light"/>
              </a:rPr>
              <a:t>sobrevivir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Olvida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Recuerda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más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Open Sans Light"/>
              </a:rPr>
              <a:t>tarde</a:t>
            </a:r>
            <a:r>
              <a:rPr lang="en-US" sz="2200" dirty="0">
                <a:solidFill>
                  <a:srgbClr val="000000"/>
                </a:solidFill>
                <a:latin typeface="Open Sans Light"/>
              </a:rPr>
              <a:t>.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3278" r="33278"/>
          <a:stretch>
            <a:fillRect/>
          </a:stretch>
        </p:blipFill>
        <p:spPr>
          <a:xfrm>
            <a:off x="609600" y="-129588"/>
            <a:ext cx="5288340" cy="10542195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8166149" y="850106"/>
            <a:ext cx="7607251" cy="1806023"/>
            <a:chOff x="0" y="66675"/>
            <a:chExt cx="10143001" cy="240803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6675"/>
              <a:ext cx="10143001" cy="124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7150"/>
                </a:lnSpc>
                <a:spcBef>
                  <a:spcPct val="0"/>
                </a:spcBef>
              </a:pPr>
              <a:r>
                <a:rPr lang="en-US" sz="7300" spc="-195" dirty="0" err="1">
                  <a:solidFill>
                    <a:srgbClr val="3D4248"/>
                  </a:solidFill>
                  <a:latin typeface="Clear Sans Regular"/>
                </a:rPr>
                <a:t>Entendiendo</a:t>
              </a:r>
              <a:r>
                <a:rPr lang="en-US" sz="7300" spc="-195" dirty="0">
                  <a:solidFill>
                    <a:srgbClr val="3D4248"/>
                  </a:solidFill>
                  <a:latin typeface="Clear Sans Regular"/>
                </a:rPr>
                <a:t> el ASI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773231"/>
              <a:ext cx="9493190" cy="70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sz="7300"/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430CB9D-ACB5-451D-835B-BC956C6F5D57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6598AF80-5FD3-4810-9870-ACA6DC41AB40}"/>
              </a:ext>
            </a:extLst>
          </p:cNvPr>
          <p:cNvGrpSpPr/>
          <p:nvPr/>
        </p:nvGrpSpPr>
        <p:grpSpPr>
          <a:xfrm>
            <a:off x="5348288" y="645827"/>
            <a:ext cx="1182082" cy="1182082"/>
            <a:chOff x="0" y="0"/>
            <a:chExt cx="6350000" cy="6350000"/>
          </a:xfrm>
        </p:grpSpPr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DB2FDF02-4AD5-4313-9CCC-E2E5F8B2E6D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19" name="TextBox 14">
            <a:extLst>
              <a:ext uri="{FF2B5EF4-FFF2-40B4-BE49-F238E27FC236}">
                <a16:creationId xmlns:a16="http://schemas.microsoft.com/office/drawing/2014/main" id="{1DA41B7D-45A0-4175-9BFD-1CACFC632070}"/>
              </a:ext>
            </a:extLst>
          </p:cNvPr>
          <p:cNvSpPr txBox="1"/>
          <p:nvPr/>
        </p:nvSpPr>
        <p:spPr>
          <a:xfrm>
            <a:off x="7107765" y="1943100"/>
            <a:ext cx="950383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El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menor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no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tiene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capacidad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de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entender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lo que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está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ocurriendo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,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sólo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puede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sobrevivir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al trauma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671378" y="4789170"/>
            <a:ext cx="4213328" cy="4716745"/>
            <a:chOff x="0" y="0"/>
            <a:chExt cx="1425249" cy="162774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25249" cy="1627749"/>
            </a:xfrm>
            <a:custGeom>
              <a:avLst/>
              <a:gdLst/>
              <a:ahLst/>
              <a:cxnLst/>
              <a:rect l="l" t="t" r="r" b="b"/>
              <a:pathLst>
                <a:path w="1425249" h="1576094">
                  <a:moveTo>
                    <a:pt x="1300789" y="1576094"/>
                  </a:moveTo>
                  <a:lnTo>
                    <a:pt x="124460" y="1576094"/>
                  </a:lnTo>
                  <a:cubicBezTo>
                    <a:pt x="55880" y="1576094"/>
                    <a:pt x="0" y="1520214"/>
                    <a:pt x="0" y="14516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0789" y="0"/>
                  </a:lnTo>
                  <a:cubicBezTo>
                    <a:pt x="1369369" y="0"/>
                    <a:pt x="1425249" y="55880"/>
                    <a:pt x="1425249" y="124460"/>
                  </a:cubicBezTo>
                  <a:lnTo>
                    <a:pt x="1425249" y="1451634"/>
                  </a:lnTo>
                  <a:cubicBezTo>
                    <a:pt x="1425249" y="1520214"/>
                    <a:pt x="1369369" y="1576094"/>
                    <a:pt x="1300789" y="15760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94550" y="4957575"/>
            <a:ext cx="3766985" cy="394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Tristeza</a:t>
            </a: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Desprotección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Vergüenza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Culpa</a:t>
            </a: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Menor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rendimiento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escolar</a:t>
            </a: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Trastornos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de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sueño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Trastornos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alimenticios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Conductas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agresivas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Marginación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Daños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físicos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6731427" y="4789170"/>
            <a:ext cx="4213328" cy="3085430"/>
            <a:chOff x="0" y="0"/>
            <a:chExt cx="1425249" cy="9442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25249" cy="944267"/>
            </a:xfrm>
            <a:custGeom>
              <a:avLst/>
              <a:gdLst/>
              <a:ahLst/>
              <a:cxnLst/>
              <a:rect l="l" t="t" r="r" b="b"/>
              <a:pathLst>
                <a:path w="1425249" h="1020743">
                  <a:moveTo>
                    <a:pt x="1300789" y="1020743"/>
                  </a:moveTo>
                  <a:lnTo>
                    <a:pt x="124460" y="1020743"/>
                  </a:lnTo>
                  <a:cubicBezTo>
                    <a:pt x="55880" y="1020743"/>
                    <a:pt x="0" y="964863"/>
                    <a:pt x="0" y="8962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0789" y="0"/>
                  </a:lnTo>
                  <a:cubicBezTo>
                    <a:pt x="1369369" y="0"/>
                    <a:pt x="1425249" y="55880"/>
                    <a:pt x="1425249" y="124460"/>
                  </a:cubicBezTo>
                  <a:lnTo>
                    <a:pt x="1425249" y="896283"/>
                  </a:lnTo>
                  <a:cubicBezTo>
                    <a:pt x="1425249" y="964863"/>
                    <a:pt x="1369369" y="1020743"/>
                    <a:pt x="1300789" y="102074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6992877" y="4957575"/>
            <a:ext cx="3690428" cy="275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Falta de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credibilidad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Poca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información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Escasa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formación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de los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profesionales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Procesos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largos</a:t>
            </a:r>
          </a:p>
          <a:p>
            <a:pPr marL="0" lvl="0" indent="0">
              <a:lnSpc>
                <a:spcPts val="3120"/>
              </a:lnSpc>
              <a:spcBef>
                <a:spcPct val="0"/>
              </a:spcBef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Procedimientos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agresivos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    para el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menor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2039600" y="4789170"/>
            <a:ext cx="4213328" cy="4113331"/>
            <a:chOff x="0" y="0"/>
            <a:chExt cx="1425249" cy="168101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25249" cy="1681010"/>
            </a:xfrm>
            <a:custGeom>
              <a:avLst/>
              <a:gdLst/>
              <a:ahLst/>
              <a:cxnLst/>
              <a:rect l="l" t="t" r="r" b="b"/>
              <a:pathLst>
                <a:path w="1425249" h="1681010">
                  <a:moveTo>
                    <a:pt x="1300789" y="1681010"/>
                  </a:moveTo>
                  <a:lnTo>
                    <a:pt x="124460" y="1681010"/>
                  </a:lnTo>
                  <a:cubicBezTo>
                    <a:pt x="55880" y="1681010"/>
                    <a:pt x="0" y="1625130"/>
                    <a:pt x="0" y="15565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0789" y="0"/>
                  </a:lnTo>
                  <a:cubicBezTo>
                    <a:pt x="1369369" y="0"/>
                    <a:pt x="1425249" y="55880"/>
                    <a:pt x="1425249" y="124460"/>
                  </a:cubicBezTo>
                  <a:lnTo>
                    <a:pt x="1425249" y="1556550"/>
                  </a:lnTo>
                  <a:cubicBezTo>
                    <a:pt x="1425249" y="1625130"/>
                    <a:pt x="1369369" y="1681010"/>
                    <a:pt x="1300789" y="16810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458168" y="4957575"/>
            <a:ext cx="3510221" cy="3547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Baja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autoestima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Estigmatización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Depresión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Disfunciones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sexuales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Alcoholismo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Drogadicción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>
              <a:lnSpc>
                <a:spcPts val="3120"/>
              </a:lnSpc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Delincuencia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  <a:p>
            <a:pPr marL="0" lvl="0" indent="0">
              <a:lnSpc>
                <a:spcPts val="3120"/>
              </a:lnSpc>
              <a:spcBef>
                <a:spcPct val="0"/>
              </a:spcBef>
            </a:pP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-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Relaciones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familiares</a:t>
            </a:r>
            <a:r>
              <a:rPr lang="en-US" sz="2200" spc="48" dirty="0">
                <a:solidFill>
                  <a:srgbClr val="3D4248"/>
                </a:solidFill>
                <a:latin typeface="Clear Sans Regular"/>
              </a:rPr>
              <a:t> </a:t>
            </a:r>
            <a:r>
              <a:rPr lang="en-US" sz="2200" spc="48" dirty="0" err="1">
                <a:solidFill>
                  <a:srgbClr val="3D4248"/>
                </a:solidFill>
                <a:latin typeface="Clear Sans Regular"/>
              </a:rPr>
              <a:t>conflictivas</a:t>
            </a:r>
            <a:endParaRPr lang="en-US" sz="2200" spc="48" dirty="0">
              <a:solidFill>
                <a:srgbClr val="3D4248"/>
              </a:solidFill>
              <a:latin typeface="Clear Sans Regular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609600" y="726306"/>
            <a:ext cx="16456983" cy="2049314"/>
            <a:chOff x="-769003" y="-268858"/>
            <a:chExt cx="21942644" cy="2732418"/>
          </a:xfrm>
        </p:grpSpPr>
        <p:sp>
          <p:nvSpPr>
            <p:cNvPr id="19" name="TextBox 19"/>
            <p:cNvSpPr txBox="1"/>
            <p:nvPr/>
          </p:nvSpPr>
          <p:spPr>
            <a:xfrm>
              <a:off x="-769003" y="-268858"/>
              <a:ext cx="21942644" cy="1419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8250"/>
                </a:lnSpc>
                <a:spcBef>
                  <a:spcPct val="0"/>
                </a:spcBef>
              </a:pPr>
              <a:r>
                <a:rPr lang="en-US" sz="7300" spc="-225" dirty="0">
                  <a:solidFill>
                    <a:srgbClr val="3D4248"/>
                  </a:solidFill>
                  <a:latin typeface="Clear Sans Regular"/>
                </a:rPr>
                <a:t>¿A </a:t>
              </a:r>
              <a:r>
                <a:rPr lang="en-US" sz="7300" spc="-225" dirty="0" err="1">
                  <a:solidFill>
                    <a:srgbClr val="3D4248"/>
                  </a:solidFill>
                  <a:latin typeface="Clear Sans Regular"/>
                </a:rPr>
                <a:t>qué</a:t>
              </a:r>
              <a:r>
                <a:rPr lang="en-US" sz="7300" spc="-225" dirty="0">
                  <a:solidFill>
                    <a:srgbClr val="3D4248"/>
                  </a:solidFill>
                  <a:latin typeface="Clear Sans Regular"/>
                </a:rPr>
                <a:t> se </a:t>
              </a:r>
              <a:r>
                <a:rPr lang="en-US" sz="7300" spc="-225" dirty="0" err="1">
                  <a:solidFill>
                    <a:srgbClr val="3D4248"/>
                  </a:solidFill>
                  <a:latin typeface="Clear Sans Regular"/>
                </a:rPr>
                <a:t>enfrenta</a:t>
              </a:r>
              <a:r>
                <a:rPr lang="en-US" sz="7300" spc="-225" dirty="0">
                  <a:solidFill>
                    <a:srgbClr val="3D4248"/>
                  </a:solidFill>
                  <a:latin typeface="Clear Sans Regular"/>
                </a:rPr>
                <a:t> un </a:t>
              </a:r>
              <a:r>
                <a:rPr lang="en-US" sz="7300" spc="-225" dirty="0" err="1">
                  <a:solidFill>
                    <a:srgbClr val="3D4248"/>
                  </a:solidFill>
                  <a:latin typeface="Clear Sans Regular"/>
                </a:rPr>
                <a:t>superviviente</a:t>
              </a:r>
              <a:r>
                <a:rPr lang="en-US" sz="7300" spc="-225" dirty="0">
                  <a:solidFill>
                    <a:srgbClr val="3D4248"/>
                  </a:solidFill>
                  <a:latin typeface="Clear Sans Regular"/>
                </a:rPr>
                <a:t>?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3846578" y="1979267"/>
              <a:ext cx="1394468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039933" y="2095500"/>
            <a:ext cx="13596316" cy="152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Es una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lucha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personal y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diaria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, con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consecuencias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para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toda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la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vida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y en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todos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los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aspectos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.</a:t>
            </a:r>
          </a:p>
          <a:p>
            <a:pPr algn="ctr">
              <a:spcBef>
                <a:spcPct val="0"/>
              </a:spcBef>
            </a:pP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Importantes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daños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a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nivel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físico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,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emocional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y de </a:t>
            </a:r>
            <a:r>
              <a:rPr lang="en-US" sz="3299" spc="-32" dirty="0" err="1">
                <a:solidFill>
                  <a:srgbClr val="03989E"/>
                </a:solidFill>
                <a:latin typeface="Clear Sans Regular Bold"/>
              </a:rPr>
              <a:t>conducta</a:t>
            </a:r>
            <a:r>
              <a:rPr lang="en-US" sz="3299" spc="-32" dirty="0">
                <a:solidFill>
                  <a:srgbClr val="03989E"/>
                </a:solidFill>
                <a:latin typeface="Clear Sans Regular Bold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17967" y="4076700"/>
            <a:ext cx="3040248" cy="698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000" spc="-42" dirty="0" err="1">
                <a:solidFill>
                  <a:srgbClr val="03989E"/>
                </a:solidFill>
                <a:latin typeface="Clear Sans Regular Bold"/>
              </a:rPr>
              <a:t>Denuncia</a:t>
            </a:r>
            <a:endParaRPr lang="en-US" sz="4000" spc="-42" dirty="0">
              <a:solidFill>
                <a:srgbClr val="03989E"/>
              </a:solidFill>
              <a:latin typeface="Clear Sans Regular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981200" y="4076700"/>
            <a:ext cx="3903506" cy="698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000" spc="-42" dirty="0">
                <a:solidFill>
                  <a:srgbClr val="03989E"/>
                </a:solidFill>
                <a:latin typeface="Clear Sans Regular Bold"/>
              </a:rPr>
              <a:t>Durante el ASI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381968" y="4076700"/>
            <a:ext cx="3870960" cy="71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000" spc="-42" dirty="0" err="1">
                <a:solidFill>
                  <a:srgbClr val="03989E"/>
                </a:solidFill>
                <a:latin typeface="Clear Sans Regular Bold"/>
              </a:rPr>
              <a:t>Después</a:t>
            </a:r>
            <a:r>
              <a:rPr lang="en-US" sz="4000" spc="-42" dirty="0">
                <a:solidFill>
                  <a:srgbClr val="03989E"/>
                </a:solidFill>
                <a:latin typeface="Clear Sans Regular Bold"/>
              </a:rPr>
              <a:t> del ASI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247050" y="8323833"/>
            <a:ext cx="1182082" cy="1182082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2E655A9-4882-40DB-9DEF-4C773E28E32F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grpSp>
        <p:nvGrpSpPr>
          <p:cNvPr id="9" name="Group 9"/>
          <p:cNvGrpSpPr/>
          <p:nvPr/>
        </p:nvGrpSpPr>
        <p:grpSpPr>
          <a:xfrm>
            <a:off x="1080338" y="1436846"/>
            <a:ext cx="16228383" cy="1870689"/>
            <a:chOff x="0" y="66675"/>
            <a:chExt cx="21637844" cy="249425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66675"/>
              <a:ext cx="21637844" cy="1433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800"/>
                </a:lnSpc>
                <a:spcBef>
                  <a:spcPct val="0"/>
                </a:spcBef>
              </a:pPr>
              <a:r>
                <a:rPr lang="en-US" sz="7300" spc="-240" dirty="0">
                  <a:solidFill>
                    <a:srgbClr val="3D4248"/>
                  </a:solidFill>
                  <a:latin typeface="Clear Sans Regular"/>
                </a:rPr>
                <a:t>¿</a:t>
              </a:r>
              <a:r>
                <a:rPr lang="en-US" sz="7300" spc="-240" dirty="0" err="1">
                  <a:solidFill>
                    <a:srgbClr val="3D4248"/>
                  </a:solidFill>
                  <a:latin typeface="Clear Sans Regular"/>
                </a:rPr>
                <a:t>Cómo</a:t>
              </a:r>
              <a:r>
                <a:rPr lang="en-US" sz="7300" spc="-240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7300" spc="-240" dirty="0" err="1">
                  <a:solidFill>
                    <a:srgbClr val="3D4248"/>
                  </a:solidFill>
                  <a:latin typeface="Clear Sans Regular"/>
                </a:rPr>
                <a:t>combatir</a:t>
              </a:r>
              <a:r>
                <a:rPr lang="en-US" sz="7300" spc="-240" dirty="0">
                  <a:solidFill>
                    <a:srgbClr val="3D4248"/>
                  </a:solidFill>
                  <a:latin typeface="Clear Sans Regular"/>
                </a:rPr>
                <a:t> el ASI?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846578" y="2076634"/>
              <a:ext cx="1394468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14718" y="1386840"/>
            <a:ext cx="1182082" cy="118208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10800000">
            <a:off x="1080338" y="3917602"/>
            <a:ext cx="3155279" cy="1120124"/>
            <a:chOff x="0" y="0"/>
            <a:chExt cx="10160000" cy="3606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160000" cy="3606800"/>
            </a:xfrm>
            <a:custGeom>
              <a:avLst/>
              <a:gdLst/>
              <a:ahLst/>
              <a:cxnLst/>
              <a:rect l="l" t="t" r="r" b="b"/>
              <a:pathLst>
                <a:path w="10160000" h="3606800">
                  <a:moveTo>
                    <a:pt x="10160000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0160000" y="3606800"/>
                  </a:lnTo>
                  <a:lnTo>
                    <a:pt x="9118600" y="1803400"/>
                  </a:ln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61382" y="4289675"/>
            <a:ext cx="2674235" cy="673306"/>
            <a:chOff x="0" y="0"/>
            <a:chExt cx="3565647" cy="89774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38100"/>
              <a:ext cx="3469962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spc="-21">
                  <a:solidFill>
                    <a:srgbClr val="FFFFFF"/>
                  </a:solidFill>
                  <a:latin typeface="Clear Sans Regular"/>
                </a:rPr>
                <a:t>CONCIENCIACIÓN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70386"/>
              <a:ext cx="3565647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10800000">
            <a:off x="4235617" y="3917602"/>
            <a:ext cx="3155279" cy="1120124"/>
            <a:chOff x="0" y="0"/>
            <a:chExt cx="10160000" cy="3606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160000" cy="3606800"/>
            </a:xfrm>
            <a:custGeom>
              <a:avLst/>
              <a:gdLst/>
              <a:ahLst/>
              <a:cxnLst/>
              <a:rect l="l" t="t" r="r" b="b"/>
              <a:pathLst>
                <a:path w="10160000" h="3606800">
                  <a:moveTo>
                    <a:pt x="10160000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0160000" y="3606800"/>
                  </a:lnTo>
                  <a:lnTo>
                    <a:pt x="9118600" y="1803400"/>
                  </a:ln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4957293" y="4289675"/>
            <a:ext cx="2674235" cy="673306"/>
            <a:chOff x="0" y="0"/>
            <a:chExt cx="3565647" cy="897741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38100"/>
              <a:ext cx="3469962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spc="-21">
                  <a:solidFill>
                    <a:srgbClr val="FFFFFF"/>
                  </a:solidFill>
                  <a:latin typeface="Clear Sans Regular"/>
                </a:rPr>
                <a:t>PREVENCIÓN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70386"/>
              <a:ext cx="3565647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10800000">
            <a:off x="7373854" y="3917602"/>
            <a:ext cx="3155279" cy="1120124"/>
            <a:chOff x="0" y="0"/>
            <a:chExt cx="10160000" cy="3606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160000" cy="3606800"/>
            </a:xfrm>
            <a:custGeom>
              <a:avLst/>
              <a:gdLst/>
              <a:ahLst/>
              <a:cxnLst/>
              <a:rect l="l" t="t" r="r" b="b"/>
              <a:pathLst>
                <a:path w="10160000" h="3606800">
                  <a:moveTo>
                    <a:pt x="10160000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0160000" y="3606800"/>
                  </a:lnTo>
                  <a:lnTo>
                    <a:pt x="9118600" y="1803400"/>
                  </a:ln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8119585" y="4094412"/>
            <a:ext cx="2674235" cy="1063831"/>
            <a:chOff x="0" y="0"/>
            <a:chExt cx="3565647" cy="1418441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38100"/>
              <a:ext cx="3469962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spc="-21">
                  <a:solidFill>
                    <a:srgbClr val="FFFFFF"/>
                  </a:solidFill>
                  <a:latin typeface="Clear Sans Regular"/>
                </a:rPr>
                <a:t>DETECCIÓN Y NOTIFICACIÓN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91086"/>
              <a:ext cx="3565647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10800000">
            <a:off x="10529133" y="3917602"/>
            <a:ext cx="3155279" cy="1120124"/>
            <a:chOff x="0" y="0"/>
            <a:chExt cx="10160000" cy="3606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160000" cy="3606800"/>
            </a:xfrm>
            <a:custGeom>
              <a:avLst/>
              <a:gdLst/>
              <a:ahLst/>
              <a:cxnLst/>
              <a:rect l="l" t="t" r="r" b="b"/>
              <a:pathLst>
                <a:path w="10160000" h="3606800">
                  <a:moveTo>
                    <a:pt x="10160000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0160000" y="3606800"/>
                  </a:lnTo>
                  <a:lnTo>
                    <a:pt x="9118600" y="1803400"/>
                  </a:ln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1120174" y="4289675"/>
            <a:ext cx="2674235" cy="673306"/>
            <a:chOff x="0" y="0"/>
            <a:chExt cx="3565647" cy="897741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38100"/>
              <a:ext cx="3469962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spc="-21" dirty="0">
                  <a:solidFill>
                    <a:srgbClr val="FFFFFF"/>
                  </a:solidFill>
                  <a:latin typeface="Clear Sans Regular"/>
                </a:rPr>
                <a:t>INTERVENCIÓN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470386"/>
              <a:ext cx="3565647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13684412" y="3917602"/>
            <a:ext cx="3155279" cy="1120124"/>
            <a:chOff x="0" y="0"/>
            <a:chExt cx="10160000" cy="3606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160000" cy="3606800"/>
            </a:xfrm>
            <a:custGeom>
              <a:avLst/>
              <a:gdLst/>
              <a:ahLst/>
              <a:cxnLst/>
              <a:rect l="l" t="t" r="r" b="b"/>
              <a:pathLst>
                <a:path w="10160000" h="3606800">
                  <a:moveTo>
                    <a:pt x="10160000" y="0"/>
                  </a:moveTo>
                  <a:lnTo>
                    <a:pt x="1041400" y="0"/>
                  </a:lnTo>
                  <a:lnTo>
                    <a:pt x="0" y="1803400"/>
                  </a:lnTo>
                  <a:lnTo>
                    <a:pt x="1041400" y="3606800"/>
                  </a:lnTo>
                  <a:lnTo>
                    <a:pt x="10160000" y="3606800"/>
                  </a:lnTo>
                  <a:lnTo>
                    <a:pt x="9118600" y="1803400"/>
                  </a:ln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4405995" y="4079669"/>
            <a:ext cx="2674235" cy="1063831"/>
            <a:chOff x="0" y="0"/>
            <a:chExt cx="3565647" cy="1418441"/>
          </a:xfrm>
        </p:grpSpPr>
        <p:sp>
          <p:nvSpPr>
            <p:cNvPr id="37" name="TextBox 37"/>
            <p:cNvSpPr txBox="1"/>
            <p:nvPr/>
          </p:nvSpPr>
          <p:spPr>
            <a:xfrm>
              <a:off x="0" y="-38100"/>
              <a:ext cx="3469962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spc="-21">
                  <a:solidFill>
                    <a:srgbClr val="FFFFFF"/>
                  </a:solidFill>
                  <a:latin typeface="Clear Sans Regular"/>
                </a:rPr>
                <a:t>SERVICIOS Y SEGUIMIENTO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991086"/>
              <a:ext cx="3565647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66800" y="7146925"/>
            <a:ext cx="9144000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En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estas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fases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hay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escasa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información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difusión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. Hay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muy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pocos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programas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formación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profesionales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familias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. La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repercusión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en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medios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y </a:t>
            </a:r>
            <a:r>
              <a:rPr lang="en-US" sz="2000" dirty="0">
                <a:solidFill>
                  <a:srgbClr val="03989E"/>
                </a:solidFill>
                <a:latin typeface="Open Sans Bold"/>
              </a:rPr>
              <a:t>Redes </a:t>
            </a:r>
            <a:r>
              <a:rPr lang="en-US" sz="2000" dirty="0" err="1">
                <a:solidFill>
                  <a:srgbClr val="03989E"/>
                </a:solidFill>
                <a:latin typeface="Open Sans Bold"/>
              </a:rPr>
              <a:t>Sociales</a:t>
            </a:r>
            <a:r>
              <a:rPr lang="en-US" sz="2000" dirty="0">
                <a:solidFill>
                  <a:srgbClr val="03989E"/>
                </a:solidFill>
                <a:latin typeface="Open Sans Bold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es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ocasional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691847" y="7146925"/>
            <a:ext cx="6148353" cy="2489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Open Sans"/>
              </a:rPr>
              <a:t>El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menor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su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familia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enfrentan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a una </a:t>
            </a:r>
            <a:r>
              <a:rPr lang="en-US" sz="2000" dirty="0" err="1">
                <a:solidFill>
                  <a:srgbClr val="03989E"/>
                </a:solidFill>
                <a:latin typeface="Open Sans Bold"/>
              </a:rPr>
              <a:t>elevada</a:t>
            </a:r>
            <a:r>
              <a:rPr lang="en-US" sz="2000" dirty="0">
                <a:solidFill>
                  <a:srgbClr val="03989E"/>
                </a:solidFill>
                <a:latin typeface="Open Sans Bold"/>
              </a:rPr>
              <a:t> </a:t>
            </a:r>
            <a:r>
              <a:rPr lang="en-US" sz="2000" dirty="0" err="1">
                <a:solidFill>
                  <a:srgbClr val="03989E"/>
                </a:solidFill>
                <a:latin typeface="Open Sans Bold"/>
              </a:rPr>
              <a:t>confusión</a:t>
            </a:r>
            <a:r>
              <a:rPr lang="en-US" sz="2000" dirty="0">
                <a:solidFill>
                  <a:srgbClr val="03989E"/>
                </a:solidFill>
                <a:latin typeface="Open Sans Bold"/>
              </a:rPr>
              <a:t> </a:t>
            </a:r>
            <a:r>
              <a:rPr lang="en-US" sz="2000" dirty="0" err="1">
                <a:solidFill>
                  <a:srgbClr val="03989E"/>
                </a:solidFill>
                <a:latin typeface="Open Sans Bold"/>
              </a:rPr>
              <a:t>respecto</a:t>
            </a:r>
            <a:r>
              <a:rPr lang="en-US" sz="2000" dirty="0">
                <a:solidFill>
                  <a:srgbClr val="03989E"/>
                </a:solidFill>
                <a:latin typeface="Open Sans Bold"/>
              </a:rPr>
              <a:t> al </a:t>
            </a:r>
            <a:r>
              <a:rPr lang="en-US" sz="2000" dirty="0" err="1">
                <a:solidFill>
                  <a:srgbClr val="03989E"/>
                </a:solidFill>
                <a:latin typeface="Open Sans Bold"/>
              </a:rPr>
              <a:t>proceso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deben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seguir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. La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información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y los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recursos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son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diferentes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dependiendo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de la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Comunidad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Autónoma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 algn="just">
              <a:lnSpc>
                <a:spcPts val="28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"/>
              </a:rPr>
              <a:t>Sí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existen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organizaciones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con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cierta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participación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pública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colaboran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con las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administraciones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locales para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atender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 a las </a:t>
            </a:r>
            <a:r>
              <a:rPr lang="en-US" sz="2000" dirty="0" err="1">
                <a:solidFill>
                  <a:srgbClr val="000000"/>
                </a:solidFill>
                <a:latin typeface="Open Sans"/>
              </a:rPr>
              <a:t>víctimas</a:t>
            </a:r>
            <a:r>
              <a:rPr lang="en-US" sz="2000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241256" y="5372100"/>
            <a:ext cx="2674235" cy="764568"/>
            <a:chOff x="0" y="-38100"/>
            <a:chExt cx="3565647" cy="1019424"/>
          </a:xfrm>
        </p:grpSpPr>
        <p:sp>
          <p:nvSpPr>
            <p:cNvPr id="42" name="TextBox 42"/>
            <p:cNvSpPr txBox="1"/>
            <p:nvPr/>
          </p:nvSpPr>
          <p:spPr>
            <a:xfrm>
              <a:off x="0" y="-38100"/>
              <a:ext cx="3469962" cy="1019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Sensibilizar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a la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sociedad</a:t>
              </a:r>
              <a:endParaRPr lang="en-US" sz="2200" b="1" spc="-21" dirty="0">
                <a:solidFill>
                  <a:srgbClr val="3D4248"/>
                </a:solidFill>
                <a:latin typeface="Clear Sans Regular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470387"/>
              <a:ext cx="3565647" cy="453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b="1"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4476139" y="5372100"/>
            <a:ext cx="2674235" cy="1162113"/>
            <a:chOff x="0" y="-38100"/>
            <a:chExt cx="3565647" cy="1549484"/>
          </a:xfrm>
        </p:grpSpPr>
        <p:sp>
          <p:nvSpPr>
            <p:cNvPr id="45" name="TextBox 45"/>
            <p:cNvSpPr txBox="1"/>
            <p:nvPr/>
          </p:nvSpPr>
          <p:spPr>
            <a:xfrm>
              <a:off x="0" y="-38100"/>
              <a:ext cx="3469962" cy="15494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Minimizar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casos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a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través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de una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alerta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temprana</a:t>
              </a:r>
              <a:endParaRPr lang="en-US" sz="2200" b="1" spc="-21" dirty="0">
                <a:solidFill>
                  <a:srgbClr val="3D4248"/>
                </a:solidFill>
                <a:latin typeface="Clear Sans Regular"/>
              </a:endParaRP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991087"/>
              <a:ext cx="3565647" cy="453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b="1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631528" y="5372100"/>
            <a:ext cx="2674235" cy="721202"/>
            <a:chOff x="0" y="-38100"/>
            <a:chExt cx="3565647" cy="961602"/>
          </a:xfrm>
        </p:grpSpPr>
        <p:sp>
          <p:nvSpPr>
            <p:cNvPr id="48" name="TextBox 48"/>
            <p:cNvSpPr txBox="1"/>
            <p:nvPr/>
          </p:nvSpPr>
          <p:spPr>
            <a:xfrm>
              <a:off x="0" y="-38100"/>
              <a:ext cx="3469962" cy="489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b="1" spc="-21">
                  <a:solidFill>
                    <a:srgbClr val="3D4248"/>
                  </a:solidFill>
                  <a:latin typeface="Clear Sans Regular"/>
                </a:rPr>
                <a:t>Comunicar el abuso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470386"/>
              <a:ext cx="3565647" cy="453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b="1"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010177" y="5372100"/>
            <a:ext cx="2674235" cy="1111727"/>
            <a:chOff x="0" y="-38100"/>
            <a:chExt cx="3565647" cy="1482302"/>
          </a:xfrm>
        </p:grpSpPr>
        <p:sp>
          <p:nvSpPr>
            <p:cNvPr id="51" name="TextBox 51"/>
            <p:cNvSpPr txBox="1"/>
            <p:nvPr/>
          </p:nvSpPr>
          <p:spPr>
            <a:xfrm>
              <a:off x="0" y="-38100"/>
              <a:ext cx="3469962" cy="1019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Evaluar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el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abuso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y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proteger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al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menor</a:t>
              </a:r>
              <a:endParaRPr lang="en-US" sz="2200" b="1" spc="-21" dirty="0">
                <a:solidFill>
                  <a:srgbClr val="3D4248"/>
                </a:solidFill>
                <a:latin typeface="Clear Sans Regular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991086"/>
              <a:ext cx="3565647" cy="453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b="1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4234544" y="5372100"/>
            <a:ext cx="2674235" cy="721202"/>
            <a:chOff x="0" y="-38100"/>
            <a:chExt cx="3565647" cy="961602"/>
          </a:xfrm>
        </p:grpSpPr>
        <p:sp>
          <p:nvSpPr>
            <p:cNvPr id="54" name="TextBox 54"/>
            <p:cNvSpPr txBox="1"/>
            <p:nvPr/>
          </p:nvSpPr>
          <p:spPr>
            <a:xfrm>
              <a:off x="0" y="-38100"/>
              <a:ext cx="3469962" cy="489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  <a:spcBef>
                  <a:spcPct val="0"/>
                </a:spcBef>
              </a:pP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Ayudar</a:t>
              </a:r>
              <a:r>
                <a:rPr lang="en-US" sz="2200" b="1" spc="-21" dirty="0">
                  <a:solidFill>
                    <a:srgbClr val="3D4248"/>
                  </a:solidFill>
                  <a:latin typeface="Clear Sans Regular"/>
                </a:rPr>
                <a:t> al </a:t>
              </a:r>
              <a:r>
                <a:rPr lang="en-US" sz="2200" b="1" spc="-21" dirty="0" err="1">
                  <a:solidFill>
                    <a:srgbClr val="3D4248"/>
                  </a:solidFill>
                  <a:latin typeface="Clear Sans Regular"/>
                </a:rPr>
                <a:t>menor</a:t>
              </a:r>
              <a:endParaRPr lang="en-US" sz="2200" b="1" spc="-21" dirty="0">
                <a:solidFill>
                  <a:srgbClr val="3D4248"/>
                </a:solidFill>
                <a:latin typeface="Clear Sans Regular"/>
              </a:endParaRP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470386"/>
              <a:ext cx="3565647" cy="453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80"/>
                </a:lnSpc>
              </a:pPr>
              <a:endParaRPr b="1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C11AE6C-3F7D-4D73-807C-2473080D201D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25D8794A-8C44-4381-8E12-6B6B08891647}"/>
              </a:ext>
            </a:extLst>
          </p:cNvPr>
          <p:cNvCxnSpPr>
            <a:cxnSpLocks/>
          </p:cNvCxnSpPr>
          <p:nvPr/>
        </p:nvCxnSpPr>
        <p:spPr>
          <a:xfrm flipH="1">
            <a:off x="990600" y="6870032"/>
            <a:ext cx="9304919" cy="0"/>
          </a:xfrm>
          <a:prstGeom prst="line">
            <a:avLst/>
          </a:prstGeom>
          <a:ln w="9525" cap="flat" cmpd="sng" algn="ctr">
            <a:solidFill>
              <a:srgbClr val="03989E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CEAB84FB-9CE3-4113-8F6B-E8805F55383D}"/>
              </a:ext>
            </a:extLst>
          </p:cNvPr>
          <p:cNvCxnSpPr>
            <a:cxnSpLocks/>
          </p:cNvCxnSpPr>
          <p:nvPr/>
        </p:nvCxnSpPr>
        <p:spPr>
          <a:xfrm flipH="1">
            <a:off x="10529133" y="6870032"/>
            <a:ext cx="6629398" cy="0"/>
          </a:xfrm>
          <a:prstGeom prst="line">
            <a:avLst/>
          </a:prstGeom>
          <a:ln w="9525" cap="flat" cmpd="sng" algn="ctr">
            <a:solidFill>
              <a:srgbClr val="03989E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160" y="1028700"/>
            <a:ext cx="358140" cy="358140"/>
            <a:chOff x="0" y="0"/>
            <a:chExt cx="477520" cy="47752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03989E"/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27543" r="13947"/>
          <a:stretch>
            <a:fillRect/>
          </a:stretch>
        </p:blipFill>
        <p:spPr>
          <a:xfrm>
            <a:off x="1830293" y="0"/>
            <a:ext cx="4012532" cy="10287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1239253" y="795799"/>
            <a:ext cx="1182082" cy="118208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7528580" y="1028700"/>
            <a:ext cx="9730719" cy="6622962"/>
            <a:chOff x="-1" y="-948076"/>
            <a:chExt cx="12974292" cy="883061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48076"/>
              <a:ext cx="11082141" cy="103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5500"/>
                </a:lnSpc>
                <a:spcBef>
                  <a:spcPct val="0"/>
                </a:spcBef>
              </a:pPr>
              <a:r>
                <a:rPr lang="en-US" sz="8000" spc="-150" dirty="0">
                  <a:solidFill>
                    <a:srgbClr val="3D4248"/>
                  </a:solidFill>
                  <a:latin typeface="Clear Sans Regular"/>
                </a:rPr>
                <a:t>El ASI es un TABÚ</a:t>
              </a:r>
              <a:r>
                <a:rPr lang="en-US" sz="5400" spc="-150" dirty="0">
                  <a:solidFill>
                    <a:srgbClr val="3D4248"/>
                  </a:solidFill>
                  <a:latin typeface="Clear Sans Regular"/>
                </a:rPr>
                <a:t>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-1" y="575924"/>
              <a:ext cx="12974292" cy="73066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El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Abuso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Sexual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Infantil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es un grave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problema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que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siempre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ha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estado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presente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en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nuestra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sociedad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. </a:t>
              </a:r>
            </a:p>
            <a:p>
              <a:pPr marL="285750" indent="-285750" algn="just">
                <a:lnSpc>
                  <a:spcPts val="288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Es un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tema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tan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devastador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que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tiene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importantes</a:t>
              </a:r>
              <a:r>
                <a:rPr lang="en-US" sz="2200" b="1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repercusiones</a:t>
              </a:r>
              <a:r>
                <a:rPr lang="en-US" sz="2200" b="1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personales</a:t>
              </a:r>
              <a:r>
                <a:rPr lang="en-US" sz="2200" b="1" spc="36" dirty="0">
                  <a:solidFill>
                    <a:srgbClr val="3D4248"/>
                  </a:solidFill>
                  <a:latin typeface="Clear Sans Regular"/>
                </a:rPr>
                <a:t> y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familiares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,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especialmente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cuando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el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agresor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es un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miembro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de la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familia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.</a:t>
              </a:r>
            </a:p>
            <a:p>
              <a:pPr marL="285750" indent="-285750" algn="just">
                <a:lnSpc>
                  <a:spcPts val="288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Resulta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tan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impactante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que en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muchas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ocasiones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preferimos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b="1" spc="36" dirty="0">
                  <a:solidFill>
                    <a:srgbClr val="3D4248"/>
                  </a:solidFill>
                  <a:latin typeface="Clear Sans Regular"/>
                </a:rPr>
                <a:t>no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creer</a:t>
              </a:r>
              <a:r>
                <a:rPr lang="en-US" sz="2200" b="1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al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menor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y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negar</a:t>
              </a:r>
              <a:r>
                <a:rPr lang="en-US" sz="2200" b="1" spc="36" dirty="0">
                  <a:solidFill>
                    <a:srgbClr val="3D4248"/>
                  </a:solidFill>
                  <a:latin typeface="Clear Sans Regular"/>
                </a:rPr>
                <a:t> la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realidad</a:t>
              </a:r>
              <a:r>
                <a:rPr lang="en-US" sz="2200" b="1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que tanto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daño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hace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.</a:t>
              </a:r>
            </a:p>
            <a:p>
              <a:pPr marL="285750" indent="-285750" algn="just">
                <a:lnSpc>
                  <a:spcPts val="288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ES" sz="2200" spc="36" dirty="0">
                  <a:solidFill>
                    <a:srgbClr val="3D4248"/>
                  </a:solidFill>
                  <a:latin typeface="Clear Sans Regular"/>
                </a:rPr>
                <a:t>La persona que ha sufrido abusos padece las </a:t>
              </a:r>
              <a:r>
                <a:rPr lang="es-ES" sz="2200" b="1" spc="36" dirty="0">
                  <a:solidFill>
                    <a:srgbClr val="3D4248"/>
                  </a:solidFill>
                  <a:latin typeface="Clear Sans Regular"/>
                </a:rPr>
                <a:t>consecuencias toda su vida</a:t>
              </a:r>
              <a:r>
                <a:rPr lang="es-ES" sz="2200" spc="36" dirty="0">
                  <a:solidFill>
                    <a:srgbClr val="3D4248"/>
                  </a:solidFill>
                  <a:latin typeface="Clear Sans Regular"/>
                </a:rPr>
                <a:t>: al principio sobrevive, pero el trauma es para siempre.</a:t>
              </a:r>
            </a:p>
            <a:p>
              <a:pPr marL="285750" indent="-285750" algn="just">
                <a:lnSpc>
                  <a:spcPts val="288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A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pesar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de las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cifras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tan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altas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de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incidencia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, el ASI no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recibe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la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respuesta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y la </a:t>
              </a:r>
              <a:r>
                <a:rPr lang="en-US" sz="2200" b="1" spc="36" dirty="0" err="1">
                  <a:solidFill>
                    <a:srgbClr val="3D4248"/>
                  </a:solidFill>
                  <a:latin typeface="Clear Sans Regular"/>
                </a:rPr>
                <a:t>atención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 </a:t>
              </a:r>
              <a:r>
                <a:rPr lang="en-US" sz="2200" spc="36" dirty="0" err="1">
                  <a:solidFill>
                    <a:srgbClr val="3D4248"/>
                  </a:solidFill>
                  <a:latin typeface="Clear Sans Regular"/>
                </a:rPr>
                <a:t>necesarias</a:t>
              </a:r>
              <a:r>
                <a:rPr lang="en-US" sz="2200" spc="36" dirty="0">
                  <a:solidFill>
                    <a:srgbClr val="3D4248"/>
                  </a:solidFill>
                  <a:latin typeface="Clear Sans Regular"/>
                </a:rPr>
                <a:t>. </a:t>
              </a:r>
            </a:p>
            <a:p>
              <a:pPr marL="285750" indent="-285750" algn="just">
                <a:lnSpc>
                  <a:spcPts val="288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endParaRPr lang="en-US" sz="2200" spc="36" dirty="0">
                <a:solidFill>
                  <a:srgbClr val="3D4248"/>
                </a:solidFill>
                <a:latin typeface="Clear Sans Regular"/>
              </a:endParaRPr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F4B9902-C497-41AE-AFBD-F5B8B99EF4D0}"/>
              </a:ext>
            </a:extLst>
          </p:cNvPr>
          <p:cNvSpPr/>
          <p:nvPr/>
        </p:nvSpPr>
        <p:spPr>
          <a:xfrm>
            <a:off x="8001000" y="10020300"/>
            <a:ext cx="1828800" cy="2286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4565AF2B-2255-4339-BC88-7A6084C7316F}"/>
              </a:ext>
            </a:extLst>
          </p:cNvPr>
          <p:cNvSpPr txBox="1"/>
          <p:nvPr/>
        </p:nvSpPr>
        <p:spPr>
          <a:xfrm>
            <a:off x="6431228" y="7763261"/>
            <a:ext cx="11323372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s-ES" sz="3299" spc="-32" dirty="0">
                <a:solidFill>
                  <a:srgbClr val="03989E"/>
                </a:solidFill>
                <a:latin typeface="Clear Sans Regular Bold"/>
              </a:rPr>
              <a:t>El secretismo de las personas cercanas a los supervivientes acentúa el TABÚ de la sociedad sobre el ASI,              amplificando aún más este problema y sus consecuencias</a:t>
            </a:r>
            <a:endParaRPr lang="en-US" sz="3299" spc="-32" dirty="0">
              <a:solidFill>
                <a:srgbClr val="03989E"/>
              </a:solidFill>
              <a:latin typeface="Clear Sans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19757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920</Words>
  <Application>Microsoft Office PowerPoint</Application>
  <PresentationFormat>Personalizado</PresentationFormat>
  <Paragraphs>111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Open Sans Light Bold</vt:lpstr>
      <vt:lpstr>Arial</vt:lpstr>
      <vt:lpstr>Open Sans</vt:lpstr>
      <vt:lpstr>Clear Sans Regular</vt:lpstr>
      <vt:lpstr>Calibri</vt:lpstr>
      <vt:lpstr>Open Sans Bold</vt:lpstr>
      <vt:lpstr>Clear Sans Regular Bold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ubat</dc:title>
  <dc:creator>Leon Muñoz, Elena</dc:creator>
  <cp:lastModifiedBy>Leon Muñoz, Elena</cp:lastModifiedBy>
  <cp:revision>161</cp:revision>
  <cp:lastPrinted>2021-05-06T11:28:08Z</cp:lastPrinted>
  <dcterms:created xsi:type="dcterms:W3CDTF">2006-08-16T00:00:00Z</dcterms:created>
  <dcterms:modified xsi:type="dcterms:W3CDTF">2021-05-30T05:08:57Z</dcterms:modified>
  <dc:identifier>DAEXhFQBPsQ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2021-05-30T05:08:56Z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fa1284ab-50c1-4530-87b5-cc0ca4eb6e73</vt:lpwstr>
  </property>
  <property fmtid="{D5CDD505-2E9C-101B-9397-08002B2CF9AE}" pid="8" name="MSIP_Label_019c027e-33b7-45fc-a572-8ffa5d09ec36_ContentBits">
    <vt:lpwstr>2</vt:lpwstr>
  </property>
</Properties>
</file>