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76" r:id="rId4"/>
    <p:sldId id="377" r:id="rId5"/>
    <p:sldId id="372" r:id="rId6"/>
    <p:sldId id="373" r:id="rId7"/>
    <p:sldId id="374" r:id="rId8"/>
    <p:sldId id="375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</p:sldIdLst>
  <p:sldSz cx="10083800" cy="5670550"/>
  <p:notesSz cx="10083800" cy="5670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>
        <p:scale>
          <a:sx n="70" d="100"/>
          <a:sy n="70" d="100"/>
        </p:scale>
        <p:origin x="-1608" y="-6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735241" y="4411090"/>
            <a:ext cx="2428925" cy="1258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00366"/>
            <a:ext cx="10080625" cy="173990"/>
          </a:xfrm>
          <a:custGeom>
            <a:avLst/>
            <a:gdLst/>
            <a:ahLst/>
            <a:cxnLst/>
            <a:rect l="l" t="t" r="r" b="b"/>
            <a:pathLst>
              <a:path w="10080625" h="173990">
                <a:moveTo>
                  <a:pt x="10080002" y="0"/>
                </a:moveTo>
                <a:lnTo>
                  <a:pt x="0" y="0"/>
                </a:lnTo>
                <a:lnTo>
                  <a:pt x="0" y="173888"/>
                </a:lnTo>
                <a:lnTo>
                  <a:pt x="10080002" y="173888"/>
                </a:lnTo>
                <a:close/>
              </a:path>
            </a:pathLst>
          </a:custGeom>
          <a:solidFill>
            <a:srgbClr val="F00C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00366"/>
            <a:ext cx="10080625" cy="173990"/>
          </a:xfrm>
          <a:custGeom>
            <a:avLst/>
            <a:gdLst/>
            <a:ahLst/>
            <a:cxnLst/>
            <a:rect l="l" t="t" r="r" b="b"/>
            <a:pathLst>
              <a:path w="10080625" h="173990">
                <a:moveTo>
                  <a:pt x="5039995" y="173888"/>
                </a:moveTo>
                <a:lnTo>
                  <a:pt x="0" y="173888"/>
                </a:lnTo>
                <a:lnTo>
                  <a:pt x="0" y="0"/>
                </a:lnTo>
                <a:lnTo>
                  <a:pt x="10080002" y="0"/>
                </a:lnTo>
                <a:lnTo>
                  <a:pt x="10080002" y="173888"/>
                </a:lnTo>
                <a:lnTo>
                  <a:pt x="5039995" y="173888"/>
                </a:lnTo>
                <a:close/>
              </a:path>
            </a:pathLst>
          </a:custGeom>
          <a:ln w="3175">
            <a:solidFill>
              <a:srgbClr val="F00C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334" y="280708"/>
            <a:ext cx="97031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0C0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0C0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8345" y="1164816"/>
            <a:ext cx="3830320" cy="311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8C1C74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0C0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334" y="308787"/>
            <a:ext cx="97031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00C0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0160" y="2718460"/>
            <a:ext cx="6136640" cy="204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440458" y="5092191"/>
            <a:ext cx="1463675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61940" y="5170285"/>
            <a:ext cx="33083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04" y="3444875"/>
            <a:ext cx="7865109" cy="1795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 smtClean="0">
                <a:latin typeface="Liberation Sans"/>
                <a:cs typeface="Liberation Sans"/>
              </a:rPr>
              <a:t>Linux </a:t>
            </a:r>
            <a:r>
              <a:rPr lang="en-US" sz="4000" b="1" spc="-10" dirty="0" err="1" smtClean="0">
                <a:latin typeface="Liberation Sans"/>
                <a:cs typeface="Liberation Sans"/>
              </a:rPr>
              <a:t>Fundementals</a:t>
            </a:r>
            <a:r>
              <a:rPr lang="en-US" sz="4000" b="1" spc="-10" dirty="0" smtClean="0">
                <a:latin typeface="Liberation Sans"/>
                <a:cs typeface="Liberation Sans"/>
              </a:rPr>
              <a:t/>
            </a:r>
            <a:br>
              <a:rPr lang="en-US" sz="4000" b="1" spc="-10" dirty="0" smtClean="0">
                <a:latin typeface="Liberation Sans"/>
                <a:cs typeface="Liberation Sans"/>
              </a:rPr>
            </a:br>
            <a:r>
              <a:rPr lang="en-US" sz="4000" b="1" spc="-10" dirty="0" smtClean="0">
                <a:latin typeface="Liberation Sans"/>
                <a:cs typeface="Liberation Sans"/>
              </a:rPr>
              <a:t>by</a:t>
            </a:r>
          </a:p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 smtClean="0">
                <a:latin typeface="Liberation Sans"/>
                <a:cs typeface="Liberation Sans"/>
              </a:rPr>
              <a:t>Ahmad </a:t>
            </a:r>
            <a:r>
              <a:rPr lang="en-US" sz="4000" b="1" spc="-10" dirty="0" err="1" smtClean="0">
                <a:latin typeface="Liberation Sans"/>
                <a:cs typeface="Liberation Sans"/>
              </a:rPr>
              <a:t>Khaled</a:t>
            </a:r>
            <a:r>
              <a:rPr lang="en-US" sz="4000" b="1" spc="-10" dirty="0" smtClean="0">
                <a:latin typeface="Liberation Sans"/>
                <a:cs typeface="Liberation Sans"/>
              </a:rPr>
              <a:t> </a:t>
            </a:r>
            <a:r>
              <a:rPr lang="en-US" sz="4000" b="1" spc="-10" dirty="0" err="1" smtClean="0">
                <a:latin typeface="Liberation Sans"/>
                <a:cs typeface="Liberation Sans"/>
              </a:rPr>
              <a:t>Hassanien</a:t>
            </a:r>
            <a:endParaRPr lang="en-US" sz="4000" b="1" spc="-10" dirty="0" smtClean="0">
              <a:latin typeface="Liberation Sans"/>
              <a:cs typeface="Liberatio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27622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The pipe “|” is used to send the output of a command as an input to another command.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Examples: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ls</a:t>
            </a:r>
            <a:r>
              <a:rPr lang="en-US" sz="2500" b="1" spc="15" dirty="0">
                <a:latin typeface="Liberation Sans"/>
                <a:cs typeface="Liberation Sans"/>
              </a:rPr>
              <a:t> /</a:t>
            </a:r>
            <a:r>
              <a:rPr lang="en-US" sz="2500" b="1" spc="15" dirty="0" err="1">
                <a:latin typeface="Liberation Sans"/>
                <a:cs typeface="Liberation Sans"/>
              </a:rPr>
              <a:t>etc</a:t>
            </a:r>
            <a:r>
              <a:rPr lang="en-US" sz="2500" b="1" spc="15" dirty="0">
                <a:latin typeface="Liberation Sans"/>
                <a:cs typeface="Liberation Sans"/>
              </a:rPr>
              <a:t> | </a:t>
            </a:r>
            <a:r>
              <a:rPr lang="en-US" sz="2500" b="1" spc="15" dirty="0" smtClean="0">
                <a:latin typeface="Liberation Sans"/>
                <a:cs typeface="Liberation Sans"/>
              </a:rPr>
              <a:t>more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cat /</a:t>
            </a:r>
            <a:r>
              <a:rPr lang="en-US" sz="2500" b="1" spc="15" dirty="0" err="1">
                <a:latin typeface="Liberation Sans"/>
                <a:cs typeface="Liberation Sans"/>
              </a:rPr>
              <a:t>etc</a:t>
            </a:r>
            <a:r>
              <a:rPr lang="en-US" sz="2500" b="1" spc="15" dirty="0">
                <a:latin typeface="Liberation Sans"/>
                <a:cs typeface="Liberation Sans"/>
              </a:rPr>
              <a:t>/</a:t>
            </a:r>
            <a:r>
              <a:rPr lang="en-US" sz="2500" b="1" spc="15" dirty="0" err="1">
                <a:latin typeface="Liberation Sans"/>
                <a:cs typeface="Liberation Sans"/>
              </a:rPr>
              <a:t>passwd</a:t>
            </a:r>
            <a:r>
              <a:rPr lang="en-US" sz="2500" b="1" spc="15" dirty="0">
                <a:latin typeface="Liberation Sans"/>
                <a:cs typeface="Liberation Sans"/>
              </a:rPr>
              <a:t> | </a:t>
            </a:r>
            <a:r>
              <a:rPr lang="en-US" sz="2500" b="1" spc="15" dirty="0" err="1">
                <a:latin typeface="Liberation Sans"/>
                <a:cs typeface="Liberation Sans"/>
              </a:rPr>
              <a:t>grep</a:t>
            </a:r>
            <a:r>
              <a:rPr lang="en-US" sz="2500" b="1" spc="15" dirty="0">
                <a:latin typeface="Liberation Sans"/>
                <a:cs typeface="Liberation Sans"/>
              </a:rPr>
              <a:t> ^</a:t>
            </a:r>
            <a:r>
              <a:rPr lang="en-US" sz="2500" b="1" spc="15" dirty="0" err="1">
                <a:latin typeface="Liberation Sans"/>
                <a:cs typeface="Liberation Sans"/>
              </a:rPr>
              <a:t>ahmed</a:t>
            </a:r>
            <a:r>
              <a:rPr lang="en-US" sz="2500" b="1" spc="15" dirty="0">
                <a:latin typeface="Liberation Sans"/>
                <a:cs typeface="Liberation Sans"/>
              </a:rPr>
              <a:t>  | </a:t>
            </a:r>
            <a:r>
              <a:rPr lang="en-US" sz="2500" b="1" spc="15" dirty="0" err="1">
                <a:latin typeface="Liberation Sans"/>
                <a:cs typeface="Liberation Sans"/>
              </a:rPr>
              <a:t>wc</a:t>
            </a:r>
            <a:r>
              <a:rPr lang="en-US" sz="2500" b="1" spc="15" dirty="0">
                <a:latin typeface="Liberation Sans"/>
                <a:cs typeface="Liberation Sans"/>
              </a:rPr>
              <a:t> -l 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568976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Piping and Redirection</a:t>
            </a:r>
          </a:p>
        </p:txBody>
      </p:sp>
    </p:spTree>
    <p:extLst>
      <p:ext uri="{BB962C8B-B14F-4D97-AF65-F5344CB8AC3E}">
        <p14:creationId xmlns:p14="http://schemas.microsoft.com/office/powerpoint/2010/main" val="1918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152349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The “tee” cmd reads </a:t>
            </a:r>
            <a:r>
              <a:rPr lang="en-US" sz="2500" b="1" spc="15" dirty="0">
                <a:latin typeface="Liberation Sans"/>
                <a:cs typeface="Liberation Sans"/>
              </a:rPr>
              <a:t>the standard input and writes it to both the standard output and one or more files. The command is named after the T-splitter used in </a:t>
            </a:r>
            <a:r>
              <a:rPr lang="en-US" sz="2500" b="1" spc="15" dirty="0" smtClean="0">
                <a:latin typeface="Liberation Sans"/>
                <a:cs typeface="Liberation Sans"/>
              </a:rPr>
              <a:t>plumbing.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568976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Piping and Redirection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02" y="3063875"/>
            <a:ext cx="320165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file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64" y="3063875"/>
            <a:ext cx="4995266" cy="212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200054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Examples: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ls</a:t>
            </a:r>
            <a:r>
              <a:rPr lang="en-US" sz="2500" b="1" spc="15" dirty="0">
                <a:latin typeface="Liberation Sans"/>
                <a:cs typeface="Liberation Sans"/>
              </a:rPr>
              <a:t> /</a:t>
            </a:r>
            <a:r>
              <a:rPr lang="en-US" sz="2500" b="1" spc="15" dirty="0" err="1">
                <a:latin typeface="Liberation Sans"/>
                <a:cs typeface="Liberation Sans"/>
              </a:rPr>
              <a:t>etc</a:t>
            </a:r>
            <a:r>
              <a:rPr lang="en-US" sz="2500" b="1" spc="15" dirty="0">
                <a:latin typeface="Liberation Sans"/>
                <a:cs typeface="Liberation Sans"/>
              </a:rPr>
              <a:t> | t</a:t>
            </a:r>
            <a:r>
              <a:rPr lang="en-US" sz="2500" b="1" spc="15" dirty="0" smtClean="0">
                <a:latin typeface="Liberation Sans"/>
                <a:cs typeface="Liberation Sans"/>
              </a:rPr>
              <a:t>ee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etc_content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cat /</a:t>
            </a:r>
            <a:r>
              <a:rPr lang="en-US" sz="2500" b="1" spc="15" dirty="0" err="1">
                <a:latin typeface="Liberation Sans"/>
                <a:cs typeface="Liberation Sans"/>
              </a:rPr>
              <a:t>etc</a:t>
            </a:r>
            <a:r>
              <a:rPr lang="en-US" sz="2500" b="1" spc="15" dirty="0">
                <a:latin typeface="Liberation Sans"/>
                <a:cs typeface="Liberation Sans"/>
              </a:rPr>
              <a:t>/</a:t>
            </a:r>
            <a:r>
              <a:rPr lang="en-US" sz="2500" b="1" spc="15" dirty="0" err="1">
                <a:latin typeface="Liberation Sans"/>
                <a:cs typeface="Liberation Sans"/>
              </a:rPr>
              <a:t>passwd</a:t>
            </a:r>
            <a:r>
              <a:rPr lang="en-US" sz="2500" b="1" spc="15" dirty="0">
                <a:latin typeface="Liberation Sans"/>
                <a:cs typeface="Liberation Sans"/>
              </a:rPr>
              <a:t> | </a:t>
            </a:r>
            <a:r>
              <a:rPr lang="en-US" sz="2500" b="1" spc="15" dirty="0" err="1">
                <a:latin typeface="Liberation Sans"/>
                <a:cs typeface="Liberation Sans"/>
              </a:rPr>
              <a:t>grep</a:t>
            </a:r>
            <a:r>
              <a:rPr lang="en-US" sz="2500" b="1" spc="15" dirty="0">
                <a:latin typeface="Liberation Sans"/>
                <a:cs typeface="Liberation Sans"/>
              </a:rPr>
              <a:t> ^</a:t>
            </a:r>
            <a:r>
              <a:rPr lang="en-US" sz="2500" b="1" spc="15" dirty="0" err="1">
                <a:latin typeface="Liberation Sans"/>
                <a:cs typeface="Liberation Sans"/>
              </a:rPr>
              <a:t>ahmed</a:t>
            </a: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| tee file | </a:t>
            </a:r>
            <a:r>
              <a:rPr lang="en-US" sz="2500" b="1" spc="15" dirty="0" err="1">
                <a:latin typeface="Liberation Sans"/>
                <a:cs typeface="Liberation Sans"/>
              </a:rPr>
              <a:t>wc</a:t>
            </a:r>
            <a:r>
              <a:rPr lang="en-US" sz="2500" b="1" spc="15" dirty="0">
                <a:latin typeface="Liberation Sans"/>
                <a:cs typeface="Liberation Sans"/>
              </a:rPr>
              <a:t> -l 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568976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Piping and Redirection</a:t>
            </a:r>
          </a:p>
        </p:txBody>
      </p:sp>
    </p:spTree>
    <p:extLst>
      <p:ext uri="{BB962C8B-B14F-4D97-AF65-F5344CB8AC3E}">
        <p14:creationId xmlns:p14="http://schemas.microsoft.com/office/powerpoint/2010/main" val="27368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520142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To redirect the output of a command we use: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&gt;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 used to 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redirect standard output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(overwrite)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&gt;&gt;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 used to redirect 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standard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output (append)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2&gt;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 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u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sed to redirect standard error (overwrite)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2&gt;&gt; 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 used to redirect standard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error (append)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&lt;  Input redirection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568976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Piping and Redirection</a:t>
            </a:r>
          </a:p>
        </p:txBody>
      </p:sp>
    </p:spTree>
    <p:extLst>
      <p:ext uri="{BB962C8B-B14F-4D97-AF65-F5344CB8AC3E}">
        <p14:creationId xmlns:p14="http://schemas.microsoft.com/office/powerpoint/2010/main" val="12111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520142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Examples: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echo “line 1” &gt; file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echo “line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2” &gt;&gt; 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file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ls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/foo 2&gt; 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err_file</a:t>
            </a: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m</a:t>
            </a:r>
            <a:r>
              <a:rPr lang="en-US" sz="2500" b="1" spc="15" dirty="0" smtClean="0">
                <a:latin typeface="Liberation Sans"/>
                <a:cs typeface="Liberation Sans"/>
              </a:rPr>
              <a:t>ail </a:t>
            </a:r>
            <a:r>
              <a:rPr lang="en-US" sz="2500" b="1" spc="15" dirty="0">
                <a:latin typeface="Liberation Sans"/>
                <a:cs typeface="Liberation Sans"/>
              </a:rPr>
              <a:t>-s "Subject" </a:t>
            </a:r>
            <a:r>
              <a:rPr lang="en-US" sz="2500" b="1" spc="15" dirty="0" smtClean="0">
                <a:latin typeface="Liberation Sans"/>
                <a:cs typeface="Liberation Sans"/>
              </a:rPr>
              <a:t>foo@test.com </a:t>
            </a:r>
            <a:r>
              <a:rPr lang="en-US" sz="2500" b="1" spc="15" dirty="0">
                <a:latin typeface="Liberation Sans"/>
                <a:cs typeface="Liberation Sans"/>
              </a:rPr>
              <a:t>&lt;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file_name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  <a:sym typeface="Wingdings" pitchFamily="2" charset="2"/>
              </a:rPr>
              <a:t>ls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 / &gt;&gt;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file 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2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&gt;&amp;1 (What does this command do?)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568976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Piping and Redirection</a:t>
            </a:r>
          </a:p>
        </p:txBody>
      </p:sp>
    </p:spTree>
    <p:extLst>
      <p:ext uri="{BB962C8B-B14F-4D97-AF65-F5344CB8AC3E}">
        <p14:creationId xmlns:p14="http://schemas.microsoft.com/office/powerpoint/2010/main" val="14345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04" y="3444875"/>
            <a:ext cx="7865109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 smtClean="0">
                <a:latin typeface="Liberation Sans"/>
                <a:cs typeface="Liberation Sans"/>
              </a:rPr>
              <a:t>Vi Editor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0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352404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The </a:t>
            </a:r>
            <a:r>
              <a:rPr lang="en-US" sz="2500" b="1" spc="15" dirty="0">
                <a:latin typeface="Liberation Sans"/>
                <a:cs typeface="Liberation Sans"/>
              </a:rPr>
              <a:t>VI editor is the most popular and classic text editor in the Linux family. Below, are some reasons which make it a widely used </a:t>
            </a:r>
            <a:r>
              <a:rPr lang="en-US" sz="2500" b="1" spc="15" dirty="0" smtClean="0">
                <a:latin typeface="Liberation Sans"/>
                <a:cs typeface="Liberation Sans"/>
              </a:rPr>
              <a:t>editor</a:t>
            </a:r>
            <a:r>
              <a:rPr lang="en-US" sz="2500" b="1" spc="15" dirty="0">
                <a:latin typeface="Liberation Sans"/>
                <a:cs typeface="Liberation Sans"/>
              </a:rPr>
              <a:t>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Available in almost all Linux 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distros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.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Only 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editor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available 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in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rescue mode.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5689767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Vi Editor</a:t>
            </a:r>
          </a:p>
        </p:txBody>
      </p:sp>
    </p:spTree>
    <p:extLst>
      <p:ext uri="{BB962C8B-B14F-4D97-AF65-F5344CB8AC3E}">
        <p14:creationId xmlns:p14="http://schemas.microsoft.com/office/powerpoint/2010/main" val="8709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500" y="1176032"/>
            <a:ext cx="9695320" cy="47918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Most common commands: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  <a:sym typeface="Wingdings" pitchFamily="2" charset="2"/>
              </a:rPr>
              <a:t>i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           </a:t>
            </a: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i</a:t>
            </a:r>
            <a:r>
              <a:rPr lang="en-US" sz="2800" b="1" spc="15" dirty="0" smtClean="0">
                <a:latin typeface="Liberation Sans"/>
                <a:cs typeface="Liberation Sans"/>
              </a:rPr>
              <a:t>nserts </a:t>
            </a:r>
            <a:r>
              <a:rPr lang="en-US" sz="2800" b="1" spc="15" dirty="0">
                <a:latin typeface="Liberation Sans"/>
                <a:cs typeface="Liberation Sans"/>
              </a:rPr>
              <a:t>text before the cursor</a:t>
            </a:r>
            <a:r>
              <a:rPr lang="en-US" sz="2800" b="1" spc="15" dirty="0">
                <a:latin typeface="Liberation Sans"/>
                <a:cs typeface="Liberation Sans"/>
                <a:sym typeface="Wingdings" pitchFamily="2" charset="2"/>
              </a:rPr>
              <a:t>   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err="1">
                <a:latin typeface="Liberation Sans"/>
                <a:cs typeface="Liberation Sans"/>
                <a:sym typeface="Wingdings" pitchFamily="2" charset="2"/>
              </a:rPr>
              <a:t>dd</a:t>
            </a:r>
            <a:r>
              <a:rPr lang="en-US" sz="2800" b="1" spc="15" dirty="0">
                <a:latin typeface="Liberation Sans"/>
                <a:cs typeface="Liberation Sans"/>
                <a:sym typeface="Wingdings" pitchFamily="2" charset="2"/>
              </a:rPr>
              <a:t>       c</a:t>
            </a:r>
            <a:r>
              <a:rPr lang="en-US" sz="2800" b="1" spc="15" dirty="0">
                <a:latin typeface="Liberation Sans"/>
                <a:cs typeface="Liberation Sans"/>
              </a:rPr>
              <a:t>uts the line containing the cursor</a:t>
            </a:r>
            <a:endParaRPr lang="en-US" sz="28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err="1">
                <a:latin typeface="Liberation Sans"/>
                <a:cs typeface="Liberation Sans"/>
                <a:sym typeface="Wingdings" pitchFamily="2" charset="2"/>
              </a:rPr>
              <a:t>yy</a:t>
            </a:r>
            <a:r>
              <a:rPr lang="en-US" sz="2800" b="1" spc="15" dirty="0">
                <a:latin typeface="Liberation Sans"/>
                <a:cs typeface="Liberation Sans"/>
                <a:sym typeface="Wingdings" pitchFamily="2" charset="2"/>
              </a:rPr>
              <a:t>       y</a:t>
            </a:r>
            <a:r>
              <a:rPr lang="en-US" sz="2800" b="1" spc="15" dirty="0">
                <a:latin typeface="Liberation Sans"/>
                <a:cs typeface="Liberation Sans"/>
              </a:rPr>
              <a:t>ank a copy of a line</a:t>
            </a:r>
            <a:endParaRPr lang="en-US" sz="28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err="1" smtClean="0">
                <a:latin typeface="Liberation Sans"/>
                <a:cs typeface="Liberation Sans"/>
                <a:sym typeface="Wingdings" pitchFamily="2" charset="2"/>
              </a:rPr>
              <a:t>p,P</a:t>
            </a: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       </a:t>
            </a:r>
            <a:r>
              <a:rPr lang="en-US" sz="2800" b="1" spc="15" dirty="0">
                <a:latin typeface="Liberation Sans"/>
                <a:cs typeface="Liberation Sans"/>
                <a:sym typeface="Wingdings" pitchFamily="2" charset="2"/>
              </a:rPr>
              <a:t> p</a:t>
            </a:r>
            <a:r>
              <a:rPr lang="en-US" sz="2800" b="1" spc="15" dirty="0">
                <a:latin typeface="Liberation Sans"/>
                <a:cs typeface="Liberation Sans"/>
              </a:rPr>
              <a:t>ut yanked text </a:t>
            </a:r>
            <a:r>
              <a:rPr lang="en-US" sz="2800" b="1" spc="15" dirty="0" smtClean="0">
                <a:latin typeface="Liberation Sans"/>
                <a:cs typeface="Liberation Sans"/>
              </a:rPr>
              <a:t>under/above </a:t>
            </a:r>
            <a:r>
              <a:rPr lang="en-US" sz="2800" b="1" spc="15" dirty="0">
                <a:latin typeface="Liberation Sans"/>
                <a:cs typeface="Liberation Sans"/>
              </a:rPr>
              <a:t>the </a:t>
            </a:r>
            <a:r>
              <a:rPr lang="en-US" sz="2800" b="1" spc="15" dirty="0" smtClean="0">
                <a:latin typeface="Liberation Sans"/>
                <a:cs typeface="Liberation Sans"/>
              </a:rPr>
              <a:t>line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                    containing the cursor.</a:t>
            </a:r>
            <a:endParaRPr lang="en-US" sz="28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  <a:sym typeface="Wingdings" pitchFamily="2" charset="2"/>
              </a:rPr>
              <a:t>D         </a:t>
            </a:r>
            <a:r>
              <a:rPr lang="en-US" sz="2800" b="1" spc="15" dirty="0">
                <a:latin typeface="Liberation Sans"/>
                <a:cs typeface="Liberation Sans"/>
              </a:rPr>
              <a:t>Deletes the line from the cursor to the </a:t>
            </a:r>
            <a:r>
              <a:rPr lang="en-US" sz="2800" b="1" spc="15" dirty="0" smtClean="0">
                <a:latin typeface="Liberation Sans"/>
                <a:cs typeface="Liberation Sans"/>
              </a:rPr>
              <a:t>right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                  end of the line</a:t>
            </a:r>
            <a:endParaRPr lang="en-US" sz="28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:</a:t>
            </a:r>
            <a:r>
              <a:rPr lang="en-US" sz="2800" b="1" spc="15" dirty="0" err="1" smtClean="0">
                <a:latin typeface="Liberation Sans"/>
                <a:cs typeface="Liberation Sans"/>
                <a:sym typeface="Wingdings" pitchFamily="2" charset="2"/>
              </a:rPr>
              <a:t>n,nd</a:t>
            </a: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   </a:t>
            </a:r>
            <a:r>
              <a:rPr lang="en-US" sz="2800" b="1" spc="15" dirty="0">
                <a:latin typeface="Liberation Sans"/>
                <a:cs typeface="Liberation Sans"/>
                <a:sym typeface="Wingdings" pitchFamily="2" charset="2"/>
              </a:rPr>
              <a:t> </a:t>
            </a:r>
            <a:r>
              <a:rPr lang="en-US" sz="2800" b="1" spc="15" dirty="0">
                <a:latin typeface="Liberation Sans"/>
                <a:cs typeface="Liberation Sans"/>
              </a:rPr>
              <a:t>Deletes Lines n through </a:t>
            </a:r>
            <a:r>
              <a:rPr lang="en-US" sz="2800" b="1" spc="15" dirty="0" smtClean="0">
                <a:latin typeface="Liberation Sans"/>
                <a:cs typeface="Liberation Sans"/>
              </a:rPr>
              <a:t>n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:%d      Delete all lines</a:t>
            </a:r>
            <a:endParaRPr lang="en-US" sz="28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5689767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Vi Editor</a:t>
            </a:r>
          </a:p>
        </p:txBody>
      </p:sp>
    </p:spTree>
    <p:extLst>
      <p:ext uri="{BB962C8B-B14F-4D97-AF65-F5344CB8AC3E}">
        <p14:creationId xmlns:p14="http://schemas.microsoft.com/office/powerpoint/2010/main" val="25076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695320" cy="43917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/string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   </a:t>
            </a: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searches forward for a string</a:t>
            </a:r>
            <a:endParaRPr lang="en-US" sz="28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  <a:sym typeface="Wingdings" pitchFamily="2" charset="2"/>
              </a:rPr>
              <a:t>n</a:t>
            </a: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             searches for the next occurrence of 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  <a:sym typeface="Wingdings" pitchFamily="2" charset="2"/>
              </a:rPr>
              <a:t> </a:t>
            </a: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                     a string</a:t>
            </a:r>
            <a:endParaRPr lang="en-US" sz="28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N</a:t>
            </a:r>
            <a:r>
              <a:rPr lang="en-US" sz="2800" b="1" spc="15" dirty="0">
                <a:latin typeface="Liberation Sans"/>
                <a:cs typeface="Liberation Sans"/>
                <a:sym typeface="Wingdings" pitchFamily="2" charset="2"/>
              </a:rPr>
              <a:t> </a:t>
            </a: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           </a:t>
            </a:r>
            <a:r>
              <a:rPr lang="en-US" sz="2800" b="1" spc="15" dirty="0">
                <a:latin typeface="Liberation Sans"/>
                <a:cs typeface="Liberation Sans"/>
                <a:sym typeface="Wingdings" pitchFamily="2" charset="2"/>
              </a:rPr>
              <a:t>searches for the </a:t>
            </a: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previous occurrence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                     of a string</a:t>
            </a:r>
            <a:endParaRPr lang="en-US" sz="28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:set nu, :set </a:t>
            </a:r>
            <a:r>
              <a:rPr lang="en-US" sz="2800" b="1" spc="15" dirty="0" err="1" smtClean="0">
                <a:latin typeface="Liberation Sans"/>
                <a:cs typeface="Liberation Sans"/>
                <a:sym typeface="Wingdings" pitchFamily="2" charset="2"/>
              </a:rPr>
              <a:t>nonu</a:t>
            </a: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  shows and hide lines number</a:t>
            </a:r>
            <a:endParaRPr lang="en-US" sz="28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>
                <a:latin typeface="Liberation Sans"/>
                <a:cs typeface="Liberation Sans"/>
                <a:sym typeface="Wingdings" pitchFamily="2" charset="2"/>
              </a:rPr>
              <a:t>:</a:t>
            </a: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w          save the file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:q!           quit file without saving</a:t>
            </a:r>
            <a:endParaRPr lang="en-US" sz="28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:</a:t>
            </a:r>
            <a:r>
              <a:rPr lang="en-US" sz="2800" b="1" spc="15" dirty="0" err="1" smtClean="0">
                <a:latin typeface="Liberation Sans"/>
                <a:cs typeface="Liberation Sans"/>
                <a:sym typeface="Wingdings" pitchFamily="2" charset="2"/>
              </a:rPr>
              <a:t>wq</a:t>
            </a:r>
            <a:r>
              <a:rPr lang="en-US" sz="2800" b="1" spc="15" dirty="0" smtClean="0">
                <a:latin typeface="Liberation Sans"/>
                <a:cs typeface="Liberation Sans"/>
                <a:sym typeface="Wingdings" pitchFamily="2" charset="2"/>
              </a:rPr>
              <a:t>!        save and quit file</a:t>
            </a:r>
            <a:endParaRPr lang="en-US" sz="28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5689767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Vi Editor</a:t>
            </a:r>
          </a:p>
        </p:txBody>
      </p:sp>
    </p:spTree>
    <p:extLst>
      <p:ext uri="{BB962C8B-B14F-4D97-AF65-F5344CB8AC3E}">
        <p14:creationId xmlns:p14="http://schemas.microsoft.com/office/powerpoint/2010/main" val="4495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04" y="3444875"/>
            <a:ext cx="7865109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>
                <a:latin typeface="Liberation Sans"/>
                <a:cs typeface="Liberation Sans"/>
              </a:rPr>
              <a:t>Environment</a:t>
            </a:r>
            <a:r>
              <a:rPr lang="en-US" sz="4000" b="1" dirty="0"/>
              <a:t> </a:t>
            </a:r>
            <a:r>
              <a:rPr lang="en-US" sz="4000" b="1" spc="-10" dirty="0" smtClean="0">
                <a:latin typeface="Liberation Sans"/>
                <a:cs typeface="Liberation Sans"/>
              </a:rPr>
              <a:t>Variables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8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9417" y="1098842"/>
            <a:ext cx="9168283" cy="297581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87020" indent="-249554">
              <a:lnSpc>
                <a:spcPct val="100000"/>
              </a:lnSpc>
              <a:spcBef>
                <a:spcPts val="100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spc="-10" dirty="0">
                <a:latin typeface="Liberation Sans"/>
                <a:cs typeface="Liberation Sans"/>
              </a:rPr>
              <a:t>String Processing</a:t>
            </a:r>
            <a:r>
              <a:rPr sz="2000" b="1" spc="-10" dirty="0">
                <a:latin typeface="Liberation Sans"/>
                <a:cs typeface="Liberation Sans"/>
              </a:rPr>
              <a:t>.</a:t>
            </a:r>
          </a:p>
          <a:p>
            <a:pPr marL="287020" indent="-249554">
              <a:lnSpc>
                <a:spcPct val="100000"/>
              </a:lnSpc>
              <a:spcBef>
                <a:spcPts val="910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spc="-10" dirty="0">
                <a:latin typeface="Liberation Sans"/>
                <a:cs typeface="Liberation Sans"/>
              </a:rPr>
              <a:t>Piping and Redirection</a:t>
            </a:r>
            <a:r>
              <a:rPr sz="2000" b="1" spc="-10" dirty="0">
                <a:latin typeface="Liberation Sans"/>
                <a:cs typeface="Liberation Sans"/>
              </a:rPr>
              <a:t>.</a:t>
            </a:r>
          </a:p>
          <a:p>
            <a:pPr marL="287020" indent="-249554">
              <a:lnSpc>
                <a:spcPct val="100000"/>
              </a:lnSpc>
              <a:spcBef>
                <a:spcPts val="91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spc="-10" dirty="0">
                <a:latin typeface="Liberation Sans"/>
                <a:cs typeface="Liberation Sans"/>
              </a:rPr>
              <a:t>Vi Editor</a:t>
            </a:r>
            <a:r>
              <a:rPr sz="2000" b="1" spc="-10" dirty="0">
                <a:latin typeface="Liberation Sans"/>
                <a:cs typeface="Liberation Sans"/>
              </a:rPr>
              <a:t>.</a:t>
            </a:r>
          </a:p>
          <a:p>
            <a:pPr marL="287020" indent="-249554">
              <a:spcBef>
                <a:spcPts val="91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spc="-10" dirty="0">
                <a:latin typeface="Liberation Sans"/>
                <a:cs typeface="Liberation Sans"/>
              </a:rPr>
              <a:t>Environment Variables</a:t>
            </a:r>
            <a:r>
              <a:rPr sz="2000" b="1" spc="-10" dirty="0">
                <a:latin typeface="Liberation Sans"/>
                <a:cs typeface="Liberation Sans"/>
              </a:rPr>
              <a:t>.</a:t>
            </a:r>
            <a:endParaRPr lang="en-US" sz="2000" b="1" spc="-10" dirty="0">
              <a:latin typeface="Liberation Sans"/>
              <a:cs typeface="Liberation Sans"/>
            </a:endParaRPr>
          </a:p>
          <a:p>
            <a:pPr marL="287020" indent="-249554">
              <a:spcBef>
                <a:spcPts val="91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spc="-10" dirty="0">
                <a:latin typeface="Liberation Sans"/>
                <a:cs typeface="Liberation Sans"/>
              </a:rPr>
              <a:t>Command Quoting</a:t>
            </a:r>
            <a:endParaRPr sz="2000" b="1" spc="-10" dirty="0">
              <a:latin typeface="Liberation Sans"/>
              <a:cs typeface="Liberation Sans"/>
            </a:endParaRPr>
          </a:p>
          <a:p>
            <a:pPr marL="287020" indent="-249554">
              <a:lnSpc>
                <a:spcPct val="100000"/>
              </a:lnSpc>
              <a:spcBef>
                <a:spcPts val="910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spc="-10" dirty="0">
                <a:latin typeface="Liberation Sans"/>
                <a:cs typeface="Liberation Sans"/>
              </a:rPr>
              <a:t>Command Alias, Substitution and History</a:t>
            </a:r>
            <a:r>
              <a:rPr sz="2000" b="1" spc="-10" dirty="0">
                <a:latin typeface="Liberation Sans"/>
                <a:cs typeface="Liberation Sans"/>
              </a:rPr>
              <a:t>.</a:t>
            </a:r>
          </a:p>
          <a:p>
            <a:pPr marL="37466">
              <a:lnSpc>
                <a:spcPct val="100000"/>
              </a:lnSpc>
              <a:spcBef>
                <a:spcPts val="910"/>
              </a:spcBef>
              <a:buClr>
                <a:srgbClr val="F00C0B"/>
              </a:buClr>
              <a:buSzPct val="69387"/>
              <a:tabLst>
                <a:tab pos="287655" algn="l"/>
              </a:tabLst>
            </a:pPr>
            <a:endParaRPr lang="en-US" sz="2000" b="1" spc="-10" dirty="0">
              <a:latin typeface="Liberation Sans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40133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Day2 </a:t>
            </a:r>
            <a:r>
              <a:rPr spc="-5" dirty="0" smtClean="0"/>
              <a:t>Content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504753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In </a:t>
            </a:r>
            <a:r>
              <a:rPr lang="en-US" sz="2500" b="1" spc="15" dirty="0">
                <a:latin typeface="Liberation Sans"/>
                <a:cs typeface="Liberation Sans"/>
              </a:rPr>
              <a:t>Linux and Unix based systems environment variables are a set of dynamic named values, stored within the system that are used by applications launched in shells or subshells. In simple words, an environment variable is a variable with a name and an associated value</a:t>
            </a:r>
            <a:r>
              <a:rPr lang="en-US" sz="2500" b="1" spc="15" dirty="0" smtClean="0">
                <a:latin typeface="Liberation Sans"/>
                <a:cs typeface="Liberation Sans"/>
              </a:rPr>
              <a:t>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Example:  export VAR=value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To get the value:  echo $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var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or 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printenv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VAR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To unset the variable, use “unset” cmd.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5689767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Environment</a:t>
            </a:r>
            <a:r>
              <a:rPr lang="en-US" dirty="0"/>
              <a:t> </a:t>
            </a:r>
            <a:r>
              <a:rPr lang="en-US" spc="-1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3167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392415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Note that using export will only make the variable accessible within the terminal, to make those variables persistent (available in all terminals) edit ~/.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bashrc</a:t>
            </a:r>
            <a:r>
              <a:rPr lang="en-US" sz="2500" b="1" spc="15" dirty="0" smtClean="0">
                <a:latin typeface="Liberation Sans"/>
                <a:cs typeface="Liberation Sans"/>
              </a:rPr>
              <a:t> file.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Example: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Open ~/.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bashrc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file  vi ~/.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bashrc</a:t>
            </a: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Add to the end of file  export VAR=value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Save and quit  :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wq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!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Open terminal and write  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printenv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VAR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5689767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Environment</a:t>
            </a:r>
            <a:r>
              <a:rPr lang="en-US" dirty="0"/>
              <a:t> </a:t>
            </a:r>
            <a:r>
              <a:rPr lang="en-US" spc="-1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3493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32008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Some built-in shell </a:t>
            </a:r>
            <a:r>
              <a:rPr lang="en-US" sz="2500" b="1" spc="15" dirty="0">
                <a:latin typeface="Liberation Sans"/>
                <a:cs typeface="Liberation Sans"/>
              </a:rPr>
              <a:t>environment variables: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$PWD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$HOME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$USER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$PATH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$SHELL</a:t>
            </a: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5689767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Environment</a:t>
            </a:r>
            <a:r>
              <a:rPr lang="en-US" dirty="0"/>
              <a:t> </a:t>
            </a:r>
            <a:r>
              <a:rPr lang="en-US" spc="-1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0452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04" y="3444875"/>
            <a:ext cx="7865109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 smtClean="0">
                <a:latin typeface="Liberation Sans"/>
                <a:cs typeface="Liberation Sans"/>
              </a:rPr>
              <a:t>Command Quoting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3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484966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Quoting is the process to tell the shell to escape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metacharacters</a:t>
            </a:r>
            <a:r>
              <a:rPr lang="en-US" sz="2500" b="1" spc="15" dirty="0" smtClean="0">
                <a:latin typeface="Liberation Sans"/>
                <a:cs typeface="Liberation Sans"/>
              </a:rPr>
              <a:t> (chars with special meaning).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‘’  strong quoting ignores all </a:t>
            </a:r>
            <a:r>
              <a:rPr lang="en-US" sz="2500" b="1" spc="15" dirty="0" err="1">
                <a:latin typeface="Liberation Sans"/>
                <a:cs typeface="Liberation Sans"/>
              </a:rPr>
              <a:t>metacharacters</a:t>
            </a: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“”  weal quoting, ignore all except \ or $ or ‘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\   </a:t>
            </a:r>
            <a:r>
              <a:rPr lang="en-US" sz="2500" b="1" spc="15" dirty="0" smtClean="0">
                <a:latin typeface="Liberation Sans"/>
                <a:cs typeface="Liberation Sans"/>
              </a:rPr>
              <a:t>prevents </a:t>
            </a:r>
            <a:r>
              <a:rPr lang="en-US" sz="2500" b="1" spc="15" dirty="0">
                <a:latin typeface="Liberation Sans"/>
                <a:cs typeface="Liberation Sans"/>
              </a:rPr>
              <a:t>the shell from interpreting the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          </a:t>
            </a:r>
            <a:r>
              <a:rPr lang="en-US" sz="2500" b="1" spc="15" dirty="0">
                <a:latin typeface="Liberation Sans"/>
                <a:cs typeface="Liberation Sans"/>
              </a:rPr>
              <a:t>next character as a </a:t>
            </a:r>
            <a:r>
              <a:rPr lang="en-US" sz="2500" b="1" spc="15" dirty="0" err="1">
                <a:latin typeface="Liberation Sans"/>
                <a:cs typeface="Liberation Sans"/>
              </a:rPr>
              <a:t>metacharacter</a:t>
            </a: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5689767" cy="560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Command Quoting</a:t>
            </a:r>
          </a:p>
        </p:txBody>
      </p:sp>
    </p:spTree>
    <p:extLst>
      <p:ext uri="{BB962C8B-B14F-4D97-AF65-F5344CB8AC3E}">
        <p14:creationId xmlns:p14="http://schemas.microsoft.com/office/powerpoint/2010/main" val="40004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3597275"/>
            <a:ext cx="7809898" cy="119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 smtClean="0">
                <a:latin typeface="Liberation Sans"/>
                <a:cs typeface="Liberation Sans"/>
              </a:rPr>
              <a:t>Command </a:t>
            </a:r>
            <a:r>
              <a:rPr lang="en-US" sz="4000" b="1" spc="-10" dirty="0" err="1" smtClean="0">
                <a:latin typeface="Liberation Sans"/>
                <a:cs typeface="Liberation Sans"/>
              </a:rPr>
              <a:t>Alias,Substitution</a:t>
            </a:r>
            <a:r>
              <a:rPr lang="en-US" sz="4000" b="1" spc="-10" dirty="0" smtClean="0">
                <a:latin typeface="Liberation Sans"/>
                <a:cs typeface="Liberation Sans"/>
              </a:rPr>
              <a:t> and History</a:t>
            </a:r>
            <a:endParaRPr lang="en-US" sz="4000" b="1" spc="-10" dirty="0">
              <a:latin typeface="Liberation Sans"/>
              <a:cs typeface="Liberatio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8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358559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To set an alias for the command, use “alias” command.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Example: alias q=“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ls</a:t>
            </a:r>
            <a:r>
              <a:rPr lang="en-US" sz="2500" b="1" spc="15" dirty="0" smtClean="0">
                <a:latin typeface="Liberation Sans"/>
                <a:cs typeface="Liberation Sans"/>
              </a:rPr>
              <a:t> –a”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Unset alias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 </a:t>
            </a:r>
            <a:r>
              <a:rPr lang="en-US" sz="2500" b="1" spc="15" smtClean="0">
                <a:latin typeface="Liberation Sans"/>
                <a:cs typeface="Liberation Sans"/>
                <a:sym typeface="Wingdings" pitchFamily="2" charset="2"/>
              </a:rPr>
              <a:t>unalias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q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Bybass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alias  \q</a:t>
            </a:r>
            <a:endParaRPr lang="en-US" sz="2500" b="1" spc="15" dirty="0">
              <a:latin typeface="Liberation Sans"/>
              <a:cs typeface="Liberation Sans"/>
            </a:endParaRPr>
          </a:p>
          <a:p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917069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Command </a:t>
            </a:r>
            <a:r>
              <a:rPr lang="en-US" spc="-10" dirty="0" smtClean="0"/>
              <a:t>Alias, Substitution and History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6237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235075"/>
            <a:ext cx="9061450" cy="474745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Command </a:t>
            </a:r>
            <a:r>
              <a:rPr lang="en-US" sz="2500" b="1" spc="15" dirty="0">
                <a:latin typeface="Liberation Sans"/>
                <a:cs typeface="Liberation Sans"/>
              </a:rPr>
              <a:t>Substitution </a:t>
            </a:r>
            <a:r>
              <a:rPr lang="en-US" sz="2500" b="1" spc="15" dirty="0" smtClean="0">
                <a:latin typeface="Liberation Sans"/>
                <a:cs typeface="Liberation Sans"/>
              </a:rPr>
              <a:t>allows you to use command inside a command.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Syntax: cmd [options] [arguments] $(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other_cmd</a:t>
            </a:r>
            <a:r>
              <a:rPr lang="en-US" sz="2500" b="1" spc="15" dirty="0" smtClean="0">
                <a:latin typeface="Liberation Sans"/>
                <a:cs typeface="Liberation Sans"/>
              </a:rPr>
              <a:t>)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Examples: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 smtClean="0">
                <a:latin typeface="Liberation Sans"/>
                <a:cs typeface="Liberation Sans"/>
              </a:rPr>
              <a:t>rm</a:t>
            </a:r>
            <a:r>
              <a:rPr lang="en-US" sz="2500" b="1" spc="15" dirty="0" smtClean="0">
                <a:latin typeface="Liberation Sans"/>
                <a:cs typeface="Liberation Sans"/>
              </a:rPr>
              <a:t> -r $(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ls</a:t>
            </a:r>
            <a:r>
              <a:rPr lang="en-US" sz="2500" b="1" spc="15" dirty="0" smtClean="0">
                <a:latin typeface="Liberation Sans"/>
                <a:cs typeface="Liberation Sans"/>
              </a:rPr>
              <a:t>)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echo "date is" $(date</a:t>
            </a:r>
            <a:r>
              <a:rPr lang="en-US" sz="2500" b="1" spc="15" dirty="0" smtClean="0">
                <a:latin typeface="Liberation Sans"/>
                <a:cs typeface="Liberation Sans"/>
              </a:rPr>
              <a:t>)</a:t>
            </a:r>
            <a:endParaRPr lang="en-US" sz="2500" b="1" spc="15" dirty="0">
              <a:latin typeface="Liberation Sans"/>
              <a:cs typeface="Liberation Sans"/>
            </a:endParaRPr>
          </a:p>
          <a:p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917069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Command Alias, Substitution and History</a:t>
            </a:r>
          </a:p>
        </p:txBody>
      </p:sp>
    </p:spTree>
    <p:extLst>
      <p:ext uri="{BB962C8B-B14F-4D97-AF65-F5344CB8AC3E}">
        <p14:creationId xmlns:p14="http://schemas.microsoft.com/office/powerpoint/2010/main" val="25725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235075"/>
            <a:ext cx="9061450" cy="479086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Your commands history can be viewed using the “history” command or viewing the “~/</a:t>
            </a:r>
            <a:r>
              <a:rPr lang="en-US" sz="2800" b="1" dirty="0" smtClean="0"/>
              <a:t>.</a:t>
            </a:r>
            <a:r>
              <a:rPr lang="en-US" sz="2800" b="1" dirty="0" err="1"/>
              <a:t>bash_history</a:t>
            </a:r>
            <a:r>
              <a:rPr lang="en-US" sz="2800" b="1" dirty="0"/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” file.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Some notes: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!!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 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repeates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last command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!n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 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r</a:t>
            </a:r>
            <a:r>
              <a:rPr lang="en-US" sz="2500" b="1" spc="15" dirty="0" smtClean="0">
                <a:latin typeface="Liberation Sans"/>
                <a:cs typeface="Liberation Sans"/>
              </a:rPr>
              <a:t>epeats </a:t>
            </a:r>
            <a:r>
              <a:rPr lang="en-US" sz="2500" b="1" spc="15" dirty="0">
                <a:latin typeface="Liberation Sans"/>
                <a:cs typeface="Liberation Sans"/>
              </a:rPr>
              <a:t>a command by its number in </a:t>
            </a:r>
            <a:r>
              <a:rPr lang="en-US" sz="2500" b="1" spc="15" dirty="0" smtClean="0">
                <a:latin typeface="Liberation Sans"/>
                <a:cs typeface="Liberation Sans"/>
              </a:rPr>
              <a:t>history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smtClean="0">
                <a:latin typeface="Liberation Sans"/>
                <a:cs typeface="Liberation Sans"/>
              </a:rPr>
              <a:t>!-n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 repeats command n commands back</a:t>
            </a:r>
            <a:endParaRPr lang="en-US" sz="2500" b="1" spc="15" dirty="0">
              <a:latin typeface="Liberation Sans"/>
              <a:cs typeface="Liberation Sans"/>
            </a:endParaRPr>
          </a:p>
          <a:p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911876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Command Alias, Substitution and History</a:t>
            </a:r>
          </a:p>
        </p:txBody>
      </p:sp>
    </p:spTree>
    <p:extLst>
      <p:ext uri="{BB962C8B-B14F-4D97-AF65-F5344CB8AC3E}">
        <p14:creationId xmlns:p14="http://schemas.microsoft.com/office/powerpoint/2010/main" val="21474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3444875"/>
            <a:ext cx="489379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915"/>
              </a:spcBef>
              <a:buClr>
                <a:srgbClr val="F00C0B"/>
              </a:buClr>
              <a:buSzPct val="69387"/>
              <a:tabLst>
                <a:tab pos="287655" algn="l"/>
              </a:tabLst>
            </a:pPr>
            <a:r>
              <a:rPr lang="en-US" sz="4000" b="1" spc="5" dirty="0" smtClean="0">
                <a:latin typeface="Liberation Sans"/>
                <a:cs typeface="Liberation Sans"/>
              </a:rPr>
              <a:t>      Thank you</a:t>
            </a:r>
            <a:br>
              <a:rPr lang="en-US" sz="4000" b="1" spc="5" dirty="0" smtClean="0">
                <a:latin typeface="Liberation Sans"/>
                <a:cs typeface="Liberation Sans"/>
              </a:rPr>
            </a:br>
            <a:r>
              <a:rPr lang="en-US" sz="4000" b="1" spc="5" dirty="0" smtClean="0">
                <a:latin typeface="Liberation Sans"/>
                <a:cs typeface="Liberation Sans"/>
              </a:rPr>
              <a:t>   Any questions?</a:t>
            </a:r>
            <a:endParaRPr lang="en-US" sz="4000" dirty="0">
              <a:latin typeface="Liberation Sans"/>
              <a:cs typeface="Liberatio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2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04" y="3444875"/>
            <a:ext cx="7865109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 smtClean="0">
                <a:latin typeface="Liberation Sans"/>
                <a:cs typeface="Liberation Sans"/>
              </a:rPr>
              <a:t>String Processing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9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436273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To get number of lines, words or chars in a file, we use the “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wc</a:t>
            </a:r>
            <a:r>
              <a:rPr lang="en-US" sz="2500" b="1" spc="15" dirty="0" smtClean="0">
                <a:latin typeface="Liberation Sans"/>
                <a:cs typeface="Liberation Sans"/>
              </a:rPr>
              <a:t>” command.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Syntax: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wc</a:t>
            </a:r>
            <a:r>
              <a:rPr lang="en-US" sz="2500" b="1" spc="15" dirty="0" smtClean="0">
                <a:latin typeface="Liberation Sans"/>
                <a:cs typeface="Liberation Sans"/>
              </a:rPr>
              <a:t> [OPTIONS]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file_name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Some options: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-l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 gets number of lines only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-w  gets number of words only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-c  gets number of char only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Example:</a:t>
            </a:r>
          </a:p>
          <a:p>
            <a:pPr marL="951865" marR="30480" lvl="2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wc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-l -w /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etc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/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passwd</a:t>
            </a: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951865" marR="30480" lvl="2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&gt;&gt;&gt;  49   76 /</a:t>
            </a:r>
            <a:r>
              <a:rPr lang="en-US" sz="2500" b="1" spc="15" dirty="0" err="1">
                <a:latin typeface="Liberation Sans"/>
                <a:cs typeface="Liberation Sans"/>
                <a:sym typeface="Wingdings" pitchFamily="2" charset="2"/>
              </a:rPr>
              <a:t>etc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/</a:t>
            </a:r>
            <a:r>
              <a:rPr lang="en-US" sz="2500" b="1" spc="15" dirty="0" err="1">
                <a:latin typeface="Liberation Sans"/>
                <a:cs typeface="Liberation Sans"/>
                <a:sym typeface="Wingdings" pitchFamily="2" charset="2"/>
              </a:rPr>
              <a:t>passwd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 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43943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String Processing</a:t>
            </a:r>
            <a:endParaRPr spc="-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4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476284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To search for a pattern (like a word) in a file(s), we use the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grep</a:t>
            </a:r>
            <a:r>
              <a:rPr lang="en-US" sz="2500" b="1" spc="15" dirty="0" smtClean="0">
                <a:latin typeface="Liberation Sans"/>
                <a:cs typeface="Liberation Sans"/>
              </a:rPr>
              <a:t> command.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Syntax: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grep</a:t>
            </a:r>
            <a:r>
              <a:rPr lang="en-US" sz="2500" b="1" spc="15" dirty="0" smtClean="0">
                <a:latin typeface="Liberation Sans"/>
                <a:cs typeface="Liberation Sans"/>
              </a:rPr>
              <a:t> [OPTIONS]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file_name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Some options: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-r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 searches all files in a directory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-i  ignore case sensitivity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-v  invert match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Example:</a:t>
            </a:r>
          </a:p>
          <a:p>
            <a:pPr marL="951865" marR="30480" lvl="2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grep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ahmed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/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etc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/group</a:t>
            </a:r>
          </a:p>
          <a:p>
            <a:pPr marL="951865" marR="30480" lvl="2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&gt;&gt;&gt; 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netdev:x:117:ahmed</a:t>
            </a:r>
          </a:p>
          <a:p>
            <a:pPr marL="951865" marR="30480" lvl="2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        ahmed:x:1000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:                                                                                           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43943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String Processing</a:t>
            </a:r>
            <a:endParaRPr spc="-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640175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 smtClean="0">
                <a:latin typeface="Liberation Sans"/>
                <a:cs typeface="Liberation Sans"/>
              </a:rPr>
              <a:t>Comman</a:t>
            </a:r>
            <a:r>
              <a:rPr lang="en-US" sz="2500" b="1" spc="15" dirty="0" smtClean="0">
                <a:latin typeface="Liberation Sans"/>
                <a:cs typeface="Liberation Sans"/>
              </a:rPr>
              <a:t> Patterns for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grep</a:t>
            </a:r>
            <a:r>
              <a:rPr lang="en-US" sz="2500" b="1" spc="15" dirty="0" smtClean="0">
                <a:latin typeface="Liberation Sans"/>
                <a:cs typeface="Liberation Sans"/>
              </a:rPr>
              <a:t> cmd: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grep</a:t>
            </a: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err="1">
                <a:latin typeface="Liberation Sans"/>
                <a:cs typeface="Liberation Sans"/>
              </a:rPr>
              <a:t>ahmed</a:t>
            </a:r>
            <a:r>
              <a:rPr lang="en-US" sz="2500" b="1" spc="15" dirty="0">
                <a:latin typeface="Liberation Sans"/>
                <a:cs typeface="Liberation Sans"/>
              </a:rPr>
              <a:t>$ /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etc</a:t>
            </a:r>
            <a:r>
              <a:rPr lang="en-US" sz="2500" b="1" spc="15" dirty="0" smtClean="0">
                <a:latin typeface="Liberation Sans"/>
                <a:cs typeface="Liberation Sans"/>
              </a:rPr>
              <a:t>/group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	&gt;&gt;&gt; gets all lines that end with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ahmed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grep</a:t>
            </a:r>
            <a:r>
              <a:rPr lang="en-US" sz="2500" b="1" spc="15" dirty="0">
                <a:latin typeface="Liberation Sans"/>
                <a:cs typeface="Liberation Sans"/>
              </a:rPr>
              <a:t> ^</a:t>
            </a:r>
            <a:r>
              <a:rPr lang="en-US" sz="2500" b="1" spc="15" dirty="0" err="1">
                <a:latin typeface="Liberation Sans"/>
                <a:cs typeface="Liberation Sans"/>
              </a:rPr>
              <a:t>ahmed</a:t>
            </a:r>
            <a:r>
              <a:rPr lang="en-US" sz="2500" b="1" spc="15" dirty="0">
                <a:latin typeface="Liberation Sans"/>
                <a:cs typeface="Liberation Sans"/>
              </a:rPr>
              <a:t> /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etc</a:t>
            </a:r>
            <a:r>
              <a:rPr lang="en-US" sz="2500" b="1" spc="15" dirty="0" smtClean="0">
                <a:latin typeface="Liberation Sans"/>
                <a:cs typeface="Liberation Sans"/>
              </a:rPr>
              <a:t>/group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951865" marR="30480" lvl="2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&gt;&gt;&gt; gets all lines that </a:t>
            </a:r>
            <a:r>
              <a:rPr lang="en-US" sz="2500" b="1" spc="15" dirty="0" smtClean="0">
                <a:latin typeface="Liberation Sans"/>
                <a:cs typeface="Liberation Sans"/>
              </a:rPr>
              <a:t>begin </a:t>
            </a:r>
            <a:r>
              <a:rPr lang="en-US" sz="2500" b="1" spc="15" dirty="0">
                <a:latin typeface="Liberation Sans"/>
                <a:cs typeface="Liberation Sans"/>
              </a:rPr>
              <a:t>with </a:t>
            </a:r>
            <a:r>
              <a:rPr lang="en-US" sz="2500" b="1" spc="15" dirty="0" err="1">
                <a:latin typeface="Liberation Sans"/>
                <a:cs typeface="Liberation Sans"/>
              </a:rPr>
              <a:t>ahmed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                                                                                 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43943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String Processing</a:t>
            </a:r>
            <a:endParaRPr spc="-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44544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dirty="0" smtClean="0"/>
              <a:t>To sort text in a text file without altering the original file, use sort command. It displays the results to the standard output (terminal)</a:t>
            </a:r>
            <a:r>
              <a:rPr lang="en-US" sz="2800" dirty="0" smtClean="0"/>
              <a:t>.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Syntax: sort [options] 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file_name</a:t>
            </a: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Some options: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-k 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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filed number to sort with</a:t>
            </a: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-t 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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delimiter</a:t>
            </a: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-r  reverse sorting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Example:</a:t>
            </a:r>
          </a:p>
          <a:p>
            <a:pPr marL="951865" marR="30480" lvl="2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s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ort  /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etc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/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passwd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43943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String Processing</a:t>
            </a:r>
            <a:endParaRPr spc="-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40543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800" b="1" dirty="0" smtClean="0"/>
              <a:t>To get certain fields from a text file without altering the original file, use cut cmd. </a:t>
            </a:r>
            <a:r>
              <a:rPr lang="en-US" sz="2800" b="1" dirty="0"/>
              <a:t>It displays the results to the standard output (terminal</a:t>
            </a:r>
            <a:r>
              <a:rPr lang="en-US" sz="2800" b="1" dirty="0" smtClean="0"/>
              <a:t>).</a:t>
            </a:r>
            <a:endParaRPr lang="en-US" sz="2800" b="1" dirty="0"/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Syntax: cut [options] 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file_name</a:t>
            </a: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Some options: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-f 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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field 0r column you want to retrieve</a:t>
            </a: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-d 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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delimiter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Example:</a:t>
            </a:r>
          </a:p>
          <a:p>
            <a:pPr marL="951865" marR="30480" lvl="2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c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ut -f1,3 -d: /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etc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/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passwd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43943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String Processing</a:t>
            </a:r>
            <a:endParaRPr spc="-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04" y="3444875"/>
            <a:ext cx="7865109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 smtClean="0">
                <a:latin typeface="Liberation Sans"/>
                <a:cs typeface="Liberation Sans"/>
              </a:rPr>
              <a:t>Piping and Redirection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4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1061</Words>
  <Application>Microsoft Office PowerPoint</Application>
  <PresentationFormat>Custom</PresentationFormat>
  <Paragraphs>197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Day2 Content</vt:lpstr>
      <vt:lpstr>PowerPoint Presentation</vt:lpstr>
      <vt:lpstr>String Processing</vt:lpstr>
      <vt:lpstr>String Processing</vt:lpstr>
      <vt:lpstr>String Processing</vt:lpstr>
      <vt:lpstr>String Processing</vt:lpstr>
      <vt:lpstr>String Processing</vt:lpstr>
      <vt:lpstr>PowerPoint Presentation</vt:lpstr>
      <vt:lpstr>Piping and Redirection</vt:lpstr>
      <vt:lpstr>Piping and Redirection</vt:lpstr>
      <vt:lpstr>Piping and Redirection</vt:lpstr>
      <vt:lpstr>Piping and Redirection</vt:lpstr>
      <vt:lpstr>Piping and Redirection</vt:lpstr>
      <vt:lpstr>PowerPoint Presentation</vt:lpstr>
      <vt:lpstr>Vi Editor</vt:lpstr>
      <vt:lpstr>Vi Editor</vt:lpstr>
      <vt:lpstr>Vi Editor</vt:lpstr>
      <vt:lpstr>PowerPoint Presentation</vt:lpstr>
      <vt:lpstr>Environment Variables</vt:lpstr>
      <vt:lpstr>Environment Variables</vt:lpstr>
      <vt:lpstr>Environment Variables</vt:lpstr>
      <vt:lpstr>PowerPoint Presentation</vt:lpstr>
      <vt:lpstr>Command Quoting</vt:lpstr>
      <vt:lpstr>PowerPoint Presentation</vt:lpstr>
      <vt:lpstr>Command Alias, Substitution and History</vt:lpstr>
      <vt:lpstr>Command Alias, Substitution and History</vt:lpstr>
      <vt:lpstr>Command Alias, Substitution and History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Ahmed</cp:lastModifiedBy>
  <cp:revision>121</cp:revision>
  <dcterms:created xsi:type="dcterms:W3CDTF">2021-06-28T07:39:23Z</dcterms:created>
  <dcterms:modified xsi:type="dcterms:W3CDTF">2021-08-21T19:39:25Z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2020-11-14T00:00:00Z</vt:filetime>
  </property>
  <property fmtid="{D5CDD505-2E9C-101B-9397-08002B2CF9AE}" pid="3" name="Creator">
    <vt:lpwstr>Impress</vt:lpwstr>
  </property>
  <property fmtid="{D5CDD505-2E9C-101B-9397-08002B2CF9AE}" pid="4" name="LastSaved">
    <vt:filetime>2021-06-28T00:00:00Z</vt:filetime>
  </property>
</Properties>
</file>