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76" r:id="rId4"/>
    <p:sldId id="377" r:id="rId5"/>
    <p:sldId id="400" r:id="rId6"/>
    <p:sldId id="399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</p:sldIdLst>
  <p:sldSz cx="10083800" cy="5670550"/>
  <p:notesSz cx="10083800" cy="5670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>
        <p:scale>
          <a:sx n="70" d="100"/>
          <a:sy n="70" d="100"/>
        </p:scale>
        <p:origin x="-1608" y="-6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735241" y="4411090"/>
            <a:ext cx="2428925" cy="1258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00366"/>
            <a:ext cx="10080625" cy="173990"/>
          </a:xfrm>
          <a:custGeom>
            <a:avLst/>
            <a:gdLst/>
            <a:ahLst/>
            <a:cxnLst/>
            <a:rect l="l" t="t" r="r" b="b"/>
            <a:pathLst>
              <a:path w="10080625" h="173990">
                <a:moveTo>
                  <a:pt x="10080002" y="0"/>
                </a:moveTo>
                <a:lnTo>
                  <a:pt x="0" y="0"/>
                </a:lnTo>
                <a:lnTo>
                  <a:pt x="0" y="173888"/>
                </a:lnTo>
                <a:lnTo>
                  <a:pt x="10080002" y="173888"/>
                </a:lnTo>
                <a:close/>
              </a:path>
            </a:pathLst>
          </a:custGeom>
          <a:solidFill>
            <a:srgbClr val="F00C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00366"/>
            <a:ext cx="10080625" cy="173990"/>
          </a:xfrm>
          <a:custGeom>
            <a:avLst/>
            <a:gdLst/>
            <a:ahLst/>
            <a:cxnLst/>
            <a:rect l="l" t="t" r="r" b="b"/>
            <a:pathLst>
              <a:path w="10080625" h="173990">
                <a:moveTo>
                  <a:pt x="5039995" y="173888"/>
                </a:moveTo>
                <a:lnTo>
                  <a:pt x="0" y="173888"/>
                </a:lnTo>
                <a:lnTo>
                  <a:pt x="0" y="0"/>
                </a:lnTo>
                <a:lnTo>
                  <a:pt x="10080002" y="0"/>
                </a:lnTo>
                <a:lnTo>
                  <a:pt x="10080002" y="173888"/>
                </a:lnTo>
                <a:lnTo>
                  <a:pt x="5039995" y="173888"/>
                </a:lnTo>
                <a:close/>
              </a:path>
            </a:pathLst>
          </a:custGeom>
          <a:ln w="3175">
            <a:solidFill>
              <a:srgbClr val="F00C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334" y="280708"/>
            <a:ext cx="97031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0C0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0C0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28345" y="1164816"/>
            <a:ext cx="3830320" cy="311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8C1C74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0C0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334" y="308787"/>
            <a:ext cx="97031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00C0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0160" y="2718460"/>
            <a:ext cx="6136640" cy="204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440458" y="5092191"/>
            <a:ext cx="1463675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3415"/>
              </a:lnSpc>
            </a:pPr>
            <a:r>
              <a:rPr spc="-5" dirty="0"/>
              <a:t>Red</a:t>
            </a:r>
            <a:r>
              <a:rPr spc="-90" dirty="0"/>
              <a:t> </a:t>
            </a:r>
            <a:r>
              <a:rPr spc="-5" dirty="0"/>
              <a:t>Hat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61940" y="5170285"/>
            <a:ext cx="33083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304" y="3444875"/>
            <a:ext cx="7865109" cy="1795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smtClean="0">
                <a:latin typeface="Liberation Sans"/>
                <a:cs typeface="Liberation Sans"/>
              </a:rPr>
              <a:t>Linux Fundamentals</a:t>
            </a:r>
            <a:r>
              <a:rPr lang="en-US" sz="4000" b="1" spc="-10" dirty="0" smtClean="0">
                <a:latin typeface="Liberation Sans"/>
                <a:cs typeface="Liberation Sans"/>
              </a:rPr>
              <a:t/>
            </a:r>
            <a:br>
              <a:rPr lang="en-US" sz="4000" b="1" spc="-10" dirty="0" smtClean="0">
                <a:latin typeface="Liberation Sans"/>
                <a:cs typeface="Liberation Sans"/>
              </a:rPr>
            </a:br>
            <a:r>
              <a:rPr lang="en-US" sz="4000" b="1" spc="-10" dirty="0" smtClean="0">
                <a:latin typeface="Liberation Sans"/>
                <a:cs typeface="Liberation Sans"/>
              </a:rPr>
              <a:t>by</a:t>
            </a:r>
          </a:p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dirty="0" smtClean="0">
                <a:latin typeface="Liberation Sans"/>
                <a:cs typeface="Liberation Sans"/>
              </a:rPr>
              <a:t>Ahmad </a:t>
            </a:r>
            <a:r>
              <a:rPr lang="en-US" sz="4000" b="1" spc="-10" dirty="0" err="1" smtClean="0">
                <a:latin typeface="Liberation Sans"/>
                <a:cs typeface="Liberation Sans"/>
              </a:rPr>
              <a:t>Khaled</a:t>
            </a:r>
            <a:r>
              <a:rPr lang="en-US" sz="4000" b="1" spc="-10" dirty="0" smtClean="0">
                <a:latin typeface="Liberation Sans"/>
                <a:cs typeface="Liberation Sans"/>
              </a:rPr>
              <a:t> </a:t>
            </a:r>
            <a:r>
              <a:rPr lang="en-US" sz="4000" b="1" spc="-10" dirty="0" err="1" smtClean="0">
                <a:latin typeface="Liberation Sans"/>
                <a:cs typeface="Liberation Sans"/>
              </a:rPr>
              <a:t>Hassanien</a:t>
            </a:r>
            <a:endParaRPr lang="en-US" sz="4000" b="1" spc="-10" dirty="0" smtClean="0">
              <a:latin typeface="Liberation Sans"/>
              <a:cs typeface="Liberatio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619120" cy="564462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Continue Examples on the previous commands: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err="1">
                <a:latin typeface="Liberation Sans"/>
                <a:cs typeface="Liberation Sans"/>
              </a:rPr>
              <a:t>g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roupadd</a:t>
            </a:r>
            <a:r>
              <a:rPr lang="en-US" sz="2000" b="1" spc="15" dirty="0" smtClean="0">
                <a:latin typeface="Liberation Sans"/>
                <a:cs typeface="Liberation Sans"/>
              </a:rPr>
              <a:t> developers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0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err="1" smtClean="0">
                <a:latin typeface="Liberation Sans"/>
                <a:cs typeface="Liberation Sans"/>
              </a:rPr>
              <a:t>groupmod</a:t>
            </a:r>
            <a:r>
              <a:rPr lang="en-US" sz="2000" b="1" spc="15" dirty="0" smtClean="0">
                <a:latin typeface="Liberation Sans"/>
                <a:cs typeface="Liberation Sans"/>
              </a:rPr>
              <a:t> -n </a:t>
            </a:r>
            <a:r>
              <a:rPr lang="en-US" sz="2000" b="1" spc="15" dirty="0" err="1">
                <a:latin typeface="Liberation Sans"/>
                <a:cs typeface="Liberation Sans"/>
              </a:rPr>
              <a:t>new_modified_group_name</a:t>
            </a:r>
            <a:r>
              <a:rPr lang="en-US" sz="2000" b="1" spc="15" dirty="0">
                <a:latin typeface="Liberation Sans"/>
                <a:cs typeface="Liberation Sans"/>
              </a:rPr>
              <a:t> 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old_group_name</a:t>
            </a:r>
            <a:endParaRPr lang="en-US" sz="2000" b="1" spc="15" dirty="0" smtClean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000" b="1" spc="15" dirty="0">
                <a:latin typeface="Liberation Sans"/>
                <a:cs typeface="Liberation Sans"/>
              </a:rPr>
              <a:t>    </a:t>
            </a:r>
            <a:r>
              <a:rPr lang="en-US" sz="2000" b="1" spc="15" dirty="0" err="1">
                <a:latin typeface="Liberation Sans"/>
                <a:cs typeface="Liberation Sans"/>
              </a:rPr>
              <a:t>groupmod</a:t>
            </a:r>
            <a:r>
              <a:rPr lang="en-US" sz="2000" b="1" spc="15" dirty="0">
                <a:latin typeface="Liberation Sans"/>
                <a:cs typeface="Liberation Sans"/>
              </a:rPr>
              <a:t> -g 545 developer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0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err="1">
                <a:latin typeface="Liberation Sans"/>
                <a:cs typeface="Liberation Sans"/>
              </a:rPr>
              <a:t>g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roupdel</a:t>
            </a:r>
            <a:r>
              <a:rPr lang="en-US" sz="2000" b="1" spc="15" dirty="0" smtClean="0">
                <a:latin typeface="Liberation Sans"/>
                <a:cs typeface="Liberation Sans"/>
              </a:rPr>
              <a:t> developers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</a:rPr>
              <a:t>Note that to remove a user manually you would have to: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</a:rPr>
              <a:t>Remove user from /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etc</a:t>
            </a:r>
            <a:r>
              <a:rPr lang="en-US" sz="2000" b="1" spc="15" dirty="0" smtClean="0">
                <a:latin typeface="Liberation Sans"/>
                <a:cs typeface="Liberation Sans"/>
              </a:rPr>
              <a:t>/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passwd</a:t>
            </a:r>
            <a:endParaRPr lang="en-US" sz="2000" b="1" spc="15" dirty="0" smtClean="0">
              <a:latin typeface="Liberation Sans"/>
              <a:cs typeface="Liberation Sans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>
                <a:latin typeface="Liberation Sans"/>
                <a:cs typeface="Liberation Sans"/>
              </a:rPr>
              <a:t>Remove user from /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etc</a:t>
            </a:r>
            <a:r>
              <a:rPr lang="en-US" sz="2000" b="1" spc="15" dirty="0" smtClean="0">
                <a:latin typeface="Liberation Sans"/>
                <a:cs typeface="Liberation Sans"/>
              </a:rPr>
              <a:t>/shadow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>
                <a:latin typeface="Liberation Sans"/>
                <a:cs typeface="Liberation Sans"/>
              </a:rPr>
              <a:t>Remove user from /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etc</a:t>
            </a:r>
            <a:r>
              <a:rPr lang="en-US" sz="2000" b="1" spc="15" dirty="0" smtClean="0">
                <a:latin typeface="Liberation Sans"/>
                <a:cs typeface="Liberation Sans"/>
              </a:rPr>
              <a:t>/group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</a:rPr>
              <a:t>Remove user’s home directory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</a:rPr>
              <a:t>Remove user’s mail (/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var</a:t>
            </a:r>
            <a:r>
              <a:rPr lang="en-US" sz="2000" b="1" spc="15" dirty="0" smtClean="0">
                <a:latin typeface="Liberation Sans"/>
                <a:cs typeface="Liberation Sans"/>
              </a:rPr>
              <a:t>/spool/mail/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user_name</a:t>
            </a:r>
            <a:r>
              <a:rPr lang="en-US" sz="2000" b="1" spc="15" dirty="0" smtClean="0">
                <a:latin typeface="Liberation Sans"/>
                <a:cs typeface="Liberation Sans"/>
              </a:rPr>
              <a:t>)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000" b="1" spc="15" dirty="0">
              <a:latin typeface="Liberation Sans"/>
              <a:cs typeface="Liberation Sans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000" b="1" spc="15" dirty="0" smtClean="0">
              <a:latin typeface="Liberation Sans"/>
              <a:cs typeface="Liberation Sans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0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000" b="1" spc="15" dirty="0" smtClean="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7747167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Users and Groups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7353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619120" cy="530760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We use ‘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’ before a command to run commands that require root (admin</a:t>
            </a:r>
            <a:r>
              <a:rPr lang="en-US" sz="2500" b="1" spc="15" dirty="0">
                <a:latin typeface="Liberation Sans"/>
                <a:cs typeface="Liberation Sans"/>
              </a:rPr>
              <a:t>) privileges</a:t>
            </a:r>
            <a:r>
              <a:rPr lang="en-US" sz="2500" b="1" spc="15" dirty="0" smtClean="0">
                <a:latin typeface="Liberation Sans"/>
                <a:cs typeface="Liberation Sans"/>
              </a:rPr>
              <a:t>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In order for a user to be able to use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, they must be added to /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etc</a:t>
            </a:r>
            <a:r>
              <a:rPr lang="en-US" sz="2500" b="1" spc="15" dirty="0" smtClean="0">
                <a:latin typeface="Liberation Sans"/>
                <a:cs typeface="Liberation Sans"/>
              </a:rPr>
              <a:t>/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sudoers</a:t>
            </a:r>
            <a:r>
              <a:rPr lang="en-US" sz="2500" b="1" spc="15" dirty="0" smtClean="0">
                <a:latin typeface="Liberation Sans"/>
                <a:cs typeface="Liberation Sans"/>
              </a:rPr>
              <a:t> file.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Don’t edit that file directly. </a:t>
            </a:r>
            <a:r>
              <a:rPr lang="en-US" sz="2500" b="1" spc="15" dirty="0">
                <a:latin typeface="Liberation Sans"/>
                <a:cs typeface="Liberation Sans"/>
              </a:rPr>
              <a:t>Use ‘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visudo</a:t>
            </a:r>
            <a:r>
              <a:rPr lang="en-US" sz="2500" b="1" spc="15" dirty="0" smtClean="0">
                <a:latin typeface="Liberation Sans"/>
                <a:cs typeface="Liberation Sans"/>
              </a:rPr>
              <a:t>’ command as root.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To switch to a different user, we use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</a:t>
            </a:r>
            <a:r>
              <a:rPr lang="en-US" sz="2500" b="1" spc="15" dirty="0" smtClean="0">
                <a:latin typeface="Liberation Sans"/>
                <a:cs typeface="Liberation Sans"/>
              </a:rPr>
              <a:t> command. Ex: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err="1" smtClean="0">
                <a:latin typeface="Liberation Sans"/>
                <a:cs typeface="Liberation Sans"/>
              </a:rPr>
              <a:t>su</a:t>
            </a:r>
            <a:r>
              <a:rPr lang="en-US" sz="2500" b="1" spc="15" dirty="0" smtClean="0">
                <a:latin typeface="Liberation Sans"/>
                <a:cs typeface="Liberation Sans"/>
              </a:rPr>
              <a:t> - [username]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err="1" smtClean="0">
                <a:latin typeface="Liberation Sans"/>
                <a:cs typeface="Liberation Sans"/>
              </a:rPr>
              <a:t>su</a:t>
            </a:r>
            <a:r>
              <a:rPr lang="en-US" sz="2500" b="1" spc="15" dirty="0" smtClean="0">
                <a:latin typeface="Liberation Sans"/>
                <a:cs typeface="Liberation Sans"/>
              </a:rPr>
              <a:t> -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ahmed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000" b="1" spc="15" dirty="0" smtClean="0">
              <a:latin typeface="Liberation Sans"/>
              <a:cs typeface="Liberation Sans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0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000" b="1" spc="15" dirty="0" smtClean="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7747167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Users and Groups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098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304" y="3444875"/>
            <a:ext cx="862699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6">
              <a:lnSpc>
                <a:spcPct val="100000"/>
              </a:lnSpc>
              <a:spcBef>
                <a:spcPts val="915"/>
              </a:spcBef>
              <a:buClr>
                <a:srgbClr val="F00C0B"/>
              </a:buClr>
              <a:buSzPct val="69387"/>
              <a:tabLst>
                <a:tab pos="287655" algn="l"/>
              </a:tabLst>
            </a:pPr>
            <a:r>
              <a:rPr lang="en-US" sz="4000" b="1" dirty="0" smtClean="0">
                <a:latin typeface="Liberation Sans"/>
                <a:cs typeface="Liberation Sans"/>
              </a:rPr>
              <a:t>File </a:t>
            </a:r>
            <a:r>
              <a:rPr lang="en-US" sz="4000" b="1" spc="10" dirty="0" smtClean="0">
                <a:latin typeface="Liberation Sans"/>
                <a:cs typeface="Liberation Sans"/>
              </a:rPr>
              <a:t>Permissions and Ownership</a:t>
            </a:r>
            <a:endParaRPr lang="en-US" sz="4000" dirty="0">
              <a:latin typeface="Liberation Sans"/>
              <a:cs typeface="Liberatio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4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6709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6">
              <a:lnSpc>
                <a:spcPct val="100000"/>
              </a:lnSpc>
              <a:spcBef>
                <a:spcPts val="915"/>
              </a:spcBef>
              <a:tabLst>
                <a:tab pos="287655" algn="l"/>
              </a:tabLst>
            </a:pPr>
            <a:r>
              <a:rPr lang="en-US" dirty="0"/>
              <a:t>File </a:t>
            </a:r>
            <a:r>
              <a:rPr lang="en-US" spc="10" dirty="0"/>
              <a:t>Permissions and Ownership</a:t>
            </a:r>
            <a:endParaRPr lang="en-US" dirty="0"/>
          </a:p>
        </p:txBody>
      </p:sp>
      <p:sp>
        <p:nvSpPr>
          <p:cNvPr id="8" name="object 2"/>
          <p:cNvSpPr txBox="1"/>
          <p:nvPr/>
        </p:nvSpPr>
        <p:spPr>
          <a:xfrm>
            <a:off x="299580" y="1235075"/>
            <a:ext cx="9061450" cy="394813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Get permissions and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owenship</a:t>
            </a:r>
            <a:r>
              <a:rPr lang="en-US" sz="2500" b="1" spc="15" dirty="0" smtClean="0">
                <a:latin typeface="Liberation Sans"/>
                <a:cs typeface="Liberation Sans"/>
              </a:rPr>
              <a:t>: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</a:rPr>
              <a:t>l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</a:t>
            </a:r>
            <a:r>
              <a:rPr lang="en-US" sz="2500" b="1" spc="15" dirty="0" smtClean="0">
                <a:latin typeface="Liberation Sans"/>
                <a:cs typeface="Liberation Sans"/>
              </a:rPr>
              <a:t> –l: gets file permissions and ownership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   example: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ls</a:t>
            </a:r>
            <a:r>
              <a:rPr lang="en-US" sz="2500" b="1" spc="15" dirty="0" smtClean="0">
                <a:latin typeface="Liberation Sans"/>
                <a:cs typeface="Liberation Sans"/>
              </a:rPr>
              <a:t> –l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myFile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 &gt;&gt;&gt; </a:t>
            </a:r>
            <a:r>
              <a:rPr lang="pt-BR" sz="2500" b="1" spc="15" dirty="0" smtClean="0">
                <a:latin typeface="Liberation Sans"/>
                <a:cs typeface="Liberation Sans"/>
              </a:rPr>
              <a:t>-rw-rw-r-- 1 ahmed ahmed 15 Mar 26 14:42 myFile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</a:rPr>
              <a:t>l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</a:t>
            </a:r>
            <a:r>
              <a:rPr lang="en-US" sz="2500" b="1" spc="15" dirty="0" smtClean="0">
                <a:latin typeface="Liberation Sans"/>
                <a:cs typeface="Liberation Sans"/>
              </a:rPr>
              <a:t> -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ld</a:t>
            </a:r>
            <a:r>
              <a:rPr lang="en-US" sz="2500" b="1" spc="15" dirty="0" smtClean="0">
                <a:latin typeface="Liberation Sans"/>
                <a:cs typeface="Liberation Sans"/>
              </a:rPr>
              <a:t>: gets directory permissions and ownership</a:t>
            </a:r>
            <a:br>
              <a:rPr lang="en-US" sz="2500" b="1" spc="15" dirty="0" smtClean="0">
                <a:latin typeface="Liberation Sans"/>
                <a:cs typeface="Liberation Sans"/>
              </a:rPr>
            </a:br>
            <a:r>
              <a:rPr lang="en-US" sz="2500" b="1" spc="15" dirty="0" smtClean="0">
                <a:latin typeface="Liberation Sans"/>
                <a:cs typeface="Liberation Sans"/>
              </a:rPr>
              <a:t>example: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ls</a:t>
            </a:r>
            <a:r>
              <a:rPr lang="en-US" sz="2500" b="1" spc="15" dirty="0" smtClean="0">
                <a:latin typeface="Liberation Sans"/>
                <a:cs typeface="Liberation Sans"/>
              </a:rPr>
              <a:t> –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ld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myDir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&gt;&gt;&gt; </a:t>
            </a:r>
            <a:r>
              <a:rPr lang="pt-BR" sz="2500" b="1" spc="15" dirty="0">
                <a:latin typeface="Liberation Sans"/>
                <a:cs typeface="Liberation Sans"/>
              </a:rPr>
              <a:t>d</a:t>
            </a:r>
            <a:r>
              <a:rPr lang="pt-BR" sz="2500" b="1" spc="15" dirty="0" smtClean="0">
                <a:latin typeface="Liberation Sans"/>
                <a:cs typeface="Liberation Sans"/>
              </a:rPr>
              <a:t>rw-r--r-- 1 ahmed ahmed 10 Mar 26 14:42 myDir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400" b="1" spc="15" dirty="0" smtClean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17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6709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6">
              <a:lnSpc>
                <a:spcPct val="100000"/>
              </a:lnSpc>
              <a:spcBef>
                <a:spcPts val="915"/>
              </a:spcBef>
              <a:tabLst>
                <a:tab pos="287655" algn="l"/>
              </a:tabLst>
            </a:pPr>
            <a:r>
              <a:rPr lang="en-US" dirty="0"/>
              <a:t>File </a:t>
            </a:r>
            <a:r>
              <a:rPr lang="en-US" spc="10" dirty="0"/>
              <a:t>Permissions and Ownership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154947"/>
            <a:ext cx="6642520" cy="183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99100" y="3444875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    = 4          r  stands for read</a:t>
            </a:r>
            <a:br>
              <a:rPr lang="en-US" sz="2400" dirty="0" smtClean="0"/>
            </a:br>
            <a:r>
              <a:rPr lang="en-US" sz="2400" dirty="0" smtClean="0"/>
              <a:t>w  =  2         w stands for write</a:t>
            </a:r>
            <a:br>
              <a:rPr lang="en-US" sz="2400" dirty="0" smtClean="0"/>
            </a:br>
            <a:r>
              <a:rPr lang="en-US" sz="2400" dirty="0" smtClean="0"/>
              <a:t>x   =  1          x  stands for execute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17500" y="3943242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Means file</a:t>
            </a:r>
            <a:br>
              <a:rPr lang="en-US" dirty="0" smtClean="0"/>
            </a:br>
            <a:r>
              <a:rPr lang="en-US" dirty="0" smtClean="0"/>
              <a:t>d Means directory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774700" y="2301875"/>
            <a:ext cx="762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6709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6">
              <a:lnSpc>
                <a:spcPct val="100000"/>
              </a:lnSpc>
              <a:spcBef>
                <a:spcPts val="915"/>
              </a:spcBef>
              <a:tabLst>
                <a:tab pos="287655" algn="l"/>
              </a:tabLst>
            </a:pPr>
            <a:r>
              <a:rPr lang="en-US" dirty="0"/>
              <a:t>File </a:t>
            </a:r>
            <a:r>
              <a:rPr lang="en-US" spc="10" dirty="0"/>
              <a:t>Permissions and Ownership</a:t>
            </a:r>
            <a:endParaRPr lang="en-US" dirty="0"/>
          </a:p>
        </p:txBody>
      </p:sp>
      <p:sp>
        <p:nvSpPr>
          <p:cNvPr id="8" name="object 2"/>
          <p:cNvSpPr txBox="1"/>
          <p:nvPr/>
        </p:nvSpPr>
        <p:spPr>
          <a:xfrm>
            <a:off x="299580" y="1235075"/>
            <a:ext cx="9061450" cy="51244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Change permissions of a file or a directory: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 smtClean="0">
                <a:latin typeface="Liberation Sans"/>
                <a:cs typeface="Liberation Sans"/>
              </a:rPr>
              <a:t>chmod</a:t>
            </a:r>
            <a:r>
              <a:rPr lang="en-US" sz="2500" b="1" spc="15" dirty="0" smtClean="0">
                <a:latin typeface="Liberation Sans"/>
                <a:cs typeface="Liberation Sans"/>
              </a:rPr>
              <a:t>: changes permissions of a file or a directory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   example: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chmod</a:t>
            </a:r>
            <a:r>
              <a:rPr lang="en-US" sz="2500" b="1" spc="15" dirty="0" smtClean="0">
                <a:latin typeface="Liberation Sans"/>
                <a:cs typeface="Liberation Sans"/>
              </a:rPr>
              <a:t> u=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rwx,g</a:t>
            </a:r>
            <a:r>
              <a:rPr lang="en-US" sz="2500" b="1" spc="15" dirty="0" smtClean="0">
                <a:latin typeface="Liberation Sans"/>
                <a:cs typeface="Liberation Sans"/>
              </a:rPr>
              <a:t>=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rw,o</a:t>
            </a:r>
            <a:r>
              <a:rPr lang="en-US" sz="2500" b="1" spc="15" dirty="0" smtClean="0">
                <a:latin typeface="Liberation Sans"/>
                <a:cs typeface="Liberation Sans"/>
              </a:rPr>
              <a:t>=r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myFile</a:t>
            </a:r>
            <a:r>
              <a:rPr lang="en-US" sz="2500" b="1" spc="15" dirty="0" smtClean="0">
                <a:latin typeface="Liberation Sans"/>
                <a:cs typeface="Liberation Sans"/>
              </a:rPr>
              <a:t>       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                        the same as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                  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chmod</a:t>
            </a:r>
            <a:r>
              <a:rPr lang="en-US" sz="2500" b="1" spc="15" dirty="0" smtClean="0">
                <a:latin typeface="Liberation Sans"/>
                <a:cs typeface="Liberation Sans"/>
              </a:rPr>
              <a:t> 764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myFile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Note: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If you get permission denied while changing          permissions, use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before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chmod</a:t>
            </a:r>
            <a:r>
              <a:rPr lang="en-US" sz="2500" b="1" spc="15" dirty="0" smtClean="0">
                <a:latin typeface="Liberation Sans"/>
                <a:cs typeface="Liberation Sans"/>
              </a:rPr>
              <a:t>. Example: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    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chmod</a:t>
            </a:r>
            <a:r>
              <a:rPr lang="en-US" sz="2500" b="1" spc="15" dirty="0" smtClean="0">
                <a:latin typeface="Liberation Sans"/>
                <a:cs typeface="Liberation Sans"/>
              </a:rPr>
              <a:t> 764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myFile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Then you will be prompted to enter the root user password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 </a:t>
            </a:r>
            <a:endParaRPr lang="en-US" sz="2400" b="1" spc="15" dirty="0" smtClean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5537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6709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6">
              <a:lnSpc>
                <a:spcPct val="100000"/>
              </a:lnSpc>
              <a:spcBef>
                <a:spcPts val="915"/>
              </a:spcBef>
              <a:tabLst>
                <a:tab pos="287655" algn="l"/>
              </a:tabLst>
            </a:pPr>
            <a:r>
              <a:rPr lang="en-US" dirty="0"/>
              <a:t>File </a:t>
            </a:r>
            <a:r>
              <a:rPr lang="en-US" spc="10" dirty="0"/>
              <a:t>Permissions and Ownership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1158875"/>
            <a:ext cx="5911378" cy="424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0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6709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6">
              <a:lnSpc>
                <a:spcPct val="100000"/>
              </a:lnSpc>
              <a:spcBef>
                <a:spcPts val="915"/>
              </a:spcBef>
              <a:tabLst>
                <a:tab pos="287655" algn="l"/>
              </a:tabLst>
            </a:pPr>
            <a:r>
              <a:rPr lang="en-US" dirty="0"/>
              <a:t>File </a:t>
            </a:r>
            <a:r>
              <a:rPr lang="en-US" spc="10" dirty="0"/>
              <a:t>Permissions and Ownership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48" y="1158875"/>
            <a:ext cx="805959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otched Right Arrow 1"/>
          <p:cNvSpPr/>
          <p:nvPr/>
        </p:nvSpPr>
        <p:spPr>
          <a:xfrm>
            <a:off x="5499100" y="4283075"/>
            <a:ext cx="381000" cy="19811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29373" y="4504626"/>
            <a:ext cx="210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Saving the file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6709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6">
              <a:lnSpc>
                <a:spcPct val="100000"/>
              </a:lnSpc>
              <a:spcBef>
                <a:spcPts val="915"/>
              </a:spcBef>
              <a:tabLst>
                <a:tab pos="287655" algn="l"/>
              </a:tabLst>
            </a:pPr>
            <a:r>
              <a:rPr lang="en-US" dirty="0"/>
              <a:t>File </a:t>
            </a:r>
            <a:r>
              <a:rPr lang="en-US" spc="10" dirty="0"/>
              <a:t>Permissions and Ownership</a:t>
            </a:r>
            <a:endParaRPr lang="en-US" dirty="0"/>
          </a:p>
        </p:txBody>
      </p:sp>
      <p:sp>
        <p:nvSpPr>
          <p:cNvPr id="8" name="object 2"/>
          <p:cNvSpPr txBox="1"/>
          <p:nvPr/>
        </p:nvSpPr>
        <p:spPr>
          <a:xfrm>
            <a:off x="299580" y="1235075"/>
            <a:ext cx="9061450" cy="516295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Change ownership of a file or a directory: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 smtClean="0">
                <a:latin typeface="Liberation Sans"/>
                <a:cs typeface="Liberation Sans"/>
              </a:rPr>
              <a:t>chown</a:t>
            </a:r>
            <a:r>
              <a:rPr lang="en-US" sz="2500" b="1" spc="15" dirty="0" smtClean="0">
                <a:latin typeface="Liberation Sans"/>
                <a:cs typeface="Liberation Sans"/>
              </a:rPr>
              <a:t>: changes ownership of a file or a directory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   example: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chown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root:ahmed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myFile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                       -&gt; Changes owner and group of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myFile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                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chown</a:t>
            </a:r>
            <a:r>
              <a:rPr lang="en-US" sz="2500" b="1" spc="15" dirty="0" smtClean="0">
                <a:latin typeface="Liberation Sans"/>
                <a:cs typeface="Liberation Sans"/>
              </a:rPr>
              <a:t> root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myFile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                     -&gt; Changes owner only of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myFile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                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chown</a:t>
            </a:r>
            <a:r>
              <a:rPr lang="en-US" sz="2500" b="1" spc="15" dirty="0" smtClean="0">
                <a:latin typeface="Liberation Sans"/>
                <a:cs typeface="Liberation Sans"/>
              </a:rPr>
              <a:t> :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ahmed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myFile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                       -&gt; Changes group only of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myFile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Note: If you get permission denied while changing          ownership, use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before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chown</a:t>
            </a:r>
            <a:r>
              <a:rPr lang="en-US" sz="2500" b="1" spc="15" dirty="0" smtClean="0">
                <a:latin typeface="Liberation Sans"/>
                <a:cs typeface="Liberation Sans"/>
              </a:rPr>
              <a:t>. Example: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    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chown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ahmed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myFile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 </a:t>
            </a:r>
            <a:endParaRPr lang="en-US" sz="2400" b="1" spc="15" dirty="0" smtClean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5187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6709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6">
              <a:lnSpc>
                <a:spcPct val="100000"/>
              </a:lnSpc>
              <a:spcBef>
                <a:spcPts val="915"/>
              </a:spcBef>
              <a:tabLst>
                <a:tab pos="287655" algn="l"/>
              </a:tabLst>
            </a:pPr>
            <a:r>
              <a:rPr lang="en-US" dirty="0"/>
              <a:t>File </a:t>
            </a:r>
            <a:r>
              <a:rPr lang="en-US" spc="10" dirty="0"/>
              <a:t>Permissions and Ownership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2" y="1311275"/>
            <a:ext cx="8135092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6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9417" y="1098842"/>
            <a:ext cx="9168283" cy="297581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87020" indent="-249554">
              <a:spcBef>
                <a:spcPts val="100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r>
              <a:rPr lang="en-US" sz="2000" b="1" spc="-10" dirty="0">
                <a:latin typeface="Liberation Sans"/>
                <a:cs typeface="Liberation Sans"/>
              </a:rPr>
              <a:t>Users and Groups Administration</a:t>
            </a:r>
            <a:r>
              <a:rPr sz="2000" b="1" spc="-10" dirty="0">
                <a:latin typeface="Liberation Sans"/>
                <a:cs typeface="Liberation Sans"/>
              </a:rPr>
              <a:t>.</a:t>
            </a:r>
          </a:p>
          <a:p>
            <a:pPr marL="287020" indent="-249554">
              <a:lnSpc>
                <a:spcPct val="100000"/>
              </a:lnSpc>
              <a:spcBef>
                <a:spcPts val="910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r>
              <a:rPr lang="en-US" sz="2000" b="1" dirty="0">
                <a:latin typeface="Liberation Sans"/>
                <a:cs typeface="Liberation Sans"/>
              </a:rPr>
              <a:t>File </a:t>
            </a:r>
            <a:r>
              <a:rPr lang="en-US" sz="2000" b="1" spc="10" dirty="0">
                <a:latin typeface="Liberation Sans"/>
                <a:cs typeface="Liberation Sans"/>
              </a:rPr>
              <a:t>Permissions and Ownership</a:t>
            </a:r>
            <a:r>
              <a:rPr sz="2000" b="1" spc="-10" dirty="0" smtClean="0">
                <a:latin typeface="Liberation Sans"/>
                <a:cs typeface="Liberation Sans"/>
              </a:rPr>
              <a:t>.</a:t>
            </a:r>
            <a:endParaRPr sz="2000" b="1" spc="-10" dirty="0">
              <a:latin typeface="Liberation Sans"/>
              <a:cs typeface="Liberation Sans"/>
            </a:endParaRPr>
          </a:p>
          <a:p>
            <a:pPr marL="287020" indent="-249554">
              <a:spcBef>
                <a:spcPts val="91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r>
              <a:rPr lang="en-US" sz="2000" b="1" dirty="0">
                <a:latin typeface="Liberation Sans"/>
                <a:cs typeface="Liberation Sans"/>
              </a:rPr>
              <a:t>Initialization </a:t>
            </a:r>
            <a:r>
              <a:rPr lang="en-US" sz="2000" b="1" dirty="0" smtClean="0">
                <a:latin typeface="Liberation Sans"/>
                <a:cs typeface="Liberation Sans"/>
              </a:rPr>
              <a:t>files</a:t>
            </a:r>
            <a:r>
              <a:rPr sz="2000" b="1" spc="-10" dirty="0" smtClean="0">
                <a:latin typeface="Liberation Sans"/>
                <a:cs typeface="Liberation Sans"/>
              </a:rPr>
              <a:t>.</a:t>
            </a:r>
            <a:endParaRPr lang="en-US" sz="2000" b="1" spc="-10" dirty="0">
              <a:latin typeface="Liberation Sans"/>
              <a:cs typeface="Liberation Sans"/>
            </a:endParaRPr>
          </a:p>
          <a:p>
            <a:pPr marL="287020" indent="-249554">
              <a:spcBef>
                <a:spcPts val="91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r>
              <a:rPr lang="en-US" sz="2000" b="1" spc="5" dirty="0">
                <a:latin typeface="Liberation Sans"/>
                <a:cs typeface="Liberation Sans"/>
              </a:rPr>
              <a:t>Linux Package Manager (apt</a:t>
            </a:r>
            <a:r>
              <a:rPr lang="en-US" sz="2000" b="1" spc="5" dirty="0" smtClean="0">
                <a:latin typeface="Liberation Sans"/>
                <a:cs typeface="Liberation Sans"/>
              </a:rPr>
              <a:t>).</a:t>
            </a:r>
          </a:p>
          <a:p>
            <a:pPr marL="287020" indent="-249554">
              <a:spcBef>
                <a:spcPts val="91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r>
              <a:rPr lang="en-US" sz="2000" b="1" spc="5" dirty="0" smtClean="0">
                <a:latin typeface="Liberation Sans"/>
                <a:cs typeface="Liberation Sans"/>
              </a:rPr>
              <a:t>Linux Processes.</a:t>
            </a:r>
          </a:p>
          <a:p>
            <a:pPr marL="287020" indent="-249554">
              <a:spcBef>
                <a:spcPts val="915"/>
              </a:spcBef>
              <a:buClr>
                <a:srgbClr val="F00C0B"/>
              </a:buClr>
              <a:buSzPct val="69387"/>
              <a:buFont typeface="OpenSymbol"/>
              <a:buChar char="●"/>
              <a:tabLst>
                <a:tab pos="287655" algn="l"/>
              </a:tabLst>
            </a:pPr>
            <a:endParaRPr sz="2000" b="1" spc="-10" dirty="0">
              <a:latin typeface="Liberation Sans"/>
              <a:cs typeface="Liberation Sans"/>
            </a:endParaRPr>
          </a:p>
          <a:p>
            <a:pPr marL="37466">
              <a:lnSpc>
                <a:spcPct val="100000"/>
              </a:lnSpc>
              <a:spcBef>
                <a:spcPts val="910"/>
              </a:spcBef>
              <a:buClr>
                <a:srgbClr val="F00C0B"/>
              </a:buClr>
              <a:buSzPct val="69387"/>
              <a:tabLst>
                <a:tab pos="287655" algn="l"/>
              </a:tabLst>
            </a:pPr>
            <a:endParaRPr lang="en-US" sz="2000" b="1" spc="-10" dirty="0">
              <a:latin typeface="Liberation Sans"/>
              <a:cs typeface="Liberatio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40133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Day3 </a:t>
            </a:r>
            <a:r>
              <a:rPr spc="-5" dirty="0" smtClean="0"/>
              <a:t>Content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7300" y="3444875"/>
            <a:ext cx="4816996" cy="1359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1" dirty="0" smtClean="0">
                <a:latin typeface="Liberation Sans"/>
                <a:cs typeface="Liberation Sans"/>
              </a:rPr>
              <a:t>Initialization </a:t>
            </a:r>
            <a:r>
              <a:rPr lang="en-US" sz="4000" b="1" dirty="0">
                <a:latin typeface="Liberation Sans"/>
                <a:cs typeface="Liberation Sans"/>
              </a:rPr>
              <a:t>files</a:t>
            </a:r>
          </a:p>
          <a:p>
            <a:pPr marL="37466">
              <a:lnSpc>
                <a:spcPct val="100000"/>
              </a:lnSpc>
              <a:spcBef>
                <a:spcPts val="915"/>
              </a:spcBef>
              <a:buClr>
                <a:srgbClr val="F00C0B"/>
              </a:buClr>
              <a:buSzPct val="69387"/>
              <a:tabLst>
                <a:tab pos="287655" algn="l"/>
              </a:tabLst>
            </a:pPr>
            <a:endParaRPr lang="en-US" sz="4000" dirty="0">
              <a:latin typeface="Liberation Sans"/>
              <a:cs typeface="Liberatio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6709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Initialization files</a:t>
            </a:r>
          </a:p>
        </p:txBody>
      </p:sp>
      <p:sp>
        <p:nvSpPr>
          <p:cNvPr id="8" name="object 2"/>
          <p:cNvSpPr txBox="1"/>
          <p:nvPr/>
        </p:nvSpPr>
        <p:spPr>
          <a:xfrm>
            <a:off x="299580" y="1235075"/>
            <a:ext cx="9061450" cy="537531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When </a:t>
            </a:r>
            <a:r>
              <a:rPr lang="en-US" sz="2500" b="1" spc="15" dirty="0">
                <a:latin typeface="Liberation Sans"/>
                <a:cs typeface="Liberation Sans"/>
              </a:rPr>
              <a:t>the shell is invoked, there are certain initialization/startup files it reads which help </a:t>
            </a:r>
            <a:r>
              <a:rPr lang="en-US" sz="2500" b="1" spc="15" dirty="0" smtClean="0">
                <a:latin typeface="Liberation Sans"/>
                <a:cs typeface="Liberation Sans"/>
              </a:rPr>
              <a:t>to</a:t>
            </a: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setup </a:t>
            </a:r>
            <a:r>
              <a:rPr lang="en-US" sz="2500" b="1" spc="15" dirty="0">
                <a:latin typeface="Liberation Sans"/>
                <a:cs typeface="Liberation Sans"/>
              </a:rPr>
              <a:t>an environment to </a:t>
            </a:r>
            <a:r>
              <a:rPr lang="en-US" sz="2500" b="1" spc="15" dirty="0" smtClean="0">
                <a:latin typeface="Liberation Sans"/>
                <a:cs typeface="Liberation Sans"/>
              </a:rPr>
              <a:t>the shell</a:t>
            </a:r>
            <a:r>
              <a:rPr lang="en-US" sz="2500" b="1" spc="15" dirty="0">
                <a:latin typeface="Liberation Sans"/>
                <a:cs typeface="Liberation Sans"/>
              </a:rPr>
              <a:t> itself and the system user; that is predefined (and customized) functions, variables, aliases and </a:t>
            </a:r>
            <a:r>
              <a:rPr lang="en-US" sz="2500" b="1" spc="15" dirty="0" smtClean="0">
                <a:latin typeface="Liberation Sans"/>
                <a:cs typeface="Liberation Sans"/>
              </a:rPr>
              <a:t>so on.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There are two types of files: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System-wide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config</a:t>
            </a:r>
            <a:r>
              <a:rPr lang="en-US" sz="2500" b="1" spc="15" dirty="0" smtClean="0">
                <a:latin typeface="Liberation Sans"/>
                <a:cs typeface="Liberation Sans"/>
              </a:rPr>
              <a:t> files (Global to all users):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</a:rPr>
              <a:t>Usually in  /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etc</a:t>
            </a:r>
            <a:r>
              <a:rPr lang="en-US" sz="2000" b="1" spc="15" dirty="0" smtClean="0">
                <a:latin typeface="Liberation Sans"/>
                <a:cs typeface="Liberation Sans"/>
              </a:rPr>
              <a:t>/profiles or /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etc</a:t>
            </a:r>
            <a:r>
              <a:rPr lang="en-US" sz="2000" b="1" spc="15" dirty="0" smtClean="0">
                <a:latin typeface="Liberation Sans"/>
                <a:cs typeface="Liberation Sans"/>
              </a:rPr>
              <a:t>/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bashrc</a:t>
            </a:r>
            <a:r>
              <a:rPr lang="en-US" sz="2000" b="1" spc="15" dirty="0" smtClean="0">
                <a:latin typeface="Liberation Sans"/>
                <a:cs typeface="Liberation Sans"/>
              </a:rPr>
              <a:t> or  /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etc</a:t>
            </a:r>
            <a:r>
              <a:rPr lang="en-US" sz="2000" b="1" spc="15" dirty="0" smtClean="0">
                <a:latin typeface="Liberation Sans"/>
                <a:cs typeface="Liberation Sans"/>
              </a:rPr>
              <a:t>/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bash.bashrc</a:t>
            </a:r>
            <a:endParaRPr lang="en-US" sz="20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User specific startup files (Affects user only):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</a:rPr>
              <a:t>Usually in ~/.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bashrc</a:t>
            </a:r>
            <a:r>
              <a:rPr lang="en-US" sz="2000" b="1" spc="15" dirty="0" smtClean="0">
                <a:latin typeface="Liberation Sans"/>
                <a:cs typeface="Liberation Sans"/>
              </a:rPr>
              <a:t> or ~/.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bash_profile</a:t>
            </a:r>
            <a:endParaRPr lang="en-US" sz="20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 </a:t>
            </a:r>
            <a:endParaRPr lang="en-US" sz="2400" b="1" spc="15" dirty="0" smtClean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6058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00" y="3759063"/>
            <a:ext cx="8153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1" spc="5" dirty="0">
                <a:latin typeface="Liberation Sans"/>
                <a:cs typeface="Liberation Sans"/>
              </a:rPr>
              <a:t>Linux Package Manager (apt)</a:t>
            </a:r>
            <a:endParaRPr lang="en-US" sz="4000" dirty="0">
              <a:latin typeface="Liberation Sans"/>
              <a:cs typeface="Liberatio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7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5" dirty="0"/>
              <a:t>Linux Package Manager (apt)</a:t>
            </a:r>
            <a:r>
              <a:rPr lang="en-US" dirty="0"/>
              <a:t/>
            </a:r>
            <a:br>
              <a:rPr lang="en-US" dirty="0"/>
            </a:b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25" name="object 2"/>
          <p:cNvSpPr txBox="1"/>
          <p:nvPr/>
        </p:nvSpPr>
        <p:spPr>
          <a:xfrm>
            <a:off x="299580" y="1235075"/>
            <a:ext cx="9061450" cy="383765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Advanced </a:t>
            </a:r>
            <a:r>
              <a:rPr lang="en-US" sz="2500" b="1" spc="15" dirty="0">
                <a:latin typeface="Liberation Sans"/>
                <a:cs typeface="Liberation Sans"/>
              </a:rPr>
              <a:t>Package Tool, or APT, is a free-software user interface that works with core libraries to handle the installation and removal of software on </a:t>
            </a:r>
            <a:r>
              <a:rPr lang="en-US" sz="2500" b="1" spc="15" dirty="0" err="1">
                <a:latin typeface="Liberation Sans"/>
                <a:cs typeface="Liberation Sans"/>
              </a:rPr>
              <a:t>Debian</a:t>
            </a:r>
            <a:r>
              <a:rPr lang="en-US" sz="2500" b="1" spc="15" dirty="0">
                <a:latin typeface="Liberation Sans"/>
                <a:cs typeface="Liberation Sans"/>
              </a:rPr>
              <a:t>, Ubuntu, and related Linux distributions</a:t>
            </a:r>
            <a:r>
              <a:rPr lang="en-US" sz="2500" b="1" spc="15" dirty="0" smtClean="0">
                <a:latin typeface="Liberation Sans"/>
                <a:cs typeface="Liberation Sans"/>
              </a:rPr>
              <a:t>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Before using apt to install any software, it’s good practice to run ‘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 apt update” to update the packages repositories (located in /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etc</a:t>
            </a:r>
            <a:r>
              <a:rPr lang="en-US" sz="2500" b="1" spc="15" dirty="0" smtClean="0">
                <a:latin typeface="Liberation Sans"/>
                <a:cs typeface="Liberation Sans"/>
              </a:rPr>
              <a:t>/apt).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400" b="1" spc="15" dirty="0" smtClean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5323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5" dirty="0"/>
              <a:t>Linux Package Manager (apt)</a:t>
            </a:r>
            <a:r>
              <a:rPr lang="en-US" dirty="0"/>
              <a:t/>
            </a:r>
            <a:br>
              <a:rPr lang="en-US" dirty="0"/>
            </a:b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25" name="object 2"/>
          <p:cNvSpPr txBox="1"/>
          <p:nvPr/>
        </p:nvSpPr>
        <p:spPr>
          <a:xfrm>
            <a:off x="299580" y="1235075"/>
            <a:ext cx="9061450" cy="503304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To check if a </a:t>
            </a:r>
            <a:r>
              <a:rPr lang="en-US" sz="2500" b="1" spc="15" dirty="0">
                <a:latin typeface="Liberation Sans"/>
                <a:cs typeface="Liberation Sans"/>
              </a:rPr>
              <a:t>repository exists on your system, use the following </a:t>
            </a:r>
            <a:r>
              <a:rPr lang="en-US" sz="2500" b="1" spc="15" dirty="0" smtClean="0">
                <a:latin typeface="Liberation Sans"/>
                <a:cs typeface="Liberation Sans"/>
              </a:rPr>
              <a:t>command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  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  <a:r>
              <a:rPr lang="en-US" sz="2500" b="1" spc="15" dirty="0">
                <a:latin typeface="Liberation Sans"/>
                <a:cs typeface="Liberation Sans"/>
              </a:rPr>
              <a:t>apt policy </a:t>
            </a:r>
            <a:r>
              <a:rPr lang="en-US" sz="2500" b="1" spc="15" dirty="0" smtClean="0">
                <a:latin typeface="Liberation Sans"/>
                <a:cs typeface="Liberation Sans"/>
              </a:rPr>
              <a:t>PACKAGE_NAME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	</a:t>
            </a:r>
            <a:r>
              <a:rPr lang="en-US" sz="2500" b="1" spc="15" dirty="0" smtClean="0">
                <a:latin typeface="Liberation Sans"/>
                <a:cs typeface="Liberation Sans"/>
              </a:rPr>
              <a:t>Example:</a:t>
            </a:r>
            <a:br>
              <a:rPr lang="en-US" sz="2500" b="1" spc="15" dirty="0" smtClean="0">
                <a:latin typeface="Liberation Sans"/>
                <a:cs typeface="Liberation Sans"/>
              </a:rPr>
            </a:br>
            <a:r>
              <a:rPr lang="en-US" sz="2500" b="1" spc="15" dirty="0" smtClean="0">
                <a:latin typeface="Liberation Sans"/>
                <a:cs typeface="Liberation Sans"/>
              </a:rPr>
              <a:t>  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  <a:r>
              <a:rPr lang="en-US" sz="2500" b="1" spc="15" dirty="0">
                <a:latin typeface="Liberation Sans"/>
                <a:cs typeface="Liberation Sans"/>
              </a:rPr>
              <a:t>apt policy </a:t>
            </a:r>
            <a:r>
              <a:rPr lang="en-US" sz="2500" b="1" spc="15" dirty="0" err="1">
                <a:latin typeface="Liberation Sans"/>
                <a:cs typeface="Liberation Sans"/>
              </a:rPr>
              <a:t>git</a:t>
            </a:r>
            <a:r>
              <a:rPr lang="en-US" sz="2500" b="1" spc="15" dirty="0">
                <a:latin typeface="Liberation Sans"/>
                <a:cs typeface="Liberation Sans"/>
              </a:rPr>
              <a:t> 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If a repository is found, you can install the package with the following command:</a:t>
            </a:r>
            <a:br>
              <a:rPr lang="en-US" sz="2500" b="1" spc="15" dirty="0" smtClean="0">
                <a:latin typeface="Liberation Sans"/>
                <a:cs typeface="Liberation Sans"/>
              </a:rPr>
            </a:b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 apt install PACKAGE_NAME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 Example: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 apt install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git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400" b="1" spc="15" dirty="0" smtClean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612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5" dirty="0"/>
              <a:t>Linux Package Manager (apt)</a:t>
            </a:r>
            <a:r>
              <a:rPr lang="en-US" dirty="0"/>
              <a:t/>
            </a:r>
            <a:br>
              <a:rPr lang="en-US" dirty="0"/>
            </a:b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25" name="object 2"/>
          <p:cNvSpPr txBox="1"/>
          <p:nvPr/>
        </p:nvSpPr>
        <p:spPr>
          <a:xfrm>
            <a:off x="299580" y="1235075"/>
            <a:ext cx="9061450" cy="499457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If the package repository does not exist, then we search the web on how to install this package, for example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google</a:t>
            </a:r>
            <a:r>
              <a:rPr lang="en-US" sz="2500" b="1" spc="15" dirty="0" smtClean="0">
                <a:latin typeface="Liberation Sans"/>
                <a:cs typeface="Liberation Sans"/>
              </a:rPr>
              <a:t> chrome repository is not added to the Ubuntu official repositories, so we follow a guide online on how to install the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google</a:t>
            </a:r>
            <a:r>
              <a:rPr lang="en-US" sz="2500" b="1" spc="15" dirty="0" smtClean="0">
                <a:latin typeface="Liberation Sans"/>
                <a:cs typeface="Liberation Sans"/>
              </a:rPr>
              <a:t> chrome package. See this guide: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	</a:t>
            </a:r>
            <a:r>
              <a:rPr lang="en-US" sz="2500" b="1" spc="15" dirty="0" smtClean="0">
                <a:latin typeface="Liberation Sans"/>
                <a:cs typeface="Liberation Sans"/>
              </a:rPr>
              <a:t> </a:t>
            </a:r>
            <a:r>
              <a:rPr lang="en-US" sz="1600" spc="15" dirty="0" smtClean="0">
                <a:latin typeface="Liberation Sans"/>
                <a:cs typeface="Liberation Sans"/>
              </a:rPr>
              <a:t>https://linuxconfig.org/how-to-install-google-chrome-web-browser-on-ubuntu-20-04-focal-fossa</a:t>
            </a:r>
            <a:endParaRPr lang="en-US" sz="1600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To upgrade the installed packages to newer versions if any we run two commands: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        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 apt update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        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 apt upgrade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400" b="1" spc="15" dirty="0" smtClean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1849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5" dirty="0"/>
              <a:t>Linux Package Manager (apt)</a:t>
            </a:r>
            <a:r>
              <a:rPr lang="en-US" dirty="0"/>
              <a:t/>
            </a:r>
            <a:br>
              <a:rPr lang="en-US" dirty="0"/>
            </a:b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25" name="object 2"/>
          <p:cNvSpPr txBox="1"/>
          <p:nvPr/>
        </p:nvSpPr>
        <p:spPr>
          <a:xfrm>
            <a:off x="299580" y="1235075"/>
            <a:ext cx="9061450" cy="35095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To remove a package, we run </a:t>
            </a:r>
            <a:br>
              <a:rPr lang="en-US" sz="2500" b="1" spc="15" dirty="0" smtClean="0">
                <a:latin typeface="Liberation Sans"/>
                <a:cs typeface="Liberation Sans"/>
              </a:rPr>
            </a:b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 apt remove PACKAGE_NAME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 Example: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 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 apt remove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git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Note how we use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500" b="1" spc="15" dirty="0" smtClean="0">
                <a:latin typeface="Liberation Sans"/>
                <a:cs typeface="Liberation Sans"/>
              </a:rPr>
              <a:t> before apt because apt requires root (admin) privileges to run.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400" b="1" spc="15" dirty="0" smtClean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762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00" y="3759063"/>
            <a:ext cx="8153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1" spc="5" dirty="0" smtClean="0">
                <a:latin typeface="Liberation Sans"/>
                <a:cs typeface="Liberation Sans"/>
              </a:rPr>
              <a:t>            Linux Processes</a:t>
            </a:r>
            <a:endParaRPr lang="en-US" sz="4000" dirty="0">
              <a:latin typeface="Liberation Sans"/>
              <a:cs typeface="Liberatio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2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5" dirty="0"/>
              <a:t> Linux Processes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25" name="object 2"/>
          <p:cNvSpPr txBox="1"/>
          <p:nvPr/>
        </p:nvSpPr>
        <p:spPr>
          <a:xfrm>
            <a:off x="299580" y="1235075"/>
            <a:ext cx="9061450" cy="388567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Whenever </a:t>
            </a:r>
            <a:r>
              <a:rPr lang="en-US" sz="2500" b="1" spc="15" dirty="0">
                <a:latin typeface="Liberation Sans"/>
                <a:cs typeface="Liberation Sans"/>
              </a:rPr>
              <a:t>a command is issued </a:t>
            </a:r>
            <a:r>
              <a:rPr lang="en-US" sz="2500" b="1" spc="15" dirty="0" smtClean="0">
                <a:latin typeface="Liberation Sans"/>
                <a:cs typeface="Liberation Sans"/>
              </a:rPr>
              <a:t>in Linux</a:t>
            </a:r>
            <a:r>
              <a:rPr lang="en-US" sz="2500" b="1" spc="15" dirty="0">
                <a:latin typeface="Liberation Sans"/>
                <a:cs typeface="Liberation Sans"/>
              </a:rPr>
              <a:t>, it creates/starts a new </a:t>
            </a:r>
            <a:r>
              <a:rPr lang="en-US" sz="2500" b="1" spc="15" dirty="0" smtClean="0">
                <a:latin typeface="Liberation Sans"/>
                <a:cs typeface="Liberation Sans"/>
              </a:rPr>
              <a:t>process.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A process has an id which consists of up to 5 digits.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There are two types of processes: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Foreground process: must be finished before the user could interact with the terminal again.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Background process: runs in the background which allows user to continue to use the terminal.</a:t>
            </a:r>
            <a:endParaRPr lang="en-US" sz="2500" b="1" spc="15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0004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5" dirty="0"/>
              <a:t> Linux Processes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25" name="object 2"/>
          <p:cNvSpPr txBox="1"/>
          <p:nvPr/>
        </p:nvSpPr>
        <p:spPr>
          <a:xfrm>
            <a:off x="299580" y="1235075"/>
            <a:ext cx="9061450" cy="42473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System starts process called “Daemons processes”, which run in the background.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When a process creates another, the first is called a parent process while the created one is called child process.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The first process started by the system is called</a:t>
            </a:r>
            <a:r>
              <a:rPr lang="en-US" sz="2500" b="1" spc="15" dirty="0">
                <a:latin typeface="Liberation Sans"/>
                <a:cs typeface="Liberation Sans"/>
              </a:rPr>
              <a:t> </a:t>
            </a:r>
            <a:r>
              <a:rPr lang="en-US" sz="2500" b="1" spc="15" dirty="0" smtClean="0">
                <a:latin typeface="Liberation Sans"/>
                <a:cs typeface="Liberation Sans"/>
              </a:rPr>
              <a:t>“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systemd</a:t>
            </a:r>
            <a:r>
              <a:rPr lang="en-US" sz="2500" b="1" spc="15" dirty="0" smtClean="0">
                <a:latin typeface="Liberation Sans"/>
                <a:cs typeface="Liberation Sans"/>
              </a:rPr>
              <a:t>”.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All processes are descendant from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systemd</a:t>
            </a:r>
            <a:r>
              <a:rPr lang="en-US" sz="2500" b="1" spc="15" dirty="0" smtClean="0">
                <a:latin typeface="Liberation Sans"/>
                <a:cs typeface="Liberation Sans"/>
              </a:rPr>
              <a:t>.</a:t>
            </a:r>
            <a:endParaRPr lang="en-US" sz="2500" b="1" spc="15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861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304" y="3444875"/>
            <a:ext cx="7865109" cy="119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4635"/>
              </a:lnSpc>
              <a:spcBef>
                <a:spcPts val="100"/>
              </a:spcBef>
            </a:pPr>
            <a:r>
              <a:rPr lang="en-US" sz="4000" b="1" spc="-10" dirty="0" smtClean="0">
                <a:latin typeface="Liberation Sans"/>
                <a:cs typeface="Liberation Sans"/>
              </a:rPr>
              <a:t>Users and </a:t>
            </a:r>
            <a:r>
              <a:rPr lang="en-US" sz="4000" b="1" spc="-10" dirty="0">
                <a:latin typeface="Liberation Sans"/>
                <a:cs typeface="Liberation Sans"/>
              </a:rPr>
              <a:t>Groups Administration</a:t>
            </a:r>
            <a:endParaRPr lang="en-US" sz="4000" b="1" spc="-10" dirty="0" smtClean="0">
              <a:latin typeface="Liberation Sans"/>
              <a:cs typeface="Liberatio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9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5" dirty="0"/>
              <a:t> Linux Processes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25" name="object 2"/>
          <p:cNvSpPr txBox="1"/>
          <p:nvPr/>
        </p:nvSpPr>
        <p:spPr>
          <a:xfrm>
            <a:off x="299580" y="1235075"/>
            <a:ext cx="9061450" cy="356251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We use “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ps</a:t>
            </a:r>
            <a:r>
              <a:rPr lang="en-US" sz="2500" b="1" spc="15" dirty="0" smtClean="0">
                <a:latin typeface="Liberation Sans"/>
                <a:cs typeface="Liberation Sans"/>
              </a:rPr>
              <a:t>” cmd to list all process.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Syntax: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ps</a:t>
            </a:r>
            <a:r>
              <a:rPr lang="en-US" sz="2500" b="1" spc="15" dirty="0" smtClean="0">
                <a:latin typeface="Liberation Sans"/>
                <a:cs typeface="Liberation Sans"/>
              </a:rPr>
              <a:t> [options]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Examples: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 smtClean="0">
                <a:latin typeface="Liberation Sans"/>
                <a:cs typeface="Liberation Sans"/>
              </a:rPr>
              <a:t>ps</a:t>
            </a:r>
            <a:r>
              <a:rPr lang="en-US" sz="2500" b="1" spc="15" dirty="0" smtClean="0">
                <a:latin typeface="Liberation Sans"/>
                <a:cs typeface="Liberation Sans"/>
              </a:rPr>
              <a:t> -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ef</a:t>
            </a:r>
            <a:r>
              <a:rPr lang="en-US" sz="2500" b="1" spc="15" dirty="0" smtClean="0">
                <a:latin typeface="Liberation Sans"/>
                <a:cs typeface="Liberation Sans"/>
              </a:rPr>
              <a:t> 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 lists all 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runing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processes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ps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-u 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uid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 lists all user’s processes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We use “top” utility to view processes in real time (like task manager)</a:t>
            </a:r>
          </a:p>
        </p:txBody>
      </p:sp>
    </p:spTree>
    <p:extLst>
      <p:ext uri="{BB962C8B-B14F-4D97-AF65-F5344CB8AC3E}">
        <p14:creationId xmlns:p14="http://schemas.microsoft.com/office/powerpoint/2010/main" val="41297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5" dirty="0"/>
              <a:t> Linux Processes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25" name="object 2"/>
          <p:cNvSpPr txBox="1"/>
          <p:nvPr/>
        </p:nvSpPr>
        <p:spPr>
          <a:xfrm>
            <a:off x="299580" y="1235075"/>
            <a:ext cx="9061450" cy="40010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We use “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pgrep</a:t>
            </a:r>
            <a:r>
              <a:rPr lang="en-US" sz="2500" b="1" spc="15" dirty="0" smtClean="0">
                <a:latin typeface="Liberation Sans"/>
                <a:cs typeface="Liberation Sans"/>
              </a:rPr>
              <a:t>” to search for a certain process.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Syntax: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pgrep</a:t>
            </a:r>
            <a:r>
              <a:rPr lang="en-US" sz="2500" b="1" spc="15" dirty="0" smtClean="0">
                <a:latin typeface="Liberation Sans"/>
                <a:cs typeface="Liberation Sans"/>
              </a:rPr>
              <a:t> [options] [argument]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Some options: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-x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 exact match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-u  find processes of specific user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-l (small L) -&gt; display name with 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pid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Examples: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</a:rPr>
              <a:t>p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grep</a:t>
            </a:r>
            <a:r>
              <a:rPr lang="en-US" sz="2500" b="1" spc="15" dirty="0" smtClean="0">
                <a:latin typeface="Liberation Sans"/>
                <a:cs typeface="Liberation Sans"/>
              </a:rPr>
              <a:t> -l -x -u 1000 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docker</a:t>
            </a: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351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5" dirty="0"/>
              <a:t> Linux Processes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25" name="object 2"/>
          <p:cNvSpPr txBox="1"/>
          <p:nvPr/>
        </p:nvSpPr>
        <p:spPr>
          <a:xfrm>
            <a:off x="299580" y="1235075"/>
            <a:ext cx="9061450" cy="392415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To run Commands in the background we use “&amp;” after the command.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Syntax: cmd &amp;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Example: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>
                <a:latin typeface="Liberation Sans"/>
                <a:cs typeface="Liberation Sans"/>
              </a:rPr>
              <a:t>s</a:t>
            </a:r>
            <a:r>
              <a:rPr lang="en-US" sz="2500" b="1" spc="15" dirty="0" smtClean="0">
                <a:latin typeface="Liberation Sans"/>
                <a:cs typeface="Liberation Sans"/>
              </a:rPr>
              <a:t>leep 60 &amp;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To list all background processes we use the “jobs” command.</a:t>
            </a:r>
          </a:p>
        </p:txBody>
      </p:sp>
    </p:spTree>
    <p:extLst>
      <p:ext uri="{BB962C8B-B14F-4D97-AF65-F5344CB8AC3E}">
        <p14:creationId xmlns:p14="http://schemas.microsoft.com/office/powerpoint/2010/main" val="29916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8" name="object 8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334" y="280708"/>
            <a:ext cx="78233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5" dirty="0"/>
              <a:t> Linux Processes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25" name="object 2"/>
          <p:cNvSpPr txBox="1"/>
          <p:nvPr/>
        </p:nvSpPr>
        <p:spPr>
          <a:xfrm>
            <a:off x="299580" y="1235075"/>
            <a:ext cx="9061450" cy="51244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To kill (terminate) a process running in the background, we use “kill” or “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pkill</a:t>
            </a:r>
            <a:r>
              <a:rPr lang="en-US" sz="2500" b="1" spc="15" dirty="0" smtClean="0">
                <a:latin typeface="Liberation Sans"/>
                <a:cs typeface="Liberation Sans"/>
              </a:rPr>
              <a:t>” command.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We send signals using the above commands. Some signals 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-15 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 soft kill (terminate)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-9  hard kill, use when -15 is not working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-19  stop a process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-18  resume a process</a:t>
            </a: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Examples: 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kill -9 1272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  <a:sym typeface="Wingdings" pitchFamily="2" charset="2"/>
              </a:rPr>
              <a:t>p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kill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-9 sleep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44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3444875"/>
            <a:ext cx="489379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6">
              <a:lnSpc>
                <a:spcPct val="100000"/>
              </a:lnSpc>
              <a:spcBef>
                <a:spcPts val="915"/>
              </a:spcBef>
              <a:buClr>
                <a:srgbClr val="F00C0B"/>
              </a:buClr>
              <a:buSzPct val="69387"/>
              <a:tabLst>
                <a:tab pos="287655" algn="l"/>
              </a:tabLst>
            </a:pPr>
            <a:r>
              <a:rPr lang="en-US" sz="4000" b="1" spc="5" dirty="0" smtClean="0">
                <a:latin typeface="Liberation Sans"/>
                <a:cs typeface="Liberation Sans"/>
              </a:rPr>
              <a:t>      Thank you</a:t>
            </a:r>
            <a:br>
              <a:rPr lang="en-US" sz="4000" b="1" spc="5" dirty="0" smtClean="0">
                <a:latin typeface="Liberation Sans"/>
                <a:cs typeface="Liberation Sans"/>
              </a:rPr>
            </a:br>
            <a:r>
              <a:rPr lang="en-US" sz="4000" b="1" spc="5" dirty="0" smtClean="0">
                <a:latin typeface="Liberation Sans"/>
                <a:cs typeface="Liberation Sans"/>
              </a:rPr>
              <a:t>   Any questions?</a:t>
            </a:r>
            <a:endParaRPr lang="en-US" sz="4000" dirty="0">
              <a:latin typeface="Liberation Sans"/>
              <a:cs typeface="Liberatio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51" y="785835"/>
            <a:ext cx="3355499" cy="25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061450" cy="428578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A </a:t>
            </a:r>
            <a:r>
              <a:rPr lang="en-US" sz="2500" b="1" spc="15" dirty="0">
                <a:latin typeface="Liberation Sans"/>
                <a:cs typeface="Liberation Sans"/>
              </a:rPr>
              <a:t>user account is a systematic approach to track and monitor the usage of system resources. Each user account contains two unique identifiers; username and UID</a:t>
            </a:r>
            <a:r>
              <a:rPr lang="en-US" sz="2500" b="1" spc="15" dirty="0" smtClean="0">
                <a:latin typeface="Liberation Sans"/>
                <a:cs typeface="Liberation Sans"/>
              </a:rPr>
              <a:t>.</a:t>
            </a: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Types of users: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Root user   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uid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is 0. Has all </a:t>
            </a:r>
            <a:r>
              <a:rPr lang="en-US" sz="2500" b="1" spc="15" dirty="0">
                <a:latin typeface="Liberation Sans"/>
                <a:cs typeface="Liberation Sans"/>
                <a:sym typeface="Wingdings" pitchFamily="2" charset="2"/>
              </a:rPr>
              <a:t>privileges</a:t>
            </a:r>
            <a:endParaRPr lang="en-US" sz="2500" b="1" spc="15" dirty="0" smtClean="0">
              <a:latin typeface="Liberation Sans"/>
              <a:cs typeface="Liberation Sans"/>
              <a:sym typeface="Wingdings" pitchFamily="2" charset="2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Regular user  </a:t>
            </a:r>
            <a:r>
              <a:rPr lang="en-US" sz="2500" b="1" spc="15" dirty="0" err="1" smtClean="0">
                <a:latin typeface="Liberation Sans"/>
                <a:cs typeface="Liberation Sans"/>
                <a:sym typeface="Wingdings" pitchFamily="2" charset="2"/>
              </a:rPr>
              <a:t>uid</a:t>
            </a: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&gt;=1000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Service accounts   created when packages are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  <a:sym typeface="Wingdings" pitchFamily="2" charset="2"/>
              </a:rPr>
              <a:t>                                       installed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7747167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Users and Groups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4224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619120" cy="399622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Managing files and groups are done by those 4 files:</a:t>
            </a: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/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etc</a:t>
            </a:r>
            <a:r>
              <a:rPr lang="en-US" sz="2500" b="1" spc="15" dirty="0" smtClean="0">
                <a:latin typeface="Liberation Sans"/>
                <a:cs typeface="Liberation Sans"/>
              </a:rPr>
              <a:t>/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passwd</a:t>
            </a:r>
            <a:r>
              <a:rPr lang="en-US" sz="2500" b="1" spc="15" dirty="0" smtClean="0">
                <a:latin typeface="Liberation Sans"/>
                <a:cs typeface="Liberation Sans"/>
              </a:rPr>
              <a:t> (7 fields)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b="1" spc="15" dirty="0" smtClean="0">
                <a:latin typeface="Liberation Sans"/>
                <a:cs typeface="Liberation Sans"/>
              </a:rPr>
              <a:t>username:passwordPlaceHolder:uid:gid:comment:homeDirectory:shell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/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etc</a:t>
            </a:r>
            <a:r>
              <a:rPr lang="en-US" sz="2500" b="1" spc="15" dirty="0" smtClean="0">
                <a:latin typeface="Liberation Sans"/>
                <a:cs typeface="Liberation Sans"/>
              </a:rPr>
              <a:t>/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gshadow</a:t>
            </a:r>
            <a:r>
              <a:rPr lang="en-US" sz="2500" b="1" spc="15" dirty="0" smtClean="0">
                <a:latin typeface="Liberation Sans"/>
                <a:cs typeface="Liberation Sans"/>
              </a:rPr>
              <a:t> (9 fields)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b="1" spc="15" dirty="0" smtClean="0">
                <a:latin typeface="Liberation Sans"/>
                <a:cs typeface="Liberation Sans"/>
              </a:rPr>
              <a:t>See next page</a:t>
            </a:r>
            <a:endParaRPr lang="en-US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/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etc</a:t>
            </a:r>
            <a:r>
              <a:rPr lang="en-US" sz="2500" b="1" spc="15" dirty="0" smtClean="0">
                <a:latin typeface="Liberation Sans"/>
                <a:cs typeface="Liberation Sans"/>
              </a:rPr>
              <a:t>/group (4 fields)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b="1" spc="15" dirty="0" err="1" smtClean="0">
                <a:latin typeface="Liberation Sans"/>
                <a:cs typeface="Liberation Sans"/>
              </a:rPr>
              <a:t>gname:password:gid:groupMembers</a:t>
            </a:r>
            <a:endParaRPr lang="en-US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/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etc</a:t>
            </a:r>
            <a:r>
              <a:rPr lang="en-US" sz="2500" b="1" spc="15" dirty="0" smtClean="0">
                <a:latin typeface="Liberation Sans"/>
                <a:cs typeface="Liberation Sans"/>
              </a:rPr>
              <a:t>/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gshadow</a:t>
            </a:r>
            <a:r>
              <a:rPr lang="en-US" sz="2500" b="1" spc="15" dirty="0" smtClean="0">
                <a:latin typeface="Liberation Sans"/>
                <a:cs typeface="Liberation Sans"/>
              </a:rPr>
              <a:t> (4 fields)</a:t>
            </a:r>
            <a:endParaRPr lang="en-US" sz="2500" b="1" spc="15" dirty="0">
              <a:latin typeface="Liberation Sans"/>
              <a:cs typeface="Liberation Sans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b="1" spc="15" smtClean="0">
                <a:latin typeface="Liberation Sans"/>
                <a:cs typeface="Liberation Sans"/>
              </a:rPr>
              <a:t>What is it?</a:t>
            </a:r>
            <a:endParaRPr lang="en-US" b="1" spc="15" dirty="0">
              <a:latin typeface="Liberation Sans"/>
              <a:cs typeface="Liberation Sans"/>
            </a:endParaRPr>
          </a:p>
          <a:p>
            <a:pPr marL="37465" marR="3048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7747167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Users and Groups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6910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619120" cy="429502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shadow 9 fields: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</a:rPr>
              <a:t>Username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</a:rPr>
              <a:t>Encrypted password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</a:rPr>
              <a:t>Number of days when password was last changed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</a:rPr>
              <a:t>Number of days before password can be changed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000" b="1" spc="15" dirty="0">
                <a:latin typeface="Liberation Sans"/>
                <a:cs typeface="Liberation Sans"/>
              </a:rPr>
              <a:t> </a:t>
            </a:r>
            <a:r>
              <a:rPr lang="en-US" sz="2000" b="1" spc="15" dirty="0" smtClean="0">
                <a:latin typeface="Liberation Sans"/>
                <a:cs typeface="Liberation Sans"/>
              </a:rPr>
              <a:t>  (minimum password age)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</a:rPr>
              <a:t>Number of days after password must be changed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000" b="1" spc="15" dirty="0">
                <a:latin typeface="Liberation Sans"/>
                <a:cs typeface="Liberation Sans"/>
              </a:rPr>
              <a:t> </a:t>
            </a:r>
            <a:r>
              <a:rPr lang="en-US" sz="2000" b="1" spc="15" dirty="0" smtClean="0">
                <a:latin typeface="Liberation Sans"/>
                <a:cs typeface="Liberation Sans"/>
              </a:rPr>
              <a:t>  (maximum password age)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>
                <a:latin typeface="Liberation Sans"/>
                <a:cs typeface="Liberation Sans"/>
              </a:rPr>
              <a:t>Number of days before password expiry date to display the warning message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>
                <a:latin typeface="Liberation Sans"/>
                <a:cs typeface="Liberation Sans"/>
              </a:rPr>
              <a:t>Number of days to </a:t>
            </a:r>
            <a:r>
              <a:rPr lang="en-US" sz="2000" b="1" spc="15" dirty="0" smtClean="0">
                <a:latin typeface="Liberation Sans"/>
                <a:cs typeface="Liberation Sans"/>
              </a:rPr>
              <a:t>disable account after </a:t>
            </a:r>
            <a:r>
              <a:rPr lang="en-US" sz="2000" b="1" spc="15" dirty="0">
                <a:latin typeface="Liberation Sans"/>
                <a:cs typeface="Liberation Sans"/>
              </a:rPr>
              <a:t>password expiry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>
                <a:latin typeface="Liberation Sans"/>
                <a:cs typeface="Liberation Sans"/>
              </a:rPr>
              <a:t>Number of days since the account is disabled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>
                <a:latin typeface="Liberation Sans"/>
                <a:cs typeface="Liberation Sans"/>
              </a:rPr>
              <a:t>Reserved field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7747167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Users and Groups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41509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619120" cy="360098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Commands used to modify those files: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</a:rPr>
              <a:t>u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seradd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</a:rPr>
              <a:t>u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sermod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</a:rPr>
              <a:t>u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serdel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</a:rPr>
              <a:t>c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hage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</a:rPr>
              <a:t>p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asswd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</a:rPr>
              <a:t>g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roupadd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</a:rPr>
              <a:t>g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roupmod</a:t>
            </a: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err="1">
                <a:latin typeface="Liberation Sans"/>
                <a:cs typeface="Liberation Sans"/>
              </a:rPr>
              <a:t>g</a:t>
            </a:r>
            <a:r>
              <a:rPr lang="en-US" sz="2500" b="1" spc="15" dirty="0" err="1" smtClean="0">
                <a:latin typeface="Liberation Sans"/>
                <a:cs typeface="Liberation Sans"/>
              </a:rPr>
              <a:t>roupdel</a:t>
            </a:r>
            <a:endParaRPr lang="en-US" sz="2500" b="1" spc="15" dirty="0" smtClean="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7747167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Users and Groups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1662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619120" cy="447814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Examples on the previous commands: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err="1">
                <a:latin typeface="Liberation Sans"/>
                <a:cs typeface="Liberation Sans"/>
              </a:rPr>
              <a:t>useradd</a:t>
            </a:r>
            <a:r>
              <a:rPr lang="en-US" sz="2000" b="1" spc="15" dirty="0">
                <a:latin typeface="Liberation Sans"/>
                <a:cs typeface="Liberation Sans"/>
              </a:rPr>
              <a:t> </a:t>
            </a:r>
            <a:r>
              <a:rPr lang="en-US" sz="2000" b="1" spc="15" dirty="0" smtClean="0">
                <a:latin typeface="Liberation Sans"/>
                <a:cs typeface="Liberation Sans"/>
              </a:rPr>
              <a:t>-md </a:t>
            </a:r>
            <a:r>
              <a:rPr lang="en-US" sz="2000" b="1" spc="15" dirty="0" err="1">
                <a:latin typeface="Liberation Sans"/>
                <a:cs typeface="Liberation Sans"/>
              </a:rPr>
              <a:t>homedir</a:t>
            </a:r>
            <a:r>
              <a:rPr lang="en-US" sz="2000" b="1" spc="15" dirty="0">
                <a:latin typeface="Liberation Sans"/>
                <a:cs typeface="Liberation Sans"/>
              </a:rPr>
              <a:t> -g </a:t>
            </a:r>
            <a:r>
              <a:rPr lang="en-US" sz="2000" b="1" spc="15" dirty="0" err="1">
                <a:latin typeface="Liberation Sans"/>
                <a:cs typeface="Liberation Sans"/>
              </a:rPr>
              <a:t>groupname</a:t>
            </a:r>
            <a:r>
              <a:rPr lang="en-US" sz="2000" b="1" spc="15" dirty="0">
                <a:latin typeface="Liberation Sans"/>
                <a:cs typeface="Liberation Sans"/>
              </a:rPr>
              <a:t> </a:t>
            </a:r>
            <a:r>
              <a:rPr lang="en-US" sz="2000" b="1" spc="15" dirty="0" smtClean="0">
                <a:latin typeface="Liberation Sans"/>
                <a:cs typeface="Liberation Sans"/>
              </a:rPr>
              <a:t>-</a:t>
            </a:r>
            <a:r>
              <a:rPr lang="en-US" sz="2000" b="1" spc="15" dirty="0">
                <a:latin typeface="Liberation Sans"/>
                <a:cs typeface="Liberation Sans"/>
              </a:rPr>
              <a:t>s shell -u </a:t>
            </a:r>
            <a:r>
              <a:rPr lang="en-US" sz="2000" b="1" spc="15" dirty="0" err="1">
                <a:latin typeface="Liberation Sans"/>
                <a:cs typeface="Liberation Sans"/>
              </a:rPr>
              <a:t>userid</a:t>
            </a:r>
            <a:r>
              <a:rPr lang="en-US" sz="2000" b="1" spc="15" dirty="0">
                <a:latin typeface="Liberation Sans"/>
                <a:cs typeface="Liberation Sans"/>
              </a:rPr>
              <a:t> 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account_name</a:t>
            </a:r>
            <a:endParaRPr lang="en-US" sz="2000" b="1" spc="15" dirty="0" smtClean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000" b="1" spc="15" dirty="0">
                <a:latin typeface="Liberation Sans"/>
                <a:cs typeface="Liberation Sans"/>
              </a:rPr>
              <a:t>  </a:t>
            </a:r>
            <a:r>
              <a:rPr lang="en-US" sz="2000" b="1" spc="15" dirty="0" smtClean="0">
                <a:latin typeface="Liberation Sans"/>
                <a:cs typeface="Liberation Sans"/>
              </a:rPr>
              <a:t>  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000" b="1" spc="15" dirty="0" smtClean="0">
                <a:latin typeface="Liberation Sans"/>
                <a:cs typeface="Liberation Sans"/>
              </a:rPr>
              <a:t> </a:t>
            </a:r>
            <a:r>
              <a:rPr lang="en-US" sz="2000" b="1" spc="15" dirty="0" err="1">
                <a:latin typeface="Liberation Sans"/>
                <a:cs typeface="Liberation Sans"/>
              </a:rPr>
              <a:t>useradd</a:t>
            </a:r>
            <a:r>
              <a:rPr lang="en-US" sz="2000" b="1" spc="15" dirty="0">
                <a:latin typeface="Liberation Sans"/>
                <a:cs typeface="Liberation Sans"/>
              </a:rPr>
              <a:t> -md /home/snake  -s /bin/bash </a:t>
            </a:r>
            <a:r>
              <a:rPr lang="en-US" sz="2000" b="1" spc="15" dirty="0" smtClean="0">
                <a:latin typeface="Liberation Sans"/>
                <a:cs typeface="Liberation Sans"/>
              </a:rPr>
              <a:t>snake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err="1" smtClean="0">
                <a:latin typeface="Liberation Sans"/>
                <a:cs typeface="Liberation Sans"/>
              </a:rPr>
              <a:t>usermod</a:t>
            </a:r>
            <a:r>
              <a:rPr lang="en-US" sz="2000" b="1" spc="15" dirty="0" smtClean="0">
                <a:latin typeface="Liberation Sans"/>
                <a:cs typeface="Liberation Sans"/>
              </a:rPr>
              <a:t> </a:t>
            </a:r>
            <a:r>
              <a:rPr lang="en-US" sz="2000" b="1" spc="15" dirty="0">
                <a:latin typeface="Liberation Sans"/>
                <a:cs typeface="Liberation Sans"/>
              </a:rPr>
              <a:t>uses same arguments as </a:t>
            </a:r>
            <a:r>
              <a:rPr lang="en-US" sz="2000" b="1" spc="15" dirty="0" err="1">
                <a:latin typeface="Liberation Sans"/>
                <a:cs typeface="Liberation Sans"/>
              </a:rPr>
              <a:t>useradd</a:t>
            </a:r>
            <a:r>
              <a:rPr lang="en-US" sz="2000" b="1" spc="15" dirty="0">
                <a:latin typeface="Liberation Sans"/>
                <a:cs typeface="Liberation Sans"/>
              </a:rPr>
              <a:t> plus </a:t>
            </a:r>
            <a:r>
              <a:rPr lang="en-US" sz="2000" b="1" spc="15" dirty="0" smtClean="0">
                <a:latin typeface="Liberation Sans"/>
                <a:cs typeface="Liberation Sans"/>
              </a:rPr>
              <a:t>-l </a:t>
            </a:r>
            <a:r>
              <a:rPr lang="en-US" sz="2000" b="1" spc="15" dirty="0">
                <a:latin typeface="Liberation Sans"/>
                <a:cs typeface="Liberation Sans"/>
              </a:rPr>
              <a:t>option </a:t>
            </a:r>
            <a:r>
              <a:rPr lang="en-US" sz="2000" b="1" spc="15" dirty="0" smtClean="0">
                <a:latin typeface="Liberation Sans"/>
                <a:cs typeface="Liberation Sans"/>
              </a:rPr>
              <a:t>for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</a:rPr>
              <a:t>    changing user name. ex: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</a:rPr>
              <a:t>    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sudo</a:t>
            </a:r>
            <a:r>
              <a:rPr lang="en-US" sz="2000" b="1" spc="15" dirty="0" smtClean="0">
                <a:latin typeface="Liberation Sans"/>
                <a:cs typeface="Liberation Sans"/>
              </a:rPr>
              <a:t> 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usermod</a:t>
            </a:r>
            <a:r>
              <a:rPr lang="en-US" sz="2000" b="1" spc="15" dirty="0" smtClean="0">
                <a:latin typeface="Liberation Sans"/>
                <a:cs typeface="Liberation Sans"/>
              </a:rPr>
              <a:t> -l 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solidSnake</a:t>
            </a:r>
            <a:r>
              <a:rPr lang="en-US" sz="2000" b="1" spc="15" dirty="0" smtClean="0">
                <a:latin typeface="Liberation Sans"/>
                <a:cs typeface="Liberation Sans"/>
              </a:rPr>
              <a:t> snake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000" b="1" spc="15" dirty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err="1">
                <a:latin typeface="Liberation Sans"/>
                <a:cs typeface="Liberation Sans"/>
              </a:rPr>
              <a:t>userdel</a:t>
            </a:r>
            <a:r>
              <a:rPr lang="en-US" sz="2000" b="1" spc="15" dirty="0">
                <a:latin typeface="Liberation Sans"/>
                <a:cs typeface="Liberation Sans"/>
              </a:rPr>
              <a:t> -r 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solidSnake</a:t>
            </a:r>
            <a:endParaRPr lang="en-US" sz="2000" b="1" spc="15" dirty="0" smtClean="0">
              <a:latin typeface="Liberation Sans"/>
              <a:cs typeface="Liberation Sans"/>
            </a:endParaRP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000" b="1" spc="15" dirty="0">
                <a:latin typeface="Liberation Sans"/>
                <a:cs typeface="Liberation Sans"/>
              </a:rPr>
              <a:t> </a:t>
            </a:r>
            <a:r>
              <a:rPr lang="en-US" sz="2000" b="1" spc="15" dirty="0" smtClean="0">
                <a:latin typeface="Liberation Sans"/>
                <a:cs typeface="Liberation Sans"/>
              </a:rPr>
              <a:t>   we use -r to delete user home directory and mail if any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endParaRPr lang="en-US" sz="2500" b="1" spc="15" dirty="0" smtClean="0">
              <a:latin typeface="Liberation Sans"/>
              <a:cs typeface="Liberation Sans"/>
            </a:endParaRP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err="1" smtClean="0">
                <a:latin typeface="Liberation Sans"/>
                <a:cs typeface="Liberation Sans"/>
              </a:rPr>
              <a:t>passwd</a:t>
            </a:r>
            <a:r>
              <a:rPr lang="en-US" sz="2000" b="1" spc="15" dirty="0" smtClean="0">
                <a:latin typeface="Liberation Sans"/>
                <a:cs typeface="Liberation Sans"/>
              </a:rPr>
              <a:t> </a:t>
            </a:r>
            <a:r>
              <a:rPr lang="en-US" sz="2000" b="1" spc="15" dirty="0">
                <a:latin typeface="Liberation Sans"/>
                <a:cs typeface="Liberation Sans"/>
              </a:rPr>
              <a:t>is used by root user to set password for a user</a:t>
            </a:r>
          </a:p>
          <a:p>
            <a:pPr marL="494665" marR="30480" lvl="1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000" b="1" spc="15" dirty="0">
                <a:latin typeface="Liberation Sans"/>
                <a:cs typeface="Liberation Sans"/>
              </a:rPr>
              <a:t>   </a:t>
            </a:r>
            <a:r>
              <a:rPr lang="en-US" sz="2000" b="1" spc="15" dirty="0" smtClean="0">
                <a:latin typeface="Liberation Sans"/>
                <a:cs typeface="Liberation Sans"/>
              </a:rPr>
              <a:t> 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passwd</a:t>
            </a:r>
            <a:r>
              <a:rPr lang="en-US" sz="2000" b="1" spc="15" dirty="0" smtClean="0">
                <a:latin typeface="Liberation Sans"/>
                <a:cs typeface="Liberation Sans"/>
              </a:rPr>
              <a:t> snake</a:t>
            </a:r>
            <a:endParaRPr lang="en-US" sz="2000" b="1" spc="15" dirty="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7747167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Users and Groups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1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80" y="1176032"/>
            <a:ext cx="9619120" cy="400571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500" b="1" spc="15" dirty="0" smtClean="0">
                <a:latin typeface="Liberation Sans"/>
                <a:cs typeface="Liberation Sans"/>
              </a:rPr>
              <a:t>Continue Examples on the previous commands:</a:t>
            </a:r>
          </a:p>
          <a:p>
            <a:pPr marL="749935" marR="30480" lvl="1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err="1">
                <a:latin typeface="Liberation Sans"/>
                <a:cs typeface="Liberation Sans"/>
              </a:rPr>
              <a:t>chage</a:t>
            </a:r>
            <a:r>
              <a:rPr lang="en-US" sz="2000" b="1" spc="15" dirty="0">
                <a:latin typeface="Liberation Sans"/>
                <a:cs typeface="Liberation Sans"/>
              </a:rPr>
              <a:t> </a:t>
            </a:r>
            <a:r>
              <a:rPr lang="en-US" sz="2000" b="1" spc="15" dirty="0">
                <a:latin typeface="Liberation Sans"/>
                <a:cs typeface="Liberation Sans"/>
                <a:sym typeface="Wingdings" pitchFamily="2" charset="2"/>
              </a:rPr>
              <a:t> use this command to change </a:t>
            </a:r>
            <a:r>
              <a:rPr lang="en-US" sz="2000" b="1" spc="15" dirty="0" err="1">
                <a:latin typeface="Liberation Sans"/>
                <a:cs typeface="Liberation Sans"/>
                <a:sym typeface="Wingdings" pitchFamily="2" charset="2"/>
              </a:rPr>
              <a:t>fileds</a:t>
            </a:r>
            <a:r>
              <a:rPr lang="en-US" sz="2000" b="1" spc="15" dirty="0">
                <a:latin typeface="Liberation Sans"/>
                <a:cs typeface="Liberation Sans"/>
                <a:sym typeface="Wingdings" pitchFamily="2" charset="2"/>
              </a:rPr>
              <a:t> in /</a:t>
            </a:r>
            <a:r>
              <a:rPr lang="en-US" sz="2000" b="1" spc="15" dirty="0" err="1">
                <a:latin typeface="Liberation Sans"/>
                <a:cs typeface="Liberation Sans"/>
                <a:sym typeface="Wingdings" pitchFamily="2" charset="2"/>
              </a:rPr>
              <a:t>etc</a:t>
            </a:r>
            <a:r>
              <a:rPr lang="en-US" sz="2000" b="1" spc="15" dirty="0">
                <a:latin typeface="Liberation Sans"/>
                <a:cs typeface="Liberation Sans"/>
                <a:sym typeface="Wingdings" pitchFamily="2" charset="2"/>
              </a:rPr>
              <a:t>/shadow</a:t>
            </a:r>
            <a:r>
              <a:rPr lang="en-US" sz="2000" b="1" spc="15" dirty="0">
                <a:latin typeface="Liberation Sans"/>
                <a:cs typeface="Liberation Sans"/>
              </a:rPr>
              <a:t> </a:t>
            </a:r>
            <a:endParaRPr lang="en-US" sz="2000" b="1" spc="15" dirty="0" smtClean="0">
              <a:latin typeface="Liberation Sans"/>
              <a:cs typeface="Liberation Sans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</a:rPr>
              <a:t>-l (small L) </a:t>
            </a:r>
            <a:r>
              <a:rPr lang="en-US" sz="2000" b="1" spc="15" dirty="0" smtClean="0">
                <a:latin typeface="Liberation Sans"/>
                <a:cs typeface="Liberation Sans"/>
                <a:sym typeface="Wingdings" pitchFamily="2" charset="2"/>
              </a:rPr>
              <a:t> view ageing information about account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  <a:sym typeface="Wingdings" pitchFamily="2" charset="2"/>
              </a:rPr>
              <a:t>-d  changes last password change date (-d 2018-12-01)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  <a:sym typeface="Wingdings" pitchFamily="2" charset="2"/>
              </a:rPr>
              <a:t>-E  set when the account expires (-E 2022-12-31)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  <a:sym typeface="Wingdings" pitchFamily="2" charset="2"/>
              </a:rPr>
              <a:t>-M or -m  changes password maximum or minimum age (-M 5)</a:t>
            </a: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  <a:sym typeface="Wingdings" pitchFamily="2" charset="2"/>
              </a:rPr>
              <a:t>-W  number of </a:t>
            </a:r>
            <a:r>
              <a:rPr lang="en-US" sz="2000" b="1" spc="15" dirty="0">
                <a:latin typeface="Liberation Sans"/>
                <a:cs typeface="Liberation Sans"/>
                <a:sym typeface="Wingdings" pitchFamily="2" charset="2"/>
              </a:rPr>
              <a:t>days to </a:t>
            </a:r>
            <a:r>
              <a:rPr lang="en-US" sz="2000" b="1" spc="15" dirty="0">
                <a:latin typeface="Liberation Sans"/>
                <a:cs typeface="Liberation Sans"/>
              </a:rPr>
              <a:t>give prior warning before the </a:t>
            </a:r>
          </a:p>
          <a:p>
            <a:pPr marL="951865" marR="30480" lvl="2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  <a:sym typeface="Wingdings" pitchFamily="2" charset="2"/>
              </a:rPr>
              <a:t>              password expires (-W 2)</a:t>
            </a:r>
            <a:endParaRPr lang="en-US" sz="20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1207135" marR="30480" lvl="2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  <a:sym typeface="Wingdings" pitchFamily="2" charset="2"/>
              </a:rPr>
              <a:t>-I (capital i)  </a:t>
            </a:r>
            <a:r>
              <a:rPr lang="en-US" sz="2000" b="1" spc="15" dirty="0">
                <a:latin typeface="Liberation Sans"/>
                <a:cs typeface="Liberation Sans"/>
                <a:sym typeface="Wingdings" pitchFamily="2" charset="2"/>
              </a:rPr>
              <a:t>s</a:t>
            </a:r>
            <a:r>
              <a:rPr lang="en-US" sz="2000" b="1" spc="15" dirty="0">
                <a:latin typeface="Liberation Sans"/>
                <a:cs typeface="Liberation Sans"/>
              </a:rPr>
              <a:t>pecify the number of days the account should be </a:t>
            </a:r>
          </a:p>
          <a:p>
            <a:pPr marL="951865" marR="30480" lvl="2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tabLst>
                <a:tab pos="293370" algn="l"/>
              </a:tabLst>
            </a:pPr>
            <a:r>
              <a:rPr lang="en-US" sz="2000" b="1" spc="15" dirty="0">
                <a:latin typeface="Liberation Sans"/>
                <a:cs typeface="Liberation Sans"/>
                <a:sym typeface="Wingdings" pitchFamily="2" charset="2"/>
              </a:rPr>
              <a:t> </a:t>
            </a:r>
            <a:r>
              <a:rPr lang="en-US" sz="2000" b="1" spc="15" dirty="0" smtClean="0">
                <a:latin typeface="Liberation Sans"/>
                <a:cs typeface="Liberation Sans"/>
                <a:sym typeface="Wingdings" pitchFamily="2" charset="2"/>
              </a:rPr>
              <a:t>                           </a:t>
            </a:r>
            <a:r>
              <a:rPr lang="en-US" sz="2000" b="1" spc="15" dirty="0" smtClean="0">
                <a:latin typeface="Liberation Sans"/>
                <a:cs typeface="Liberation Sans"/>
              </a:rPr>
              <a:t>inactive </a:t>
            </a:r>
            <a:r>
              <a:rPr lang="en-US" sz="2000" b="1" spc="15" dirty="0">
                <a:latin typeface="Liberation Sans"/>
                <a:cs typeface="Liberation Sans"/>
              </a:rPr>
              <a:t>after its </a:t>
            </a:r>
            <a:r>
              <a:rPr lang="en-US" sz="2000" b="1" spc="15" dirty="0" smtClean="0">
                <a:latin typeface="Liberation Sans"/>
                <a:cs typeface="Liberation Sans"/>
              </a:rPr>
              <a:t>expiry (-I 5)</a:t>
            </a:r>
            <a:endParaRPr lang="en-US" sz="2000" b="1" spc="15" dirty="0">
              <a:latin typeface="Liberation Sans"/>
              <a:cs typeface="Liberation Sans"/>
              <a:sym typeface="Wingdings" pitchFamily="2" charset="2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endParaRPr lang="en-US" sz="2000" b="1" spc="15" dirty="0">
              <a:latin typeface="Liberation Sans"/>
              <a:cs typeface="Liberation Sans"/>
            </a:endParaRPr>
          </a:p>
          <a:p>
            <a:pPr marL="292735" marR="30480" indent="-255270">
              <a:lnSpc>
                <a:spcPct val="94400"/>
              </a:lnSpc>
              <a:spcBef>
                <a:spcPts val="300"/>
              </a:spcBef>
              <a:buClr>
                <a:srgbClr val="F00C0B"/>
              </a:buClr>
              <a:buSzPct val="70000"/>
              <a:buFont typeface="OpenSymbol"/>
              <a:buChar char="●"/>
              <a:tabLst>
                <a:tab pos="293370" algn="l"/>
              </a:tabLst>
            </a:pPr>
            <a:r>
              <a:rPr lang="en-US" sz="2000" b="1" spc="15" dirty="0" smtClean="0">
                <a:latin typeface="Liberation Sans"/>
                <a:cs typeface="Liberation Sans"/>
              </a:rPr>
              <a:t>Example: </a:t>
            </a:r>
            <a:r>
              <a:rPr lang="en-US" sz="2000" b="1" spc="15" dirty="0" err="1" smtClean="0">
                <a:latin typeface="Liberation Sans"/>
                <a:cs typeface="Liberation Sans"/>
              </a:rPr>
              <a:t>chage</a:t>
            </a:r>
            <a:r>
              <a:rPr lang="en-US" sz="2000" b="1" spc="15" dirty="0" smtClean="0">
                <a:latin typeface="Liberation Sans"/>
                <a:cs typeface="Liberation Sans"/>
              </a:rPr>
              <a:t> -m 5 -W 2 liquid</a:t>
            </a:r>
            <a:endParaRPr lang="en-US" sz="2000" b="1" spc="15" dirty="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0366"/>
            <a:ext cx="10080625" cy="173990"/>
            <a:chOff x="0" y="900366"/>
            <a:chExt cx="10080625" cy="173990"/>
          </a:xfrm>
        </p:grpSpPr>
        <p:sp>
          <p:nvSpPr>
            <p:cNvPr id="5" name="object 5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10080002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10080002" y="173888"/>
                  </a:lnTo>
                  <a:close/>
                </a:path>
              </a:pathLst>
            </a:custGeom>
            <a:solidFill>
              <a:srgbClr val="F00C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0366"/>
              <a:ext cx="10080625" cy="173990"/>
            </a:xfrm>
            <a:custGeom>
              <a:avLst/>
              <a:gdLst/>
              <a:ahLst/>
              <a:cxnLst/>
              <a:rect l="l" t="t" r="r" b="b"/>
              <a:pathLst>
                <a:path w="10080625" h="173990">
                  <a:moveTo>
                    <a:pt x="5039995" y="173888"/>
                  </a:moveTo>
                  <a:lnTo>
                    <a:pt x="0" y="173888"/>
                  </a:lnTo>
                  <a:lnTo>
                    <a:pt x="0" y="0"/>
                  </a:lnTo>
                  <a:lnTo>
                    <a:pt x="10080002" y="0"/>
                  </a:lnTo>
                  <a:lnTo>
                    <a:pt x="10080002" y="173888"/>
                  </a:lnTo>
                  <a:lnTo>
                    <a:pt x="5039995" y="173888"/>
                  </a:lnTo>
                  <a:close/>
                </a:path>
              </a:pathLst>
            </a:custGeom>
            <a:ln w="3175">
              <a:solidFill>
                <a:srgbClr val="F00C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333" y="280708"/>
            <a:ext cx="7747167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ts val="4635"/>
              </a:lnSpc>
              <a:spcBef>
                <a:spcPts val="100"/>
              </a:spcBef>
            </a:pPr>
            <a:r>
              <a:rPr lang="en-US" spc="-10" dirty="0"/>
              <a:t>Users and Groups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5641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3081</TotalTime>
  <Words>1349</Words>
  <Application>Microsoft Office PowerPoint</Application>
  <PresentationFormat>Custom</PresentationFormat>
  <Paragraphs>242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Day3 Content</vt:lpstr>
      <vt:lpstr>PowerPoint Presentation</vt:lpstr>
      <vt:lpstr>Users and Groups Administration</vt:lpstr>
      <vt:lpstr>Users and Groups Administration</vt:lpstr>
      <vt:lpstr>Users and Groups Administration</vt:lpstr>
      <vt:lpstr>Users and Groups Administration</vt:lpstr>
      <vt:lpstr>Users and Groups Administration</vt:lpstr>
      <vt:lpstr>Users and Groups Administration</vt:lpstr>
      <vt:lpstr>Users and Groups Administration</vt:lpstr>
      <vt:lpstr>Users and Groups Administration</vt:lpstr>
      <vt:lpstr>PowerPoint Presentation</vt:lpstr>
      <vt:lpstr>File Permissions and Ownership</vt:lpstr>
      <vt:lpstr>File Permissions and Ownership</vt:lpstr>
      <vt:lpstr>File Permissions and Ownership</vt:lpstr>
      <vt:lpstr>File Permissions and Ownership</vt:lpstr>
      <vt:lpstr>File Permissions and Ownership</vt:lpstr>
      <vt:lpstr>File Permissions and Ownership</vt:lpstr>
      <vt:lpstr>File Permissions and Ownership</vt:lpstr>
      <vt:lpstr>PowerPoint Presentation</vt:lpstr>
      <vt:lpstr>Initialization files</vt:lpstr>
      <vt:lpstr>PowerPoint Presentation</vt:lpstr>
      <vt:lpstr>Linux Package Manager (apt) </vt:lpstr>
      <vt:lpstr>Linux Package Manager (apt) </vt:lpstr>
      <vt:lpstr>Linux Package Manager (apt) </vt:lpstr>
      <vt:lpstr>Linux Package Manager (apt) </vt:lpstr>
      <vt:lpstr>PowerPoint Presentation</vt:lpstr>
      <vt:lpstr> Linux Processes</vt:lpstr>
      <vt:lpstr> Linux Processes</vt:lpstr>
      <vt:lpstr> Linux Processes</vt:lpstr>
      <vt:lpstr> Linux Processes</vt:lpstr>
      <vt:lpstr> Linux Processes</vt:lpstr>
      <vt:lpstr> Linux Processes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Ahmed</cp:lastModifiedBy>
  <cp:revision>164</cp:revision>
  <dcterms:created xsi:type="dcterms:W3CDTF">2021-06-28T07:39:23Z</dcterms:created>
  <dcterms:modified xsi:type="dcterms:W3CDTF">2021-08-23T17:09:44Z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2020-11-14T00:00:00Z</vt:filetime>
  </property>
  <property fmtid="{D5CDD505-2E9C-101B-9397-08002B2CF9AE}" pid="3" name="Creator">
    <vt:lpwstr>Impress</vt:lpwstr>
  </property>
  <property fmtid="{D5CDD505-2E9C-101B-9397-08002B2CF9AE}" pid="4" name="LastSaved">
    <vt:filetime>2021-06-28T00:00:00Z</vt:filetime>
  </property>
</Properties>
</file>