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76" r:id="rId4"/>
    <p:sldId id="377" r:id="rId5"/>
    <p:sldId id="378" r:id="rId6"/>
    <p:sldId id="381" r:id="rId7"/>
    <p:sldId id="382" r:id="rId8"/>
    <p:sldId id="383" r:id="rId9"/>
    <p:sldId id="384" r:id="rId10"/>
    <p:sldId id="385" r:id="rId11"/>
    <p:sldId id="390" r:id="rId12"/>
    <p:sldId id="386" r:id="rId13"/>
    <p:sldId id="387" r:id="rId14"/>
    <p:sldId id="388" r:id="rId15"/>
    <p:sldId id="389" r:id="rId16"/>
    <p:sldId id="392" r:id="rId17"/>
    <p:sldId id="393" r:id="rId18"/>
    <p:sldId id="394" r:id="rId19"/>
    <p:sldId id="395" r:id="rId20"/>
    <p:sldId id="404" r:id="rId21"/>
    <p:sldId id="405" r:id="rId22"/>
    <p:sldId id="406" r:id="rId23"/>
    <p:sldId id="407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70" d="100"/>
          <a:sy n="70" d="100"/>
        </p:scale>
        <p:origin x="-1613" y="-6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35241" y="4411090"/>
            <a:ext cx="2428925" cy="1258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0366"/>
            <a:ext cx="10080625" cy="173990"/>
          </a:xfrm>
          <a:custGeom>
            <a:avLst/>
            <a:gdLst/>
            <a:ahLst/>
            <a:cxnLst/>
            <a:rect l="l" t="t" r="r" b="b"/>
            <a:pathLst>
              <a:path w="10080625" h="173990">
                <a:moveTo>
                  <a:pt x="10080002" y="0"/>
                </a:moveTo>
                <a:lnTo>
                  <a:pt x="0" y="0"/>
                </a:lnTo>
                <a:lnTo>
                  <a:pt x="0" y="173888"/>
                </a:lnTo>
                <a:lnTo>
                  <a:pt x="10080002" y="173888"/>
                </a:lnTo>
                <a:close/>
              </a:path>
            </a:pathLst>
          </a:custGeom>
          <a:solidFill>
            <a:srgbClr val="F00C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00366"/>
            <a:ext cx="10080625" cy="173990"/>
          </a:xfrm>
          <a:custGeom>
            <a:avLst/>
            <a:gdLst/>
            <a:ahLst/>
            <a:cxnLst/>
            <a:rect l="l" t="t" r="r" b="b"/>
            <a:pathLst>
              <a:path w="10080625" h="173990">
                <a:moveTo>
                  <a:pt x="5039995" y="173888"/>
                </a:moveTo>
                <a:lnTo>
                  <a:pt x="0" y="173888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173888"/>
                </a:lnTo>
                <a:lnTo>
                  <a:pt x="5039995" y="173888"/>
                </a:lnTo>
                <a:close/>
              </a:path>
            </a:pathLst>
          </a:custGeom>
          <a:ln w="3175">
            <a:solidFill>
              <a:srgbClr val="F00C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334" y="280708"/>
            <a:ext cx="97031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8345" y="1164816"/>
            <a:ext cx="3830320" cy="311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8C1C74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334" y="308787"/>
            <a:ext cx="97031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0160" y="2718460"/>
            <a:ext cx="6136640" cy="204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40458" y="5092191"/>
            <a:ext cx="1463675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61940" y="5170285"/>
            <a:ext cx="33083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179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smtClean="0">
                <a:latin typeface="Liberation Sans"/>
                <a:cs typeface="Liberation Sans"/>
              </a:rPr>
              <a:t>Linux Fundamentals</a:t>
            </a:r>
            <a:r>
              <a:rPr lang="en-US" sz="4000" b="1" spc="-10" dirty="0" smtClean="0">
                <a:latin typeface="Liberation Sans"/>
                <a:cs typeface="Liberation Sans"/>
              </a:rPr>
              <a:t/>
            </a:r>
            <a:br>
              <a:rPr lang="en-US" sz="4000" b="1" spc="-10" dirty="0" smtClean="0">
                <a:latin typeface="Liberation Sans"/>
                <a:cs typeface="Liberation Sans"/>
              </a:rPr>
            </a:br>
            <a:r>
              <a:rPr lang="en-US" sz="4000" b="1" spc="-10" dirty="0" smtClean="0">
                <a:latin typeface="Liberation Sans"/>
                <a:cs typeface="Liberation Sans"/>
              </a:rPr>
              <a:t>by</a:t>
            </a:r>
          </a:p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Ahmad </a:t>
            </a:r>
            <a:r>
              <a:rPr lang="en-US" sz="4000" b="1" spc="-10" dirty="0" err="1" smtClean="0">
                <a:latin typeface="Liberation Sans"/>
                <a:cs typeface="Liberation Sans"/>
              </a:rPr>
              <a:t>Khaled</a:t>
            </a:r>
            <a:r>
              <a:rPr lang="en-US" sz="4000" b="1" spc="-10" dirty="0" smtClean="0">
                <a:latin typeface="Liberation Sans"/>
                <a:cs typeface="Liberation Sans"/>
              </a:rPr>
              <a:t> </a:t>
            </a:r>
            <a:r>
              <a:rPr lang="en-US" sz="4000" b="1" spc="-10" dirty="0" err="1" smtClean="0">
                <a:latin typeface="Liberation Sans"/>
                <a:cs typeface="Liberation Sans"/>
              </a:rPr>
              <a:t>Hassanien</a:t>
            </a:r>
            <a:endParaRPr lang="en-US" sz="4000" b="1" spc="-10" dirty="0" smtClean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44351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To get </a:t>
            </a:r>
            <a:r>
              <a:rPr lang="en-US" sz="2800" b="1" spc="15" dirty="0">
                <a:latin typeface="Liberation Sans"/>
                <a:cs typeface="Liberation Sans"/>
              </a:rPr>
              <a:t>i</a:t>
            </a:r>
            <a:r>
              <a:rPr lang="en-US" sz="2800" b="1" spc="15" dirty="0" smtClean="0">
                <a:latin typeface="Liberation Sans"/>
                <a:cs typeface="Liberation Sans"/>
              </a:rPr>
              <a:t>nformation about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inode</a:t>
            </a:r>
            <a:r>
              <a:rPr lang="en-US" sz="2800" b="1" spc="15" dirty="0" smtClean="0">
                <a:latin typeface="Liberation Sans"/>
                <a:cs typeface="Liberation Sans"/>
              </a:rPr>
              <a:t> of your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partiton</a:t>
            </a:r>
            <a:r>
              <a:rPr lang="en-US" sz="2800" b="1" spc="15" dirty="0" smtClean="0">
                <a:latin typeface="Liberation Sans"/>
                <a:cs typeface="Liberation Sans"/>
              </a:rPr>
              <a:t>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 smtClean="0">
                <a:latin typeface="Liberation Sans"/>
                <a:cs typeface="Liberation Sans"/>
              </a:rPr>
              <a:t>df</a:t>
            </a:r>
            <a:r>
              <a:rPr lang="en-US" sz="2800" b="1" spc="15" dirty="0" smtClean="0">
                <a:latin typeface="Liberation Sans"/>
                <a:cs typeface="Liberation Sans"/>
              </a:rPr>
              <a:t> -i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file_system</a:t>
            </a:r>
            <a:r>
              <a:rPr lang="en-US" sz="2800" b="1" spc="15" dirty="0">
                <a:latin typeface="Liberation Sans"/>
                <a:cs typeface="Liberation Sans"/>
              </a:rPr>
              <a:t> </a:t>
            </a:r>
            <a:r>
              <a:rPr lang="en-US" sz="2800" b="1" spc="15" dirty="0" smtClean="0">
                <a:latin typeface="Liberation Sans"/>
                <a:cs typeface="Liberation Sans"/>
              </a:rPr>
              <a:t>   Example: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df</a:t>
            </a:r>
            <a:r>
              <a:rPr lang="en-US" sz="2800" b="1" spc="15" dirty="0" smtClean="0">
                <a:latin typeface="Liberation Sans"/>
                <a:cs typeface="Liberation Sans"/>
              </a:rPr>
              <a:t> -i /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dev</a:t>
            </a:r>
            <a:r>
              <a:rPr lang="en-US" sz="2800" b="1" spc="15" dirty="0" smtClean="0">
                <a:latin typeface="Liberation Sans"/>
                <a:cs typeface="Liberation Sans"/>
              </a:rPr>
              <a:t>/sda5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To get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indoe</a:t>
            </a:r>
            <a:r>
              <a:rPr lang="en-US" sz="2800" b="1" spc="15" dirty="0" smtClean="0">
                <a:latin typeface="Liberation Sans"/>
                <a:cs typeface="Liberation Sans"/>
              </a:rPr>
              <a:t> of file: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 smtClean="0">
                <a:latin typeface="Liberation Sans"/>
                <a:cs typeface="Liberation Sans"/>
              </a:rPr>
              <a:t>ls</a:t>
            </a:r>
            <a:r>
              <a:rPr lang="en-US" sz="2800" b="1" spc="15" dirty="0" smtClean="0">
                <a:latin typeface="Liberation Sans"/>
                <a:cs typeface="Liberation Sans"/>
              </a:rPr>
              <a:t> -l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file_name</a:t>
            </a:r>
            <a:endParaRPr lang="en-US" sz="28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To get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indode</a:t>
            </a:r>
            <a:r>
              <a:rPr lang="en-US" sz="2800" b="1" spc="15" dirty="0" smtClean="0">
                <a:latin typeface="Liberation Sans"/>
                <a:cs typeface="Liberation Sans"/>
              </a:rPr>
              <a:t> of a directory: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 smtClean="0">
                <a:latin typeface="Liberation Sans"/>
                <a:cs typeface="Liberation Sans"/>
              </a:rPr>
              <a:t>ls</a:t>
            </a:r>
            <a:r>
              <a:rPr lang="en-US" sz="2800" b="1" spc="15" dirty="0" smtClean="0">
                <a:latin typeface="Liberation Sans"/>
                <a:cs typeface="Liberation Sans"/>
              </a:rPr>
              <a:t> -id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directory_name</a:t>
            </a: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41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133055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Hard Links V.s Soft Links: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  <p:pic>
        <p:nvPicPr>
          <p:cNvPr id="2050" name="Picture 2" descr="HARD LINK vs SYMBOLIC LINK » Network Int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768475"/>
            <a:ext cx="7010400" cy="364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516833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Hard Links: Syntax: 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err="1" smtClean="0">
                <a:latin typeface="Liberation Sans"/>
                <a:cs typeface="Liberation Sans"/>
              </a:rPr>
              <a:t>ln</a:t>
            </a: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original_file</a:t>
            </a: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file_hard_link</a:t>
            </a: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When </a:t>
            </a:r>
            <a:r>
              <a:rPr lang="en-US" sz="2800" b="1" spc="15" dirty="0">
                <a:latin typeface="Liberation Sans"/>
                <a:cs typeface="Liberation Sans"/>
              </a:rPr>
              <a:t>you create a file, you give it a name. Basically, this name is a hard link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On </a:t>
            </a:r>
            <a:r>
              <a:rPr lang="en-US" sz="2800" b="1" spc="15" dirty="0">
                <a:latin typeface="Liberation Sans"/>
                <a:cs typeface="Liberation Sans"/>
              </a:rPr>
              <a:t>a Linux file system, multiple hard links can be created to a file. This can be </a:t>
            </a:r>
            <a:r>
              <a:rPr lang="en-US" sz="2800" b="1" spc="15" dirty="0" smtClean="0">
                <a:latin typeface="Liberation Sans"/>
                <a:cs typeface="Liberation Sans"/>
              </a:rPr>
              <a:t>useful, because </a:t>
            </a:r>
            <a:r>
              <a:rPr lang="en-US" sz="2800" b="1" spc="15" dirty="0">
                <a:latin typeface="Liberation Sans"/>
                <a:cs typeface="Liberation Sans"/>
              </a:rPr>
              <a:t>it enables you to access the file </a:t>
            </a:r>
            <a:r>
              <a:rPr lang="en-US" sz="2800" b="1" spc="15" dirty="0" smtClean="0">
                <a:latin typeface="Liberation Sans"/>
                <a:cs typeface="Liberation Sans"/>
              </a:rPr>
              <a:t>from multiple </a:t>
            </a:r>
            <a:r>
              <a:rPr lang="en-US" sz="2800" b="1" spc="15" dirty="0">
                <a:latin typeface="Liberation Sans"/>
                <a:cs typeface="Liberation Sans"/>
              </a:rPr>
              <a:t>different locations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5140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47248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If </a:t>
            </a:r>
            <a:r>
              <a:rPr lang="en-US" sz="2800" b="1" spc="15" dirty="0">
                <a:latin typeface="Liberation Sans"/>
                <a:cs typeface="Liberation Sans"/>
              </a:rPr>
              <a:t>the first hard link that ever existed for a file is removed, that does not impact the other hard links that still exist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Some </a:t>
            </a:r>
            <a:r>
              <a:rPr lang="en-US" sz="2800" b="1" spc="15" dirty="0">
                <a:latin typeface="Liberation Sans"/>
                <a:cs typeface="Liberation Sans"/>
              </a:rPr>
              <a:t>restrictions apply to hard links, though: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Hard </a:t>
            </a:r>
            <a:r>
              <a:rPr lang="en-US" sz="2800" b="1" spc="15" dirty="0">
                <a:latin typeface="Liberation Sans"/>
                <a:cs typeface="Liberation Sans"/>
              </a:rPr>
              <a:t>links must exist all on the same device (partition, logical volume, </a:t>
            </a:r>
            <a:r>
              <a:rPr lang="en-US" sz="2800" b="1" spc="15" dirty="0" err="1">
                <a:latin typeface="Liberation Sans"/>
                <a:cs typeface="Liberation Sans"/>
              </a:rPr>
              <a:t>etc</a:t>
            </a:r>
            <a:r>
              <a:rPr lang="en-US" sz="2800" b="1" spc="15" dirty="0">
                <a:latin typeface="Liberation Sans"/>
                <a:cs typeface="Liberation Sans"/>
              </a:rPr>
              <a:t>).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You </a:t>
            </a:r>
            <a:r>
              <a:rPr lang="en-US" sz="2800" b="1" spc="15" dirty="0">
                <a:latin typeface="Liberation Sans"/>
                <a:cs typeface="Liberation Sans"/>
              </a:rPr>
              <a:t>cannot create hard links to directories.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When </a:t>
            </a:r>
            <a:r>
              <a:rPr lang="en-US" sz="2800" b="1" spc="15" dirty="0">
                <a:latin typeface="Liberation Sans"/>
                <a:cs typeface="Liberation Sans"/>
              </a:rPr>
              <a:t>the last name (hard link) to a file is removed, access to the file’s </a:t>
            </a:r>
            <a:r>
              <a:rPr lang="en-US" sz="2800" b="1" spc="15" dirty="0" smtClean="0">
                <a:latin typeface="Liberation Sans"/>
                <a:cs typeface="Liberation Sans"/>
              </a:rPr>
              <a:t>data is </a:t>
            </a:r>
            <a:r>
              <a:rPr lang="en-US" sz="2800" b="1" spc="15" dirty="0">
                <a:latin typeface="Liberation Sans"/>
                <a:cs typeface="Liberation Sans"/>
              </a:rPr>
              <a:t>also removed.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439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568880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Soft Links: Syntax: 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err="1" smtClean="0">
                <a:latin typeface="Liberation Sans"/>
                <a:cs typeface="Liberation Sans"/>
              </a:rPr>
              <a:t>ln</a:t>
            </a:r>
            <a:r>
              <a:rPr lang="en-US" sz="2800" b="1" spc="15" dirty="0" smtClean="0">
                <a:latin typeface="Liberation Sans"/>
                <a:cs typeface="Liberation Sans"/>
              </a:rPr>
              <a:t>  -s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original_file</a:t>
            </a: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file_soft_link</a:t>
            </a:r>
            <a:endParaRPr lang="en-US" sz="28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Soft links are also known as Symbolic </a:t>
            </a:r>
            <a:r>
              <a:rPr lang="en-US" sz="2800" b="1" spc="15" dirty="0" smtClean="0">
                <a:latin typeface="Liberation Sans"/>
                <a:cs typeface="Liberation Sans"/>
              </a:rPr>
              <a:t>Links</a:t>
            </a:r>
            <a:r>
              <a:rPr lang="en-US" sz="2800" b="1" spc="15" dirty="0">
                <a:latin typeface="Liberation Sans"/>
                <a:cs typeface="Liberation Sans"/>
              </a:rPr>
              <a:t>.</a:t>
            </a: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New entry is made to the </a:t>
            </a:r>
            <a:r>
              <a:rPr lang="en-US" sz="2800" b="1" spc="15" dirty="0" err="1">
                <a:latin typeface="Liberation Sans"/>
                <a:cs typeface="Liberation Sans"/>
              </a:rPr>
              <a:t>inode</a:t>
            </a:r>
            <a:r>
              <a:rPr lang="en-US" sz="2800" b="1" spc="15" dirty="0">
                <a:latin typeface="Liberation Sans"/>
                <a:cs typeface="Liberation Sans"/>
              </a:rPr>
              <a:t> table for the </a:t>
            </a:r>
            <a:r>
              <a:rPr lang="en-US" sz="2800" b="1" spc="15" dirty="0" smtClean="0">
                <a:latin typeface="Liberation Sans"/>
                <a:cs typeface="Liberation Sans"/>
              </a:rPr>
              <a:t>link, </a:t>
            </a:r>
            <a:r>
              <a:rPr lang="en-US" sz="2800" b="1" spc="15" dirty="0">
                <a:latin typeface="Liberation Sans"/>
                <a:cs typeface="Liberation Sans"/>
              </a:rPr>
              <a:t>t</a:t>
            </a:r>
            <a:r>
              <a:rPr lang="en-US" sz="2800" b="1" spc="15" dirty="0" smtClean="0">
                <a:latin typeface="Liberation Sans"/>
                <a:cs typeface="Liberation Sans"/>
              </a:rPr>
              <a:t>he </a:t>
            </a:r>
            <a:r>
              <a:rPr lang="en-US" sz="2800" b="1" spc="15" dirty="0">
                <a:latin typeface="Liberation Sans"/>
                <a:cs typeface="Liberation Sans"/>
              </a:rPr>
              <a:t>content of </a:t>
            </a:r>
            <a:r>
              <a:rPr lang="en-US" sz="2800" b="1" spc="15" dirty="0" smtClean="0">
                <a:latin typeface="Liberation Sans"/>
                <a:cs typeface="Liberation Sans"/>
              </a:rPr>
              <a:t>this entry </a:t>
            </a:r>
            <a:r>
              <a:rPr lang="en-US" sz="2800" b="1" spc="15" dirty="0">
                <a:latin typeface="Liberation Sans"/>
                <a:cs typeface="Liberation Sans"/>
              </a:rPr>
              <a:t>is the path to the original file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This </a:t>
            </a:r>
            <a:r>
              <a:rPr lang="en-US" sz="2800" b="1" spc="15" dirty="0">
                <a:latin typeface="Liberation Sans"/>
                <a:cs typeface="Liberation Sans"/>
              </a:rPr>
              <a:t>allows you to use symbolic links across partition boundaries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3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38762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The advantage of symbolic links is that they can link to files on other devices, as well as on directories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Note that when the original file is removed, the symbolic link becomes invalid and does not work any longer.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04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File System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File System Management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52837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We use “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fdisk</a:t>
            </a:r>
            <a:r>
              <a:rPr lang="en-US" sz="2800" b="1" spc="15" dirty="0" smtClean="0">
                <a:latin typeface="Liberation Sans"/>
                <a:cs typeface="Liberation Sans"/>
              </a:rPr>
              <a:t>” utility to manage file system, like creating or deleting partitions.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To list your partitions and storage disks, run: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>
                <a:latin typeface="Liberation Sans"/>
                <a:cs typeface="Liberation Sans"/>
              </a:rPr>
              <a:t>sudo</a:t>
            </a:r>
            <a:r>
              <a:rPr lang="en-US" sz="2800" b="1" spc="15" dirty="0">
                <a:latin typeface="Liberation Sans"/>
                <a:cs typeface="Liberation Sans"/>
              </a:rPr>
              <a:t> </a:t>
            </a:r>
            <a:r>
              <a:rPr lang="en-US" sz="2800" b="1" spc="15" dirty="0" err="1">
                <a:latin typeface="Liberation Sans"/>
                <a:cs typeface="Liberation Sans"/>
              </a:rPr>
              <a:t>fdisk</a:t>
            </a:r>
            <a:r>
              <a:rPr lang="en-US" sz="2800" b="1" spc="15" dirty="0">
                <a:latin typeface="Liberation Sans"/>
                <a:cs typeface="Liberation Sans"/>
              </a:rPr>
              <a:t> </a:t>
            </a:r>
            <a:r>
              <a:rPr lang="en-US" sz="2800" b="1" spc="15" dirty="0" smtClean="0">
                <a:latin typeface="Liberation Sans"/>
                <a:cs typeface="Liberation Sans"/>
              </a:rPr>
              <a:t>-l</a:t>
            </a:r>
            <a:endParaRPr lang="en-US" sz="28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Or 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df</a:t>
            </a:r>
            <a:r>
              <a:rPr lang="en-US" sz="2800" b="1" spc="15" dirty="0" smtClean="0">
                <a:latin typeface="Liberation Sans"/>
                <a:cs typeface="Liberation Sans"/>
              </a:rPr>
              <a:t> –h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Run: “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fdisk</a:t>
            </a: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disk_name</a:t>
            </a:r>
            <a:r>
              <a:rPr lang="en-US" sz="2800" b="1" spc="15" dirty="0" smtClean="0">
                <a:latin typeface="Liberation Sans"/>
                <a:cs typeface="Liberation Sans"/>
              </a:rPr>
              <a:t>” to modify its partitions.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Example: </a:t>
            </a:r>
            <a:r>
              <a:rPr lang="en-US" sz="2800" b="1" spc="15" dirty="0" err="1">
                <a:latin typeface="Liberation Sans"/>
                <a:cs typeface="Liberation Sans"/>
              </a:rPr>
              <a:t>sudo</a:t>
            </a:r>
            <a:r>
              <a:rPr lang="en-US" sz="2800" b="1" spc="15" dirty="0">
                <a:latin typeface="Liberation Sans"/>
                <a:cs typeface="Liberation Sans"/>
              </a:rPr>
              <a:t> </a:t>
            </a:r>
            <a:r>
              <a:rPr lang="en-US" sz="2800" b="1" spc="15" dirty="0" err="1">
                <a:latin typeface="Liberation Sans"/>
                <a:cs typeface="Liberation Sans"/>
              </a:rPr>
              <a:t>fdisk</a:t>
            </a:r>
            <a:r>
              <a:rPr lang="en-US" sz="2800" b="1" spc="15" dirty="0">
                <a:latin typeface="Liberation Sans"/>
                <a:cs typeface="Liberation Sans"/>
              </a:rPr>
              <a:t> </a:t>
            </a:r>
            <a:r>
              <a:rPr lang="en-US" sz="2800" b="1" spc="15" dirty="0">
                <a:latin typeface="Liberation Sans"/>
                <a:cs typeface="Liberation Sans"/>
              </a:rPr>
              <a:t>–l /</a:t>
            </a:r>
            <a:r>
              <a:rPr lang="en-US" sz="2800" b="1" spc="15" dirty="0" err="1">
                <a:latin typeface="Liberation Sans"/>
                <a:cs typeface="Liberation Sans"/>
              </a:rPr>
              <a:t>dev</a:t>
            </a:r>
            <a:r>
              <a:rPr lang="en-US" sz="2800" b="1" spc="15" dirty="0">
                <a:latin typeface="Liberation Sans"/>
                <a:cs typeface="Liberation Sans"/>
              </a:rPr>
              <a:t>/</a:t>
            </a:r>
            <a:r>
              <a:rPr lang="en-US" sz="2800" b="1" spc="15" dirty="0" err="1">
                <a:latin typeface="Liberation Sans"/>
                <a:cs typeface="Liberation Sans"/>
              </a:rPr>
              <a:t>sda</a:t>
            </a: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46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File System Management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44351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Once inside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fdisk</a:t>
            </a:r>
            <a:r>
              <a:rPr lang="en-US" sz="2800" b="1" spc="15" dirty="0" smtClean="0">
                <a:latin typeface="Liberation Sans"/>
                <a:cs typeface="Liberation Sans"/>
              </a:rPr>
              <a:t>, you can: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View help -&gt; m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Delete a partition -&gt; d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Lists known partition types -&gt; l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Adds a new partition -&gt; n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Prints the partition table -&gt; p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Quits without saving changes -&gt; q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Writes table to disk and exit -&gt; w </a:t>
            </a: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6948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File System Management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487870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After creating the partition run “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partprobe</a:t>
            </a:r>
            <a:r>
              <a:rPr lang="en-US" sz="2800" b="1" spc="15" dirty="0" smtClean="0">
                <a:latin typeface="Liberation Sans"/>
                <a:cs typeface="Liberation Sans"/>
              </a:rPr>
              <a:t>”.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Then you need to format the newly created partition: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dirty="0" err="1"/>
              <a:t>mkfs</a:t>
            </a:r>
            <a:r>
              <a:rPr lang="en-US" sz="2800" b="1" dirty="0"/>
              <a:t>–t </a:t>
            </a:r>
            <a:r>
              <a:rPr lang="en-US" sz="2800" b="1" dirty="0" smtClean="0"/>
              <a:t>ext4 /</a:t>
            </a:r>
            <a:r>
              <a:rPr lang="en-US" sz="2800" b="1" dirty="0" err="1" smtClean="0"/>
              <a:t>dev</a:t>
            </a:r>
            <a:r>
              <a:rPr lang="en-US" sz="2800" b="1" dirty="0" smtClean="0"/>
              <a:t>/sda3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Create a mount point for the partition: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>
                <a:latin typeface="Liberation Sans"/>
                <a:cs typeface="Liberation Sans"/>
              </a:rPr>
              <a:t>m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kdir</a:t>
            </a:r>
            <a:r>
              <a:rPr lang="en-US" sz="2800" b="1" spc="15" dirty="0" smtClean="0">
                <a:latin typeface="Liberation Sans"/>
                <a:cs typeface="Liberation Sans"/>
              </a:rPr>
              <a:t> /my-partition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Finally, mount the newly created partition: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m</a:t>
            </a:r>
            <a:r>
              <a:rPr lang="en-US" sz="2800" b="1" spc="15" dirty="0" smtClean="0">
                <a:latin typeface="Liberation Sans"/>
                <a:cs typeface="Liberation Sans"/>
              </a:rPr>
              <a:t>ount /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dev</a:t>
            </a:r>
            <a:r>
              <a:rPr lang="en-US" sz="2800" b="1" spc="15" dirty="0" smtClean="0">
                <a:latin typeface="Liberation Sans"/>
                <a:cs typeface="Liberation Sans"/>
              </a:rPr>
              <a:t>/sda3 </a:t>
            </a:r>
            <a:r>
              <a:rPr lang="en-US" sz="2800" b="1" spc="15" dirty="0" smtClean="0">
                <a:latin typeface="Liberation Sans"/>
                <a:cs typeface="Liberation Sans"/>
              </a:rPr>
              <a:t>/my-partition</a:t>
            </a: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9470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9417" y="1098842"/>
            <a:ext cx="9168283" cy="519437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 smtClean="0">
                <a:latin typeface="Liberation Sans"/>
                <a:cs typeface="Liberation Sans"/>
              </a:rPr>
              <a:t>Linux Services</a:t>
            </a:r>
            <a:r>
              <a:rPr sz="2000" b="1" spc="-10" dirty="0" smtClean="0">
                <a:latin typeface="Liberation Sans"/>
                <a:cs typeface="Liberation Sans"/>
              </a:rPr>
              <a:t>.</a:t>
            </a:r>
            <a:endParaRPr lang="en-US" sz="2000" b="1" spc="-10" dirty="0" smtClean="0">
              <a:latin typeface="Liberation Sans"/>
              <a:cs typeface="Liberation Sans"/>
            </a:endParaRPr>
          </a:p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 err="1" smtClean="0">
                <a:latin typeface="Liberation Sans"/>
                <a:cs typeface="Liberation Sans"/>
              </a:rPr>
              <a:t>Inode</a:t>
            </a:r>
            <a:r>
              <a:rPr lang="en-US" sz="2000" b="1" spc="-10" dirty="0">
                <a:latin typeface="Liberation Sans"/>
                <a:cs typeface="Liberation Sans"/>
              </a:rPr>
              <a:t>, Soft Link and Hard </a:t>
            </a:r>
            <a:r>
              <a:rPr lang="en-US" sz="2000" b="1" spc="-10" dirty="0" smtClean="0">
                <a:latin typeface="Liberation Sans"/>
                <a:cs typeface="Liberation Sans"/>
              </a:rPr>
              <a:t>Link.</a:t>
            </a:r>
          </a:p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File System </a:t>
            </a:r>
            <a:r>
              <a:rPr lang="en-US" sz="2000" b="1" spc="-10" dirty="0" smtClean="0">
                <a:latin typeface="Liberation Sans"/>
                <a:cs typeface="Liberation Sans"/>
              </a:rPr>
              <a:t>Management</a:t>
            </a:r>
          </a:p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 err="1" smtClean="0">
                <a:latin typeface="Liberation Sans"/>
                <a:cs typeface="Liberation Sans"/>
              </a:rPr>
              <a:t>Cron</a:t>
            </a:r>
            <a:r>
              <a:rPr lang="en-US" sz="2000" b="1" spc="-10" dirty="0" smtClean="0">
                <a:latin typeface="Liberation Sans"/>
                <a:cs typeface="Liberation Sans"/>
              </a:rPr>
              <a:t> Jobs</a:t>
            </a:r>
          </a:p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Achieving and Compression</a:t>
            </a:r>
          </a:p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endParaRPr lang="en-US" sz="2000" b="1" spc="-10" dirty="0" smtClean="0">
              <a:latin typeface="Liberation Sans"/>
              <a:cs typeface="Liberation Sans"/>
            </a:endParaRPr>
          </a:p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endParaRPr lang="en-US" sz="2000" b="1" spc="-10" dirty="0">
              <a:latin typeface="Liberation Sans"/>
              <a:cs typeface="Liberation Sans"/>
            </a:endParaRPr>
          </a:p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endParaRPr lang="en-US" sz="2000" b="1" spc="-10" dirty="0" smtClean="0">
              <a:latin typeface="Liberation Sans"/>
              <a:cs typeface="Liberation Sans"/>
            </a:endParaRPr>
          </a:p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endParaRPr sz="2000" b="1" spc="-10" dirty="0">
              <a:latin typeface="Liberation Sans"/>
              <a:cs typeface="Liberation Sans"/>
            </a:endParaRPr>
          </a:p>
          <a:p>
            <a:pPr marL="287020" indent="-249554">
              <a:lnSpc>
                <a:spcPct val="100000"/>
              </a:lnSpc>
              <a:spcBef>
                <a:spcPts val="910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endParaRPr lang="en-US" sz="2000" b="1" spc="5" dirty="0" smtClean="0">
              <a:latin typeface="Liberation Sans"/>
              <a:cs typeface="Liberation Sans"/>
            </a:endParaRPr>
          </a:p>
          <a:p>
            <a:pPr marL="287020" indent="-249554">
              <a:spcBef>
                <a:spcPts val="91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endParaRPr sz="2000" b="1" spc="-10" dirty="0">
              <a:latin typeface="Liberation Sans"/>
              <a:cs typeface="Liberation Sans"/>
            </a:endParaRPr>
          </a:p>
          <a:p>
            <a:pPr marL="37466">
              <a:lnSpc>
                <a:spcPct val="100000"/>
              </a:lnSpc>
              <a:spcBef>
                <a:spcPts val="910"/>
              </a:spcBef>
              <a:buClr>
                <a:srgbClr val="F00C0B"/>
              </a:buClr>
              <a:buSzPct val="69387"/>
              <a:tabLst>
                <a:tab pos="287655" algn="l"/>
              </a:tabLst>
            </a:pPr>
            <a:endParaRPr lang="en-US" sz="2000" b="1" spc="-10" dirty="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401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Day4 </a:t>
            </a:r>
            <a:r>
              <a:rPr spc="-5" dirty="0" smtClean="0"/>
              <a:t>Content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File System Management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17740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5" y="1517575"/>
            <a:ext cx="8793258" cy="120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1" y="3444875"/>
            <a:ext cx="8864082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File System Management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17740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6" y="1235075"/>
            <a:ext cx="9888892" cy="107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451082"/>
            <a:ext cx="7315200" cy="320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9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File System Management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17740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1" y="1539875"/>
            <a:ext cx="9588201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6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File System Management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17740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1463675"/>
            <a:ext cx="76200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5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err="1" smtClean="0">
                <a:latin typeface="Liberation Sans"/>
                <a:cs typeface="Liberation Sans"/>
              </a:rPr>
              <a:t>Cron</a:t>
            </a:r>
            <a:r>
              <a:rPr lang="en-US" sz="4000" b="1" spc="-10" dirty="0" smtClean="0">
                <a:latin typeface="Liberation Sans"/>
                <a:cs typeface="Liberation Sans"/>
              </a:rPr>
              <a:t> Jobs</a:t>
            </a:r>
            <a:endParaRPr lang="en-US" sz="4000" b="1" spc="-10" dirty="0" smtClean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3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 smtClean="0"/>
              <a:t>Cron</a:t>
            </a:r>
            <a:r>
              <a:rPr lang="en-US" spc="-10" dirty="0" smtClean="0"/>
              <a:t> Jobs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52068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>
                <a:latin typeface="Liberation Sans"/>
                <a:cs typeface="Liberation Sans"/>
              </a:rPr>
              <a:t>Cron</a:t>
            </a:r>
            <a:r>
              <a:rPr lang="en-US" sz="2800" b="1" spc="15" dirty="0">
                <a:latin typeface="Liberation Sans"/>
                <a:cs typeface="Liberation Sans"/>
              </a:rPr>
              <a:t> allows Linux and Unix users to run commands or scripts at a given date and </a:t>
            </a:r>
            <a:r>
              <a:rPr lang="en-US" sz="2800" b="1" spc="15" dirty="0">
                <a:latin typeface="Liberation Sans"/>
                <a:cs typeface="Liberation Sans"/>
              </a:rPr>
              <a:t>time.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Here are the reasons for using </a:t>
            </a:r>
            <a:r>
              <a:rPr lang="en-US" sz="2800" b="1" spc="15" dirty="0" err="1">
                <a:latin typeface="Liberation Sans"/>
                <a:cs typeface="Liberation Sans"/>
              </a:rPr>
              <a:t>cronjobsin</a:t>
            </a:r>
            <a:r>
              <a:rPr lang="en-US" sz="2800" b="1" spc="15" dirty="0">
                <a:latin typeface="Liberation Sans"/>
                <a:cs typeface="Liberation Sans"/>
              </a:rPr>
              <a:t> Linux: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Helps </a:t>
            </a:r>
            <a:r>
              <a:rPr lang="en-US" sz="2800" b="1" spc="15" dirty="0">
                <a:latin typeface="Liberation Sans"/>
                <a:cs typeface="Liberation Sans"/>
              </a:rPr>
              <a:t>OS to take a scheduled backup of log files or database.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Delete </a:t>
            </a:r>
            <a:r>
              <a:rPr lang="en-US" sz="2800" b="1" spc="15" dirty="0">
                <a:latin typeface="Liberation Sans"/>
                <a:cs typeface="Liberation Sans"/>
              </a:rPr>
              <a:t>old log files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Send </a:t>
            </a:r>
            <a:r>
              <a:rPr lang="en-US" sz="2800" b="1" spc="15" dirty="0">
                <a:latin typeface="Liberation Sans"/>
                <a:cs typeface="Liberation Sans"/>
              </a:rPr>
              <a:t>out any notification email such as Newsletters, Password expiration email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It </a:t>
            </a:r>
            <a:r>
              <a:rPr lang="en-US" sz="2800" b="1" spc="15" dirty="0">
                <a:latin typeface="Liberation Sans"/>
                <a:cs typeface="Liberation Sans"/>
              </a:rPr>
              <a:t>is used to automate system maintenance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dirty="0" smtClean="0"/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209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 smtClean="0"/>
              <a:t>Cron</a:t>
            </a:r>
            <a:r>
              <a:rPr lang="en-US" spc="-10" dirty="0" smtClean="0"/>
              <a:t> Jobs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98816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Creating a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cronjob</a:t>
            </a:r>
            <a:r>
              <a:rPr lang="en-US" sz="2800" b="1" spc="15" dirty="0" smtClean="0">
                <a:latin typeface="Liberation Sans"/>
                <a:cs typeface="Liberation Sans"/>
              </a:rPr>
              <a:t>, use “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crontab</a:t>
            </a:r>
            <a:r>
              <a:rPr lang="en-US" sz="2800" b="1" spc="15" dirty="0" smtClean="0">
                <a:latin typeface="Liberation Sans"/>
                <a:cs typeface="Liberation Sans"/>
              </a:rPr>
              <a:t> -e” command.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Syntax: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1 2 3 4 5 /path/to/command arg1 </a:t>
            </a:r>
            <a:r>
              <a:rPr lang="en-US" sz="2800" b="1" spc="15" dirty="0" smtClean="0">
                <a:latin typeface="Liberation Sans"/>
                <a:cs typeface="Liberation Sans"/>
              </a:rPr>
              <a:t>arg2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Where: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1: Minute (0-59)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2: Hours (0-23)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3: Day (0-31)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4: Month (0-12 [12 == December])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5: Day of the week(0-7 [7 or 0 == </a:t>
            </a:r>
            <a:r>
              <a:rPr lang="en-US" sz="2800" b="1" spc="15" dirty="0" err="1">
                <a:latin typeface="Liberation Sans"/>
                <a:cs typeface="Liberation Sans"/>
              </a:rPr>
              <a:t>sunday</a:t>
            </a:r>
            <a:r>
              <a:rPr lang="en-US" sz="2800" b="1" spc="15" dirty="0">
                <a:latin typeface="Liberation Sans"/>
                <a:cs typeface="Liberation Sans"/>
              </a:rPr>
              <a:t>])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28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Here are the reasons for using </a:t>
            </a:r>
            <a:r>
              <a:rPr lang="en-US" sz="2800" b="1" spc="15" dirty="0" err="1">
                <a:latin typeface="Liberation Sans"/>
                <a:cs typeface="Liberation Sans"/>
              </a:rPr>
              <a:t>cronjobsin</a:t>
            </a:r>
            <a:r>
              <a:rPr lang="en-US" sz="2800" b="1" spc="15" dirty="0">
                <a:latin typeface="Liberation Sans"/>
                <a:cs typeface="Liberation Sans"/>
              </a:rPr>
              <a:t> Linux: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Helps </a:t>
            </a:r>
            <a:r>
              <a:rPr lang="en-US" sz="2800" b="1" spc="15" dirty="0">
                <a:latin typeface="Liberation Sans"/>
                <a:cs typeface="Liberation Sans"/>
              </a:rPr>
              <a:t>OS to take a scheduled backup of log files or database.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Delete </a:t>
            </a:r>
            <a:r>
              <a:rPr lang="en-US" sz="2800" b="1" spc="15" dirty="0">
                <a:latin typeface="Liberation Sans"/>
                <a:cs typeface="Liberation Sans"/>
              </a:rPr>
              <a:t>old log files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Send </a:t>
            </a:r>
            <a:r>
              <a:rPr lang="en-US" sz="2800" b="1" spc="15" dirty="0">
                <a:latin typeface="Liberation Sans"/>
                <a:cs typeface="Liberation Sans"/>
              </a:rPr>
              <a:t>out any notification email such as Newsletters, Password expiration email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It </a:t>
            </a:r>
            <a:r>
              <a:rPr lang="en-US" sz="2800" b="1" spc="15" dirty="0">
                <a:latin typeface="Liberation Sans"/>
                <a:cs typeface="Liberation Sans"/>
              </a:rPr>
              <a:t>is used to automate system maintenance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dirty="0" smtClean="0"/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87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/>
              <a:t>Achieving and Compression</a:t>
            </a:r>
            <a:endParaRPr lang="en-US" sz="4000" b="1" spc="-10" dirty="0" smtClean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8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Achieving and Compression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395319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The “tar” </a:t>
            </a:r>
            <a:r>
              <a:rPr lang="en-US" sz="2800" b="1" spc="15" dirty="0">
                <a:latin typeface="Liberation Sans"/>
                <a:cs typeface="Liberation Sans"/>
              </a:rPr>
              <a:t>command archives files to and extracts files from a single file called a tar file.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Syntax: tar [options] </a:t>
            </a:r>
            <a:r>
              <a:rPr lang="en-US" sz="2800" b="1" spc="15" dirty="0">
                <a:latin typeface="Liberation Sans"/>
                <a:cs typeface="Liberation Sans"/>
              </a:rPr>
              <a:t>archive-file filenames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Options: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c: create a new tar file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t: list table of content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x: extracts files from the tar command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f: </a:t>
            </a:r>
            <a:r>
              <a:rPr lang="en-US" sz="2800" b="1" spc="15" dirty="0">
                <a:latin typeface="Liberation Sans"/>
                <a:cs typeface="Liberation Sans"/>
              </a:rPr>
              <a:t>specify the archive file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v:verbose </a:t>
            </a:r>
            <a:r>
              <a:rPr lang="en-US" sz="2800" b="1" spc="15" dirty="0" smtClean="0">
                <a:latin typeface="Liberation Sans"/>
                <a:cs typeface="Liberation Sans"/>
              </a:rPr>
              <a:t>mode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6443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Achieving and Compression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33557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Before creating a tar archive, verify that there is no other archive in the directory with the same name as the new archive </a:t>
            </a:r>
            <a:r>
              <a:rPr lang="en-US" sz="2800" b="1" spc="15" dirty="0" smtClean="0">
                <a:latin typeface="Liberation Sans"/>
                <a:cs typeface="Liberation Sans"/>
              </a:rPr>
              <a:t>to be </a:t>
            </a:r>
            <a:r>
              <a:rPr lang="en-US" sz="2800" b="1" spc="15" dirty="0">
                <a:latin typeface="Liberation Sans"/>
                <a:cs typeface="Liberation Sans"/>
              </a:rPr>
              <a:t>created.  The tar command will overwrite an existing archive without any feedback.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For tar to be able to archive the selected files, it is mandatory that the user executing the tar command is able to read </a:t>
            </a:r>
            <a:r>
              <a:rPr lang="en-US" sz="2800" b="1" spc="15" dirty="0" smtClean="0">
                <a:latin typeface="Liberation Sans"/>
                <a:cs typeface="Liberation Sans"/>
              </a:rPr>
              <a:t>the files</a:t>
            </a:r>
            <a:r>
              <a:rPr lang="en-US" sz="2800" b="1" spc="15" dirty="0">
                <a:latin typeface="Liberation Sans"/>
                <a:cs typeface="Liberation Sans"/>
              </a:rPr>
              <a:t>.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3988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>
                <a:latin typeface="Liberation Sans"/>
                <a:cs typeface="Liberation Sans"/>
              </a:rPr>
              <a:t>Linux Services</a:t>
            </a:r>
            <a:endParaRPr lang="en-US" sz="4000" b="1" spc="-10" dirty="0" smtClean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9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smtClean="0"/>
              <a:t>Achieving and Compression</a:t>
            </a:r>
            <a:endParaRPr lang="en-US"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30661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Compressing Files: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Files can be compressed using different commands.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z </a:t>
            </a:r>
            <a:r>
              <a:rPr lang="en-US" sz="2800" b="1" spc="15" dirty="0">
                <a:latin typeface="Liberation Sans"/>
                <a:cs typeface="Liberation Sans"/>
              </a:rPr>
              <a:t>for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gzip</a:t>
            </a:r>
            <a:r>
              <a:rPr lang="en-US" sz="2800" b="1" spc="15" dirty="0" smtClean="0">
                <a:latin typeface="Liberation Sans"/>
                <a:cs typeface="Liberation Sans"/>
              </a:rPr>
              <a:t> compression </a:t>
            </a:r>
            <a:r>
              <a:rPr lang="en-US" sz="2800" b="1" spc="15" dirty="0">
                <a:latin typeface="Liberation Sans"/>
                <a:cs typeface="Liberation Sans"/>
              </a:rPr>
              <a:t>(filename.tar.gz or filename.tgz)         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j </a:t>
            </a:r>
            <a:r>
              <a:rPr lang="en-US" sz="2800" b="1" spc="15" dirty="0">
                <a:latin typeface="Liberation Sans"/>
                <a:cs typeface="Liberation Sans"/>
              </a:rPr>
              <a:t>for </a:t>
            </a:r>
            <a:r>
              <a:rPr lang="en-US" sz="2800" b="1" spc="15" dirty="0" smtClean="0">
                <a:latin typeface="Liberation Sans"/>
                <a:cs typeface="Liberation Sans"/>
              </a:rPr>
              <a:t>bzip2 compression </a:t>
            </a:r>
            <a:r>
              <a:rPr lang="en-US" sz="2800" b="1" spc="15" dirty="0">
                <a:latin typeface="Liberation Sans"/>
                <a:cs typeface="Liberation Sans"/>
              </a:rPr>
              <a:t>(filename.tar.bz2)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</a:rPr>
              <a:t>J </a:t>
            </a:r>
            <a:r>
              <a:rPr lang="en-US" sz="2800" b="1" spc="15" dirty="0">
                <a:latin typeface="Liberation Sans"/>
                <a:cs typeface="Liberation Sans"/>
              </a:rPr>
              <a:t>for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xzc</a:t>
            </a: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r>
              <a:rPr lang="en-US" sz="2800" b="1" spc="15" dirty="0" err="1" smtClean="0">
                <a:latin typeface="Liberation Sans"/>
                <a:cs typeface="Liberation Sans"/>
              </a:rPr>
              <a:t>ompression</a:t>
            </a:r>
            <a:r>
              <a:rPr lang="en-US" sz="2800" b="1" spc="15" dirty="0" smtClean="0">
                <a:latin typeface="Liberation Sans"/>
                <a:cs typeface="Liberation Sans"/>
              </a:rPr>
              <a:t> </a:t>
            </a:r>
            <a:r>
              <a:rPr lang="en-US" sz="2800" b="1" spc="15" dirty="0">
                <a:latin typeface="Liberation Sans"/>
                <a:cs typeface="Liberation Sans"/>
              </a:rPr>
              <a:t>(</a:t>
            </a:r>
            <a:r>
              <a:rPr lang="en-US" sz="2800" b="1" spc="15" dirty="0" err="1">
                <a:latin typeface="Liberation Sans"/>
                <a:cs typeface="Liberation Sans"/>
              </a:rPr>
              <a:t>filename.tar.xz</a:t>
            </a:r>
            <a:r>
              <a:rPr lang="en-US" sz="2800" b="1" spc="15" dirty="0">
                <a:latin typeface="Liberation Sans"/>
                <a:cs typeface="Liberation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7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3444875"/>
            <a:ext cx="48937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buClr>
                <a:srgbClr val="F00C0B"/>
              </a:buClr>
              <a:buSzPct val="69387"/>
              <a:tabLst>
                <a:tab pos="287655" algn="l"/>
              </a:tabLst>
            </a:pPr>
            <a:r>
              <a:rPr lang="en-US" sz="4000" b="1" spc="5" dirty="0" smtClean="0">
                <a:latin typeface="Liberation Sans"/>
                <a:cs typeface="Liberation Sans"/>
              </a:rPr>
              <a:t>      Thank you</a:t>
            </a:r>
            <a:br>
              <a:rPr lang="en-US" sz="4000" b="1" spc="5" dirty="0" smtClean="0">
                <a:latin typeface="Liberation Sans"/>
                <a:cs typeface="Liberation Sans"/>
              </a:rPr>
            </a:br>
            <a:r>
              <a:rPr lang="en-US" sz="4000" b="1" spc="5" dirty="0" smtClean="0">
                <a:latin typeface="Liberation Sans"/>
                <a:cs typeface="Liberation Sans"/>
              </a:rPr>
              <a:t>   Any questions?</a:t>
            </a:r>
            <a:endParaRPr lang="en-US" sz="4000" dirty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9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074356"/>
            <a:ext cx="9061450" cy="46089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A </a:t>
            </a:r>
            <a:r>
              <a:rPr lang="en-US" sz="2500" b="1" spc="15" dirty="0">
                <a:latin typeface="Liberation Sans"/>
                <a:cs typeface="Liberation Sans"/>
              </a:rPr>
              <a:t>service is an application (or set of applications) that runs in the background waiting to be used, or carrying out essential </a:t>
            </a:r>
            <a:r>
              <a:rPr lang="en-US" sz="2500" b="1" spc="15" dirty="0" smtClean="0">
                <a:latin typeface="Liberation Sans"/>
                <a:cs typeface="Liberation Sans"/>
              </a:rPr>
              <a:t>tasks. Examples of services are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MySql</a:t>
            </a:r>
            <a:r>
              <a:rPr lang="en-US" sz="2500" b="1" spc="15" dirty="0" smtClean="0">
                <a:latin typeface="Liberation Sans"/>
                <a:cs typeface="Liberation Sans"/>
              </a:rPr>
              <a:t>, </a:t>
            </a:r>
            <a:r>
              <a:rPr lang="en-US" sz="2500" b="1" spc="15" dirty="0" err="1">
                <a:latin typeface="Liberation Sans"/>
                <a:cs typeface="Liberation Sans"/>
              </a:rPr>
              <a:t>N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ginx</a:t>
            </a:r>
            <a:r>
              <a:rPr lang="en-US" sz="2500" b="1" spc="15" dirty="0" smtClean="0">
                <a:latin typeface="Liberation Sans"/>
                <a:cs typeface="Liberation Sans"/>
              </a:rPr>
              <a:t> and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Docker</a:t>
            </a:r>
            <a:r>
              <a:rPr lang="en-US" sz="25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System </a:t>
            </a:r>
            <a:r>
              <a:rPr lang="en-US" sz="2500" b="1" spc="15" dirty="0">
                <a:latin typeface="Liberation Sans"/>
                <a:cs typeface="Liberation Sans"/>
              </a:rPr>
              <a:t>starts processes called daemons which are processes that run in the background and provide services performing a particular </a:t>
            </a:r>
            <a:r>
              <a:rPr lang="en-US" sz="2500" b="1" spc="15" dirty="0" smtClean="0">
                <a:latin typeface="Liberation Sans"/>
                <a:cs typeface="Liberation Sans"/>
              </a:rPr>
              <a:t>task.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We control services using: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s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ystemctl</a:t>
            </a:r>
            <a:r>
              <a:rPr lang="en-US" sz="2500" b="1" spc="15" dirty="0" smtClean="0">
                <a:latin typeface="Liberation Sans"/>
                <a:cs typeface="Liberation Sans"/>
              </a:rPr>
              <a:t> [options]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service_name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s</a:t>
            </a:r>
            <a:r>
              <a:rPr lang="en-US" sz="2500" b="1" spc="15" dirty="0" smtClean="0">
                <a:latin typeface="Liberation Sans"/>
                <a:cs typeface="Liberation Sans"/>
              </a:rPr>
              <a:t>ervice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service_name</a:t>
            </a:r>
            <a:r>
              <a:rPr lang="en-US" sz="2500" b="1" spc="15" dirty="0" smtClean="0">
                <a:latin typeface="Liberation Sans"/>
                <a:cs typeface="Liberation Sans"/>
              </a:rPr>
              <a:t> [options]</a:t>
            </a:r>
            <a:endParaRPr lang="en-US" sz="2500" b="1" spc="15" dirty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Linux Services</a:t>
            </a:r>
          </a:p>
        </p:txBody>
      </p:sp>
    </p:spTree>
    <p:extLst>
      <p:ext uri="{BB962C8B-B14F-4D97-AF65-F5344CB8AC3E}">
        <p14:creationId xmlns:p14="http://schemas.microsoft.com/office/powerpoint/2010/main" val="24224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Linux </a:t>
            </a:r>
            <a:r>
              <a:rPr lang="en-US" spc="5" dirty="0" smtClean="0"/>
              <a:t>Services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290509" y="1235075"/>
            <a:ext cx="9061450" cy="551009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stop this service, we run:</a:t>
            </a:r>
            <a:br>
              <a:rPr lang="en-US" sz="2500" b="1" spc="15" dirty="0" smtClean="0">
                <a:latin typeface="Liberation Sans"/>
                <a:cs typeface="Liberation Sans"/>
              </a:rPr>
            </a:b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systemctl</a:t>
            </a:r>
            <a:r>
              <a:rPr lang="en-US" sz="2500" b="1" spc="15" dirty="0" smtClean="0">
                <a:latin typeface="Liberation Sans"/>
                <a:cs typeface="Liberation Sans"/>
              </a:rPr>
              <a:t> stop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docker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start it again, we run:</a:t>
            </a:r>
            <a:br>
              <a:rPr lang="en-US" sz="2500" b="1" spc="15" dirty="0" smtClean="0">
                <a:latin typeface="Liberation Sans"/>
                <a:cs typeface="Liberation Sans"/>
              </a:rPr>
            </a:b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systemctl</a:t>
            </a:r>
            <a:r>
              <a:rPr lang="en-US" sz="2500" b="1" spc="15" dirty="0" smtClean="0">
                <a:latin typeface="Liberation Sans"/>
                <a:cs typeface="Liberation Sans"/>
              </a:rPr>
              <a:t> start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docker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check service status: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>
                <a:latin typeface="Liberation Sans"/>
                <a:cs typeface="Liberation Sans"/>
              </a:rPr>
              <a:t>systemctl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status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docker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enable/disable service auto start when system boots: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systemctl</a:t>
            </a:r>
            <a:r>
              <a:rPr lang="en-US" sz="2500" b="1" spc="15" dirty="0" smtClean="0">
                <a:latin typeface="Liberation Sans"/>
                <a:cs typeface="Liberation Sans"/>
              </a:rPr>
              <a:t> enable/disable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docker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29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err="1" smtClean="0">
                <a:latin typeface="Liberation Sans"/>
                <a:cs typeface="Liberation Sans"/>
              </a:rPr>
              <a:t>Inode</a:t>
            </a:r>
            <a:r>
              <a:rPr lang="en-US" sz="4000" b="1" spc="-10" dirty="0" smtClean="0">
                <a:latin typeface="Liberation Sans"/>
                <a:cs typeface="Liberation Sans"/>
              </a:rPr>
              <a:t>, Soft Link and Hard Link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290509" y="1235075"/>
            <a:ext cx="9061450" cy="476284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Each file system </a:t>
            </a:r>
            <a:r>
              <a:rPr lang="en-US" sz="2500" b="1" spc="15" dirty="0" smtClean="0">
                <a:latin typeface="Liberation Sans"/>
                <a:cs typeface="Liberation Sans"/>
              </a:rPr>
              <a:t>(</a:t>
            </a:r>
            <a:r>
              <a:rPr lang="en-US" sz="2500" b="1" spc="15" dirty="0">
                <a:latin typeface="Liberation Sans"/>
                <a:cs typeface="Liberation Sans"/>
              </a:rPr>
              <a:t>partition) has an </a:t>
            </a:r>
            <a:r>
              <a:rPr lang="en-US" sz="2500" b="1" spc="15" dirty="0" err="1">
                <a:latin typeface="Liberation Sans"/>
                <a:cs typeface="Liberation Sans"/>
              </a:rPr>
              <a:t>inode</a:t>
            </a:r>
            <a:r>
              <a:rPr lang="en-US" sz="2500" b="1" spc="15" dirty="0">
                <a:latin typeface="Liberation Sans"/>
                <a:cs typeface="Liberation Sans"/>
              </a:rPr>
              <a:t> table, in which all of the used </a:t>
            </a:r>
            <a:r>
              <a:rPr lang="en-US" sz="2500" b="1" spc="15" dirty="0" err="1">
                <a:latin typeface="Liberation Sans"/>
                <a:cs typeface="Liberation Sans"/>
              </a:rPr>
              <a:t>inodes</a:t>
            </a:r>
            <a:r>
              <a:rPr lang="en-US" sz="2500" b="1" spc="15" dirty="0">
                <a:latin typeface="Liberation Sans"/>
                <a:cs typeface="Liberation Sans"/>
              </a:rPr>
              <a:t> are mapped to particular files.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Linux stores administrative data about files in </a:t>
            </a:r>
            <a:r>
              <a:rPr lang="en-US" sz="2500" b="1" spc="15" dirty="0" err="1">
                <a:latin typeface="Liberation Sans"/>
                <a:cs typeface="Liberation Sans"/>
              </a:rPr>
              <a:t>inodes</a:t>
            </a:r>
            <a:r>
              <a:rPr lang="en-US" sz="2500" b="1" spc="15" dirty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Information stored in the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inode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>
                <a:latin typeface="Liberation Sans"/>
                <a:cs typeface="Liberation Sans"/>
              </a:rPr>
              <a:t>table are: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Size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Device ID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UID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GID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Mode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Time stamps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Pointer to date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00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290508" y="1235075"/>
            <a:ext cx="9628191" cy="431977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>
                <a:latin typeface="Liberation Sans"/>
                <a:cs typeface="Liberation Sans"/>
              </a:rPr>
              <a:t>Inode</a:t>
            </a:r>
            <a:r>
              <a:rPr lang="en-US" sz="2800" b="1" spc="15" dirty="0">
                <a:latin typeface="Liberation Sans"/>
                <a:cs typeface="Liberation Sans"/>
              </a:rPr>
              <a:t> table does not contain the file name or its content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Names are stored in the directory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Each file name knows which </a:t>
            </a:r>
            <a:r>
              <a:rPr lang="en-US" sz="2800" b="1" spc="15" dirty="0" err="1">
                <a:latin typeface="Liberation Sans"/>
                <a:cs typeface="Liberation Sans"/>
              </a:rPr>
              <a:t>inode</a:t>
            </a:r>
            <a:r>
              <a:rPr lang="en-US" sz="2800" b="1" spc="15" dirty="0">
                <a:latin typeface="Liberation Sans"/>
                <a:cs typeface="Liberation Sans"/>
              </a:rPr>
              <a:t> it has</a:t>
            </a:r>
            <a:r>
              <a:rPr lang="en-US" sz="28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8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</a:rPr>
              <a:t>An </a:t>
            </a:r>
            <a:r>
              <a:rPr lang="en-US" sz="2800" b="1" spc="15" dirty="0" err="1">
                <a:latin typeface="Liberation Sans"/>
                <a:cs typeface="Liberation Sans"/>
              </a:rPr>
              <a:t>indoe</a:t>
            </a:r>
            <a:r>
              <a:rPr lang="en-US" sz="2800" b="1" spc="15" dirty="0">
                <a:latin typeface="Liberation Sans"/>
                <a:cs typeface="Liberation Sans"/>
              </a:rPr>
              <a:t> does not know which name it has, </a:t>
            </a:r>
            <a:r>
              <a:rPr lang="en-US" sz="2800" b="1" spc="15" dirty="0" smtClean="0">
                <a:latin typeface="Liberation Sans"/>
                <a:cs typeface="Liberation Sans"/>
              </a:rPr>
              <a:t>It</a:t>
            </a:r>
            <a:r>
              <a:rPr lang="en-US" sz="2800" b="1" dirty="0" smtClean="0"/>
              <a:t> </a:t>
            </a:r>
            <a:r>
              <a:rPr lang="en-US" sz="2800" b="1" spc="15" dirty="0">
                <a:latin typeface="Liberation Sans"/>
                <a:cs typeface="Liberation Sans"/>
              </a:rPr>
              <a:t>just know how many names are associated with the </a:t>
            </a:r>
            <a:r>
              <a:rPr lang="en-US" sz="2800" b="1" spc="15" dirty="0" err="1">
                <a:latin typeface="Liberation Sans"/>
                <a:cs typeface="Liberation Sans"/>
              </a:rPr>
              <a:t>inode</a:t>
            </a:r>
            <a:r>
              <a:rPr lang="en-US" sz="2800" b="1" spc="15" dirty="0" smtClean="0">
                <a:latin typeface="Liberation Sans"/>
                <a:cs typeface="Liberation Sans"/>
              </a:rPr>
              <a:t>, these </a:t>
            </a:r>
            <a:r>
              <a:rPr lang="en-US" sz="2800" b="1" spc="15" dirty="0">
                <a:latin typeface="Liberation Sans"/>
                <a:cs typeface="Liberation Sans"/>
              </a:rPr>
              <a:t>names are referred to as hard </a:t>
            </a:r>
            <a:r>
              <a:rPr lang="en-US" sz="2800" b="1" spc="15" dirty="0" smtClean="0">
                <a:latin typeface="Liberation Sans"/>
                <a:cs typeface="Liberation Sans"/>
              </a:rPr>
              <a:t>links. </a:t>
            </a:r>
            <a:endParaRPr lang="en-US" sz="28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52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 err="1"/>
              <a:t>Inode</a:t>
            </a:r>
            <a:r>
              <a:rPr lang="en-US" spc="-10" dirty="0"/>
              <a:t>, Soft Link and Hard Link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46" y="1382610"/>
            <a:ext cx="6394779" cy="410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93632" y="2357601"/>
            <a:ext cx="1523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Metadata i4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3631" y="3135210"/>
            <a:ext cx="1523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Metadata i2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93630" y="3504542"/>
            <a:ext cx="1523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Metadata i1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00" y="1981048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include:</a:t>
            </a:r>
          </a:p>
          <a:p>
            <a:pPr marL="342900" indent="-342900">
              <a:buAutoNum type="arabicParenR"/>
            </a:pPr>
            <a:r>
              <a:rPr lang="en-US" dirty="0" smtClean="0"/>
              <a:t>Type of file</a:t>
            </a:r>
          </a:p>
          <a:p>
            <a:pPr marL="342900" indent="-342900">
              <a:buAutoNum type="arabicParenR"/>
            </a:pPr>
            <a:r>
              <a:rPr lang="en-US" dirty="0" smtClean="0"/>
              <a:t>File permissions</a:t>
            </a:r>
          </a:p>
          <a:p>
            <a:pPr marL="342900" indent="-342900">
              <a:buAutoNum type="arabicParenR"/>
            </a:pPr>
            <a:r>
              <a:rPr lang="en-US" dirty="0" smtClean="0"/>
              <a:t>Number of links (Hard)</a:t>
            </a:r>
          </a:p>
          <a:p>
            <a:pPr marL="342900" indent="-342900">
              <a:buAutoNum type="arabicParenR"/>
            </a:pPr>
            <a:r>
              <a:rPr lang="en-US" dirty="0" smtClean="0"/>
              <a:t>UID</a:t>
            </a:r>
          </a:p>
          <a:p>
            <a:pPr marL="342900" indent="-342900">
              <a:buAutoNum type="arabicParenR"/>
            </a:pPr>
            <a:r>
              <a:rPr lang="en-US" dirty="0" smtClean="0"/>
              <a:t>GID</a:t>
            </a:r>
          </a:p>
          <a:p>
            <a:pPr marL="342900" indent="-342900">
              <a:buAutoNum type="arabicParenR"/>
            </a:pPr>
            <a:r>
              <a:rPr lang="en-US" dirty="0" smtClean="0"/>
              <a:t>Time Stamps</a:t>
            </a:r>
          </a:p>
          <a:p>
            <a:pPr marL="342900" indent="-342900">
              <a:buAutoNum type="arabicParenR"/>
            </a:pPr>
            <a:r>
              <a:rPr lang="en-US" dirty="0" smtClean="0"/>
              <a:t>Pointer to date</a:t>
            </a:r>
          </a:p>
        </p:txBody>
      </p:sp>
    </p:spTree>
    <p:extLst>
      <p:ext uri="{BB962C8B-B14F-4D97-AF65-F5344CB8AC3E}">
        <p14:creationId xmlns:p14="http://schemas.microsoft.com/office/powerpoint/2010/main" val="11101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1101</Words>
  <Application>Microsoft Office PowerPoint</Application>
  <PresentationFormat>Custom</PresentationFormat>
  <Paragraphs>213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Day4 Content</vt:lpstr>
      <vt:lpstr>PowerPoint Presentation</vt:lpstr>
      <vt:lpstr>Linux Services</vt:lpstr>
      <vt:lpstr>Linux Services</vt:lpstr>
      <vt:lpstr>PowerPoint Presentation</vt:lpstr>
      <vt:lpstr>Inode, Soft Link and Hard Link</vt:lpstr>
      <vt:lpstr>Inode, Soft Link and Hard Link</vt:lpstr>
      <vt:lpstr>Inode, Soft Link and Hard Link</vt:lpstr>
      <vt:lpstr>Inode, Soft Link and Hard Link</vt:lpstr>
      <vt:lpstr>Inode, Soft Link and Hard Link</vt:lpstr>
      <vt:lpstr>Inode, Soft Link and Hard Link</vt:lpstr>
      <vt:lpstr>Inode, Soft Link and Hard Link</vt:lpstr>
      <vt:lpstr>Inode, Soft Link and Hard Link</vt:lpstr>
      <vt:lpstr>Inode, Soft Link and Hard Link</vt:lpstr>
      <vt:lpstr>PowerPoint Presentation</vt:lpstr>
      <vt:lpstr>File System Management</vt:lpstr>
      <vt:lpstr>File System Management</vt:lpstr>
      <vt:lpstr>File System Management</vt:lpstr>
      <vt:lpstr>File System Management</vt:lpstr>
      <vt:lpstr>File System Management</vt:lpstr>
      <vt:lpstr>File System Management</vt:lpstr>
      <vt:lpstr>File System Management</vt:lpstr>
      <vt:lpstr>PowerPoint Presentation</vt:lpstr>
      <vt:lpstr>Cron Jobs</vt:lpstr>
      <vt:lpstr>Cron Jobs</vt:lpstr>
      <vt:lpstr>PowerPoint Presentation</vt:lpstr>
      <vt:lpstr>Achieving and Compression</vt:lpstr>
      <vt:lpstr>Achieving and Compression</vt:lpstr>
      <vt:lpstr>Achieving and Compression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</cp:lastModifiedBy>
  <cp:revision>202</cp:revision>
  <dcterms:created xsi:type="dcterms:W3CDTF">2021-06-28T07:39:23Z</dcterms:created>
  <dcterms:modified xsi:type="dcterms:W3CDTF">2021-08-25T19:58:15Z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2020-11-14T00:00:00Z</vt:filetime>
  </property>
  <property fmtid="{D5CDD505-2E9C-101B-9397-08002B2CF9AE}" pid="3" name="Creator">
    <vt:lpwstr>Impress</vt:lpwstr>
  </property>
  <property fmtid="{D5CDD505-2E9C-101B-9397-08002B2CF9AE}" pid="4" name="LastSaved">
    <vt:filetime>2021-06-28T00:00:00Z</vt:filetime>
  </property>
</Properties>
</file>