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3" r:id="rId6"/>
    <p:sldId id="258" r:id="rId7"/>
    <p:sldId id="259" r:id="rId8"/>
    <p:sldId id="260" r:id="rId9"/>
    <p:sldId id="265" r:id="rId10"/>
    <p:sldId id="266" r:id="rId11"/>
    <p:sldId id="267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meng.tw/attack_on_bert_transfer_learning_in_nlp.html" TargetMode="External"/><Relationship Id="rId2" Type="http://schemas.openxmlformats.org/officeDocument/2006/relationships/hyperlink" Target="https://mccormickml.com/2019/07/22/BERT-fine-tu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0D568-CC60-4DB2-A7E5-C9BCAD47F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/>
              <a:t>Case presentation 1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57ADAF-8CEF-4DD2-AD8E-1F73466EB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Group 6</a:t>
            </a:r>
          </a:p>
          <a:p>
            <a:r>
              <a:rPr lang="en-US" altLang="zh-TW" dirty="0"/>
              <a:t>0856621</a:t>
            </a:r>
            <a:r>
              <a:rPr lang="zh-TW" altLang="en-US" dirty="0"/>
              <a:t> 王彥儒 </a:t>
            </a:r>
            <a:r>
              <a:rPr lang="en-US" altLang="zh-TW" dirty="0"/>
              <a:t>0856076</a:t>
            </a:r>
            <a:r>
              <a:rPr lang="zh-TW" altLang="en-US" dirty="0"/>
              <a:t> 楊晴淮</a:t>
            </a:r>
            <a:endParaRPr lang="en-US" altLang="zh-TW" dirty="0"/>
          </a:p>
          <a:p>
            <a:r>
              <a:rPr lang="en-US" altLang="zh-TW" dirty="0"/>
              <a:t>0556066</a:t>
            </a:r>
            <a:r>
              <a:rPr lang="zh-TW" altLang="en-US" dirty="0"/>
              <a:t> 黃粵丞 </a:t>
            </a:r>
            <a:r>
              <a:rPr lang="en-US" altLang="zh-TW" dirty="0"/>
              <a:t>309553025</a:t>
            </a:r>
            <a:r>
              <a:rPr lang="zh-TW" altLang="en-US" dirty="0"/>
              <a:t> 王鈺豪 </a:t>
            </a:r>
          </a:p>
        </p:txBody>
      </p:sp>
    </p:spTree>
    <p:extLst>
      <p:ext uri="{BB962C8B-B14F-4D97-AF65-F5344CB8AC3E}">
        <p14:creationId xmlns:p14="http://schemas.microsoft.com/office/powerpoint/2010/main" val="42801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C5418-A1BF-436A-9258-9CA6D23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4C6A3-C457-47FC-B963-AD8E1795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  <a:ea typeface="+mj-ea"/>
              </a:rPr>
              <a:t>將病歷的每一句都當成一個判斷依據</a:t>
            </a:r>
            <a:endParaRPr lang="en-US" altLang="zh-TW" sz="18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  <a:ea typeface="+mj-ea"/>
              </a:rPr>
              <a:t>若在病歷的其中一個句子中有包含的其中一個</a:t>
            </a:r>
            <a:r>
              <a:rPr lang="en-US" altLang="zh-TW" sz="1800" dirty="0">
                <a:latin typeface="+mj-ea"/>
                <a:ea typeface="+mj-ea"/>
              </a:rPr>
              <a:t>string</a:t>
            </a:r>
            <a:r>
              <a:rPr lang="zh-TW" altLang="en-US" sz="1800" dirty="0">
                <a:latin typeface="+mj-ea"/>
                <a:ea typeface="+mj-ea"/>
              </a:rPr>
              <a:t>則進一步判斷</a:t>
            </a:r>
            <a:r>
              <a:rPr lang="en-US" altLang="zh-TW" sz="1800" dirty="0">
                <a:latin typeface="+mj-ea"/>
                <a:ea typeface="+mj-ea"/>
              </a:rPr>
              <a:t>:</a:t>
            </a:r>
          </a:p>
          <a:p>
            <a:pPr marL="530352" lvl="1" indent="0">
              <a:buNone/>
            </a:pPr>
            <a:r>
              <a:rPr lang="en-US" altLang="zh-TW" sz="1800" i="0" dirty="0">
                <a:latin typeface="+mj-ea"/>
                <a:ea typeface="+mj-ea"/>
              </a:rPr>
              <a:t>2-1. </a:t>
            </a:r>
            <a:r>
              <a:rPr lang="zh-TW" altLang="en-US" sz="1800" i="0" dirty="0">
                <a:latin typeface="+mj-ea"/>
                <a:ea typeface="+mj-ea"/>
              </a:rPr>
              <a:t>   若在包含</a:t>
            </a:r>
            <a:r>
              <a:rPr lang="en-US" altLang="zh-TW" sz="1800" i="0" dirty="0" err="1">
                <a:latin typeface="+mj-ea"/>
                <a:ea typeface="+mj-ea"/>
              </a:rPr>
              <a:t>smokeKey</a:t>
            </a:r>
            <a:r>
              <a:rPr lang="zh-TW" altLang="en-US" sz="1800" i="0" dirty="0">
                <a:latin typeface="+mj-ea"/>
                <a:ea typeface="+mj-ea"/>
              </a:rPr>
              <a:t>的句子中有包含</a:t>
            </a:r>
            <a:r>
              <a:rPr lang="en-US" altLang="zh-TW" sz="1800" i="0" dirty="0" err="1">
                <a:latin typeface="+mj-ea"/>
                <a:ea typeface="+mj-ea"/>
              </a:rPr>
              <a:t>negKey</a:t>
            </a:r>
            <a:r>
              <a:rPr lang="zh-TW" altLang="en-US" sz="1800" i="0" dirty="0">
                <a:latin typeface="+mj-ea"/>
                <a:ea typeface="+mj-ea"/>
              </a:rPr>
              <a:t>的其中一個</a:t>
            </a:r>
            <a:r>
              <a:rPr lang="en-US" altLang="zh-TW" sz="1800" i="0" dirty="0">
                <a:latin typeface="+mj-ea"/>
                <a:ea typeface="+mj-ea"/>
              </a:rPr>
              <a:t>string</a:t>
            </a:r>
            <a:r>
              <a:rPr lang="zh-TW" altLang="en-US" sz="1800" i="0" dirty="0">
                <a:latin typeface="+mj-ea"/>
                <a:ea typeface="+mj-ea"/>
              </a:rPr>
              <a:t>且位置在</a:t>
            </a:r>
            <a:r>
              <a:rPr lang="en-US" altLang="zh-TW" sz="1800" i="0" dirty="0" err="1">
                <a:latin typeface="+mj-ea"/>
                <a:ea typeface="+mj-ea"/>
              </a:rPr>
              <a:t>smokeKey</a:t>
            </a:r>
            <a:r>
              <a:rPr lang="zh-TW" altLang="en-US" sz="1800" i="0" dirty="0">
                <a:latin typeface="+mj-ea"/>
                <a:ea typeface="+mj-ea"/>
              </a:rPr>
              <a:t>的前面，則判斷為</a:t>
            </a:r>
            <a:r>
              <a:rPr lang="en-US" altLang="zh-TW" sz="1800" i="0" dirty="0">
                <a:latin typeface="+mj-ea"/>
                <a:ea typeface="+mj-ea"/>
              </a:rPr>
              <a:t>NON-SMOKER.</a:t>
            </a:r>
          </a:p>
          <a:p>
            <a:pPr marL="530352" lvl="1" indent="0">
              <a:buNone/>
            </a:pPr>
            <a:r>
              <a:rPr lang="en-US" altLang="zh-TW" sz="1800" i="0" dirty="0">
                <a:latin typeface="+mj-ea"/>
                <a:ea typeface="+mj-ea"/>
              </a:rPr>
              <a:t>2-2. </a:t>
            </a:r>
            <a:r>
              <a:rPr lang="zh-TW" altLang="en-US" sz="1800" i="0" dirty="0">
                <a:latin typeface="+mj-ea"/>
                <a:ea typeface="+mj-ea"/>
              </a:rPr>
              <a:t>   若在包含</a:t>
            </a:r>
            <a:r>
              <a:rPr lang="en-US" altLang="zh-TW" sz="1800" i="0" dirty="0" err="1">
                <a:latin typeface="+mj-ea"/>
                <a:ea typeface="+mj-ea"/>
              </a:rPr>
              <a:t>smokeKey</a:t>
            </a:r>
            <a:r>
              <a:rPr lang="zh-TW" altLang="en-US" sz="1800" i="0" dirty="0">
                <a:latin typeface="+mj-ea"/>
                <a:ea typeface="+mj-ea"/>
              </a:rPr>
              <a:t>的句子中有包含</a:t>
            </a:r>
            <a:r>
              <a:rPr lang="en-US" altLang="zh-TW" sz="1800" i="0" dirty="0" err="1">
                <a:latin typeface="+mj-ea"/>
                <a:ea typeface="+mj-ea"/>
              </a:rPr>
              <a:t>pastKey</a:t>
            </a:r>
            <a:r>
              <a:rPr lang="zh-TW" altLang="en-US" sz="1800" i="0" dirty="0">
                <a:latin typeface="+mj-ea"/>
                <a:ea typeface="+mj-ea"/>
              </a:rPr>
              <a:t>的其中一個</a:t>
            </a:r>
            <a:r>
              <a:rPr lang="en-US" altLang="zh-TW" sz="1800" i="0" dirty="0">
                <a:latin typeface="+mj-ea"/>
                <a:ea typeface="+mj-ea"/>
              </a:rPr>
              <a:t>string</a:t>
            </a:r>
            <a:r>
              <a:rPr lang="zh-TW" altLang="en-US" sz="1800" i="0" dirty="0">
                <a:latin typeface="+mj-ea"/>
                <a:ea typeface="+mj-ea"/>
              </a:rPr>
              <a:t>則判斷為</a:t>
            </a:r>
            <a:r>
              <a:rPr lang="en-US" altLang="zh-TW" sz="1800" i="0" dirty="0">
                <a:latin typeface="+mj-ea"/>
                <a:ea typeface="+mj-ea"/>
              </a:rPr>
              <a:t>PAST-SMOKER.</a:t>
            </a:r>
          </a:p>
          <a:p>
            <a:pPr marL="530352" lvl="1" indent="0">
              <a:buNone/>
            </a:pPr>
            <a:r>
              <a:rPr lang="en-US" altLang="zh-TW" sz="1800" i="0" dirty="0">
                <a:latin typeface="+mj-ea"/>
                <a:ea typeface="+mj-ea"/>
              </a:rPr>
              <a:t>2-3.</a:t>
            </a:r>
            <a:r>
              <a:rPr lang="zh-TW" altLang="en-US" sz="1800" i="0" dirty="0">
                <a:latin typeface="+mj-ea"/>
                <a:ea typeface="+mj-ea"/>
              </a:rPr>
              <a:t>    </a:t>
            </a:r>
            <a:r>
              <a:rPr lang="zh-TW" altLang="en-US" sz="1800" i="0" dirty="0">
                <a:latin typeface="+mj-ea"/>
              </a:rPr>
              <a:t>若在包含</a:t>
            </a:r>
            <a:r>
              <a:rPr lang="en-US" altLang="zh-TW" sz="1800" i="0" dirty="0" err="1">
                <a:latin typeface="+mj-ea"/>
              </a:rPr>
              <a:t>smokeKey</a:t>
            </a:r>
            <a:r>
              <a:rPr lang="zh-TW" altLang="en-US" sz="1800" i="0" dirty="0">
                <a:latin typeface="+mj-ea"/>
              </a:rPr>
              <a:t>的句子中不包含任何</a:t>
            </a:r>
            <a:r>
              <a:rPr lang="en-US" altLang="zh-TW" sz="1800" i="0" dirty="0" err="1">
                <a:latin typeface="+mj-ea"/>
              </a:rPr>
              <a:t>negKey</a:t>
            </a:r>
            <a:r>
              <a:rPr lang="zh-TW" altLang="en-US" sz="1800" i="0" dirty="0">
                <a:latin typeface="+mj-ea"/>
              </a:rPr>
              <a:t>與</a:t>
            </a:r>
            <a:r>
              <a:rPr lang="en-US" altLang="zh-TW" sz="1800" i="0" dirty="0" err="1">
                <a:latin typeface="+mj-ea"/>
              </a:rPr>
              <a:t>pastKey</a:t>
            </a:r>
            <a:r>
              <a:rPr lang="zh-TW" altLang="en-US" sz="1800" i="0" dirty="0">
                <a:latin typeface="+mj-ea"/>
              </a:rPr>
              <a:t>的</a:t>
            </a:r>
            <a:r>
              <a:rPr lang="en-US" altLang="zh-TW" sz="1800" i="0" dirty="0">
                <a:latin typeface="+mj-ea"/>
              </a:rPr>
              <a:t>string</a:t>
            </a:r>
            <a:r>
              <a:rPr lang="zh-TW" altLang="en-US" sz="1800" i="0" dirty="0">
                <a:latin typeface="+mj-ea"/>
              </a:rPr>
              <a:t>則判斷為</a:t>
            </a:r>
            <a:r>
              <a:rPr lang="en-US" altLang="zh-TW" sz="1800" i="0" dirty="0">
                <a:latin typeface="+mj-ea"/>
              </a:rPr>
              <a:t>CURRENT-SMOKER.</a:t>
            </a:r>
            <a:endParaRPr lang="en-US" altLang="zh-TW" sz="1800" i="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i="0" dirty="0">
                <a:latin typeface="+mj-ea"/>
                <a:ea typeface="+mj-ea"/>
              </a:rPr>
              <a:t>若在病歷中找不到任何包含</a:t>
            </a:r>
            <a:r>
              <a:rPr lang="en-US" altLang="zh-TW" sz="1800" dirty="0" err="1">
                <a:latin typeface="+mj-ea"/>
                <a:ea typeface="+mj-ea"/>
              </a:rPr>
              <a:t>smokeKey</a:t>
            </a:r>
            <a:r>
              <a:rPr lang="zh-TW" altLang="en-US" sz="1800" dirty="0">
                <a:latin typeface="+mj-ea"/>
                <a:ea typeface="+mj-ea"/>
              </a:rPr>
              <a:t>的</a:t>
            </a:r>
            <a:r>
              <a:rPr lang="en-US" altLang="zh-TW" sz="1800" dirty="0">
                <a:latin typeface="+mj-ea"/>
                <a:ea typeface="+mj-ea"/>
              </a:rPr>
              <a:t>string</a:t>
            </a:r>
            <a:r>
              <a:rPr lang="zh-TW" altLang="en-US" sz="1800" dirty="0">
                <a:latin typeface="+mj-ea"/>
                <a:ea typeface="+mj-ea"/>
              </a:rPr>
              <a:t>則判斷為</a:t>
            </a:r>
            <a:r>
              <a:rPr lang="en-US" altLang="zh-TW" sz="1800" dirty="0">
                <a:latin typeface="+mj-ea"/>
                <a:ea typeface="+mj-ea"/>
              </a:rPr>
              <a:t>UNKNOWN.</a:t>
            </a:r>
            <a:endParaRPr lang="en-US" altLang="zh-TW" sz="1800" i="0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A7FE2C-F4EF-47AC-B123-5D89129E0C76}"/>
              </a:ext>
            </a:extLst>
          </p:cNvPr>
          <p:cNvSpPr txBox="1"/>
          <p:nvPr/>
        </p:nvSpPr>
        <p:spPr>
          <a:xfrm>
            <a:off x="1913819" y="5244515"/>
            <a:ext cx="829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+mj-ea"/>
              </a:rPr>
              <a:t>smokeKey</a:t>
            </a:r>
            <a:r>
              <a:rPr lang="en-US" altLang="zh-TW" dirty="0">
                <a:latin typeface="+mj-ea"/>
              </a:rPr>
              <a:t> :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 err="1">
                <a:latin typeface="+mj-ea"/>
              </a:rPr>
              <a:t>smok</a:t>
            </a:r>
            <a:r>
              <a:rPr lang="en-US" altLang="zh-TW" dirty="0">
                <a:latin typeface="+mj-ea"/>
              </a:rPr>
              <a:t>, cigar, tobacco</a:t>
            </a:r>
          </a:p>
          <a:p>
            <a:r>
              <a:rPr lang="en-US" altLang="zh-TW" dirty="0" err="1">
                <a:latin typeface="+mj-ea"/>
              </a:rPr>
              <a:t>negKey</a:t>
            </a:r>
            <a:r>
              <a:rPr lang="en-US" altLang="zh-TW" dirty="0">
                <a:latin typeface="+mj-ea"/>
              </a:rPr>
              <a:t> : not, no, deny, denies, denied, refuse, refuses, refused, negative</a:t>
            </a:r>
          </a:p>
          <a:p>
            <a:r>
              <a:rPr lang="en-US" altLang="zh-TW" dirty="0" err="1">
                <a:latin typeface="+mj-ea"/>
              </a:rPr>
              <a:t>pastKey</a:t>
            </a:r>
            <a:r>
              <a:rPr lang="en-US" altLang="zh-TW" dirty="0">
                <a:latin typeface="+mj-ea"/>
              </a:rPr>
              <a:t> : quit, past, former, before, previous, stopped, stop, was, ex-</a:t>
            </a:r>
            <a:r>
              <a:rPr lang="en-US" altLang="zh-TW" dirty="0" err="1">
                <a:latin typeface="+mj-ea"/>
              </a:rPr>
              <a:t>smok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44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EE2AB-ABE6-4C09-9893-43EA98C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DB726-D8BD-48D8-9209-C6476CDB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準確度為</a:t>
            </a:r>
            <a:r>
              <a:rPr lang="en-US" altLang="zh-TW" dirty="0"/>
              <a:t>95% (38/40 in testing data)</a:t>
            </a:r>
          </a:p>
          <a:p>
            <a:r>
              <a:rPr lang="zh-TW" altLang="en-US" dirty="0"/>
              <a:t>判斷錯誤的句子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i="0" dirty="0"/>
              <a:t>After discussing with him his risk factors for another TIA / stroke , which included his hx of 8 cig / day x29 </a:t>
            </a:r>
            <a:r>
              <a:rPr lang="en-US" altLang="zh-TW" i="0" dirty="0" err="1"/>
              <a:t>yrs</a:t>
            </a:r>
            <a:r>
              <a:rPr lang="en-US" altLang="zh-TW" i="0" dirty="0"/>
              <a:t> , we emphasized that it would be important to stop smoking .</a:t>
            </a:r>
            <a:r>
              <a:rPr lang="zh-TW" altLang="en-US" i="0" dirty="0"/>
              <a:t> 判斷為</a:t>
            </a:r>
            <a:r>
              <a:rPr lang="en-US" altLang="zh-TW" i="0" dirty="0"/>
              <a:t>PAST-SMOKER</a:t>
            </a:r>
            <a:r>
              <a:rPr lang="zh-TW" altLang="en-US" i="0" dirty="0"/>
              <a:t>，但實際上應為</a:t>
            </a:r>
            <a:r>
              <a:rPr lang="en-US" altLang="zh-TW" i="0" dirty="0"/>
              <a:t>CURRENT-SMOKER.</a:t>
            </a:r>
          </a:p>
          <a:p>
            <a:pPr lvl="1"/>
            <a:r>
              <a:rPr lang="en-US" altLang="zh-TW" i="0" dirty="0"/>
              <a:t>SOCIAL HISTORY : History of tobacco use , 40-pack year cigarette smoking history , used within the last year . </a:t>
            </a:r>
            <a:r>
              <a:rPr lang="zh-TW" altLang="en-US" i="0" dirty="0"/>
              <a:t>判斷為</a:t>
            </a:r>
            <a:r>
              <a:rPr lang="en-US" altLang="zh-TW" i="0" dirty="0"/>
              <a:t>CURRENT-SMOKER</a:t>
            </a:r>
            <a:r>
              <a:rPr lang="zh-TW" altLang="en-US" i="0" dirty="0"/>
              <a:t>，但實際上應為</a:t>
            </a:r>
            <a:r>
              <a:rPr lang="en-US" altLang="zh-TW" i="0" dirty="0"/>
              <a:t>PAST-SMOKER.</a:t>
            </a:r>
          </a:p>
          <a:p>
            <a:r>
              <a:rPr lang="zh-TW" altLang="en-US" i="0" dirty="0"/>
              <a:t>句構較複雜會導致判斷錯誤的機率提升</a:t>
            </a:r>
            <a:endParaRPr lang="en-US" altLang="zh-TW" i="0" dirty="0"/>
          </a:p>
        </p:txBody>
      </p:sp>
    </p:spTree>
    <p:extLst>
      <p:ext uri="{BB962C8B-B14F-4D97-AF65-F5344CB8AC3E}">
        <p14:creationId xmlns:p14="http://schemas.microsoft.com/office/powerpoint/2010/main" val="35533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F0D95-6BB9-4F7B-B357-DDBBF4C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181D52-1FA7-4C52-A03C-76702978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Data</a:t>
            </a:r>
            <a:r>
              <a:rPr lang="zh-TW" altLang="en-US" dirty="0"/>
              <a:t>量較少的情況下，較難去利用字詞與類別的相關性做分類</a:t>
            </a:r>
            <a:endParaRPr lang="en-US" altLang="zh-TW" dirty="0"/>
          </a:p>
          <a:p>
            <a:r>
              <a:rPr lang="zh-TW" altLang="en-US" dirty="0"/>
              <a:t>利用關鍵字做</a:t>
            </a:r>
            <a:r>
              <a:rPr lang="en-US" altLang="zh-TW" dirty="0"/>
              <a:t>IF ELSE</a:t>
            </a:r>
            <a:r>
              <a:rPr lang="zh-TW" altLang="en-US" dirty="0"/>
              <a:t>判斷，在句構較特別的情形下判斷錯誤的機率很高</a:t>
            </a:r>
          </a:p>
        </p:txBody>
      </p:sp>
    </p:spTree>
    <p:extLst>
      <p:ext uri="{BB962C8B-B14F-4D97-AF65-F5344CB8AC3E}">
        <p14:creationId xmlns:p14="http://schemas.microsoft.com/office/powerpoint/2010/main" val="85159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28F13-6564-45EF-BE42-F2542373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D1E92-B098-4E01-B0B3-9A1366D8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https://mccormickml.com/2019/07/22/BERT-fine-tuning/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https://leemeng.tw/attack_on_bert_transfer_learning_in_nlp.html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8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7D9E1-E26D-488F-A008-4D870A02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6E670-170B-48C0-BAB8-08F8ADA0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9015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字詞與類別的相關性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方法 </a:t>
            </a:r>
            <a:r>
              <a:rPr lang="en-US" altLang="zh-TW" dirty="0"/>
              <a:t>– BERT</a:t>
            </a:r>
            <a:r>
              <a:rPr lang="zh-TW" altLang="en-US" dirty="0"/>
              <a:t>模型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方法 </a:t>
            </a:r>
            <a:r>
              <a:rPr lang="en-US" altLang="zh-TW" dirty="0"/>
              <a:t>– IF ELSE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003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字詞與類別的相關性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38655"/>
            <a:ext cx="9601200" cy="4985238"/>
          </a:xfrm>
        </p:spPr>
        <p:txBody>
          <a:bodyPr/>
          <a:lstStyle/>
          <a:p>
            <a:r>
              <a:rPr lang="zh-TW" altLang="en-US" sz="2400" dirty="0"/>
              <a:t>預處理</a:t>
            </a:r>
            <a:endParaRPr lang="en-US" altLang="zh-TW" sz="2400" dirty="0"/>
          </a:p>
          <a:p>
            <a:pPr lvl="1">
              <a:spcBef>
                <a:spcPts val="1200"/>
              </a:spcBef>
            </a:pPr>
            <a:r>
              <a:rPr lang="zh-TW" altLang="en-US" i="0" dirty="0"/>
              <a:t>把所有詞切割出來，並移除停用詞、數字、標點符號。</a:t>
            </a:r>
            <a:endParaRPr lang="en-US" altLang="zh-TW" i="0" dirty="0"/>
          </a:p>
          <a:p>
            <a:pPr lvl="1">
              <a:spcBef>
                <a:spcPts val="1200"/>
              </a:spcBef>
            </a:pPr>
            <a:r>
              <a:rPr lang="zh-TW" altLang="en-US" i="0" dirty="0"/>
              <a:t>利用詞形還原（</a:t>
            </a:r>
            <a:r>
              <a:rPr lang="en-US" altLang="zh-TW" i="0" dirty="0"/>
              <a:t>Lemmatization</a:t>
            </a:r>
            <a:r>
              <a:rPr lang="zh-TW" altLang="en-US" i="0" dirty="0"/>
              <a:t>），較有助益資料量極少的問題。</a:t>
            </a:r>
            <a:endParaRPr lang="en-US" altLang="zh-TW" i="0" dirty="0"/>
          </a:p>
          <a:p>
            <a:pPr lvl="1">
              <a:spcBef>
                <a:spcPts val="1200"/>
              </a:spcBef>
            </a:pPr>
            <a:r>
              <a:rPr lang="zh-TW" altLang="en-US" i="0" dirty="0"/>
              <a:t>移除詞頻出現較低的字詞 </a:t>
            </a:r>
            <a:r>
              <a:rPr lang="en-US" altLang="zh-TW" i="0" dirty="0"/>
              <a:t>(</a:t>
            </a:r>
            <a:r>
              <a:rPr lang="zh-TW" altLang="en-US" i="0" dirty="0"/>
              <a:t> 參考性較低 </a:t>
            </a:r>
            <a:r>
              <a:rPr lang="en-US" altLang="zh-TW" i="0" dirty="0"/>
              <a:t>)</a:t>
            </a:r>
            <a:r>
              <a:rPr lang="zh-TW" altLang="en-US" i="0" dirty="0"/>
              <a:t> 。</a:t>
            </a:r>
            <a:endParaRPr lang="en-US" altLang="zh-TW" i="0" dirty="0"/>
          </a:p>
          <a:p>
            <a:pPr lvl="1"/>
            <a:endParaRPr lang="en-US" altLang="zh-TW" dirty="0"/>
          </a:p>
          <a:p>
            <a:r>
              <a:rPr lang="zh-TW" altLang="en-US" sz="2400" dirty="0"/>
              <a:t>計算類別相關性</a:t>
            </a:r>
            <a:endParaRPr lang="en-US" altLang="zh-TW" sz="24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TW" altLang="en-US" i="0" dirty="0"/>
              <a:t>利用</a:t>
            </a:r>
            <a:r>
              <a:rPr lang="en-US" altLang="zh-TW" i="0" dirty="0"/>
              <a:t>TF-IDF</a:t>
            </a:r>
            <a:r>
              <a:rPr lang="zh-TW" altLang="en-US" i="0" dirty="0"/>
              <a:t>來當作每個字重要性的計分方式</a:t>
            </a:r>
            <a:endParaRPr lang="en-US" altLang="zh-TW" i="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TW" altLang="en-US" dirty="0"/>
              <a:t>可以解決在單篇文章中大量出現的問題</a:t>
            </a:r>
            <a:endParaRPr lang="en-US" altLang="zh-TW" i="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TW" altLang="en-US" i="0" dirty="0"/>
              <a:t>把所有</a:t>
            </a:r>
            <a:r>
              <a:rPr lang="zh-TW" altLang="en-US" i="0" dirty="0">
                <a:solidFill>
                  <a:srgbClr val="0070C0"/>
                </a:solidFill>
              </a:rPr>
              <a:t>相同類別文章的</a:t>
            </a:r>
            <a:r>
              <a:rPr lang="en-US" altLang="zh-TW" i="0" dirty="0">
                <a:solidFill>
                  <a:srgbClr val="0070C0"/>
                </a:solidFill>
              </a:rPr>
              <a:t>TF-IDF</a:t>
            </a:r>
            <a:r>
              <a:rPr lang="zh-TW" altLang="en-US" i="0" dirty="0">
                <a:solidFill>
                  <a:srgbClr val="0070C0"/>
                </a:solidFill>
              </a:rPr>
              <a:t>加權</a:t>
            </a:r>
            <a:r>
              <a:rPr lang="zh-TW" altLang="en-US" i="0" dirty="0"/>
              <a:t>後，即可得到</a:t>
            </a:r>
            <a:r>
              <a:rPr lang="zh-TW" altLang="en-US" i="0" dirty="0">
                <a:solidFill>
                  <a:srgbClr val="FF0000"/>
                </a:solidFill>
              </a:rPr>
              <a:t>該類別</a:t>
            </a:r>
            <a:r>
              <a:rPr lang="zh-TW" altLang="en-US" i="0" dirty="0"/>
              <a:t>與</a:t>
            </a:r>
            <a:r>
              <a:rPr lang="zh-TW" altLang="en-US" i="0" dirty="0">
                <a:solidFill>
                  <a:srgbClr val="FF0000"/>
                </a:solidFill>
              </a:rPr>
              <a:t>所有詞的相關性</a:t>
            </a:r>
            <a:endParaRPr lang="en-US" altLang="zh-TW" i="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TW" altLang="en-US" i="0" dirty="0"/>
              <a:t>最後，去計算每個詞在不同種類中，重要性的占比。</a:t>
            </a:r>
            <a:endParaRPr lang="en-US" altLang="zh-TW" i="0" dirty="0"/>
          </a:p>
        </p:txBody>
      </p:sp>
    </p:spTree>
    <p:extLst>
      <p:ext uri="{BB962C8B-B14F-4D97-AF65-F5344CB8AC3E}">
        <p14:creationId xmlns:p14="http://schemas.microsoft.com/office/powerpoint/2010/main" val="25816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字詞與類別的相關性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1626577"/>
            <a:ext cx="10269415" cy="5099538"/>
          </a:xfrm>
        </p:spPr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2600" dirty="0"/>
              <a:t>Non-smoker</a:t>
            </a:r>
            <a:r>
              <a:rPr lang="zh-TW" altLang="en-US" sz="2600" dirty="0"/>
              <a:t>、</a:t>
            </a:r>
            <a:r>
              <a:rPr lang="en-US" altLang="zh-TW" sz="2600" dirty="0"/>
              <a:t>Unknown</a:t>
            </a:r>
          </a:p>
          <a:p>
            <a:pPr lvl="1"/>
            <a:r>
              <a:rPr lang="zh-TW" altLang="en-US" i="0" dirty="0"/>
              <a:t>比較沒有特別重要的詞重複出現</a:t>
            </a:r>
            <a:endParaRPr lang="en-US" altLang="zh-TW" i="0" dirty="0"/>
          </a:p>
          <a:p>
            <a:r>
              <a:rPr lang="zh-TW" altLang="en-US" sz="2600" dirty="0"/>
              <a:t>僅能</a:t>
            </a:r>
            <a:r>
              <a:rPr lang="zh-TW" altLang="en-US" sz="2600" dirty="0">
                <a:solidFill>
                  <a:srgbClr val="0070C0"/>
                </a:solidFill>
              </a:rPr>
              <a:t>做為參考</a:t>
            </a:r>
            <a:endParaRPr lang="en-US" altLang="zh-TW" sz="2600" dirty="0">
              <a:solidFill>
                <a:srgbClr val="0070C0"/>
              </a:solidFill>
            </a:endParaRPr>
          </a:p>
          <a:p>
            <a:pPr lvl="1"/>
            <a:r>
              <a:rPr lang="zh-TW" altLang="en-US" i="0" dirty="0"/>
              <a:t>冠狀動脈</a:t>
            </a:r>
            <a:r>
              <a:rPr lang="en-US" altLang="zh-TW" i="0" dirty="0"/>
              <a:t>(non-smoker: 0.86)</a:t>
            </a:r>
            <a:r>
              <a:rPr lang="zh-TW" altLang="en-US" i="0" dirty="0"/>
              <a:t>、子宮內膜</a:t>
            </a:r>
            <a:r>
              <a:rPr lang="en-US" altLang="zh-TW" i="0" dirty="0"/>
              <a:t>(past smoker: 0.93)</a:t>
            </a:r>
            <a:r>
              <a:rPr lang="zh-TW" altLang="en-US" i="0" dirty="0"/>
              <a:t>、產後</a:t>
            </a:r>
            <a:r>
              <a:rPr lang="en-US" altLang="zh-TW" i="0" dirty="0"/>
              <a:t>(unknown: 0.64)</a:t>
            </a:r>
          </a:p>
          <a:p>
            <a:pPr lvl="1"/>
            <a:r>
              <a:rPr lang="zh-TW" altLang="en-US" i="0" dirty="0"/>
              <a:t>因為文章較少，容易因為少數詞重複出現在同一類別中，或是剛好沒在其他文章中出現而導致以上現象的發生。</a:t>
            </a:r>
            <a:endParaRPr lang="en-US" altLang="zh-TW" i="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55946"/>
              </p:ext>
            </p:extLst>
          </p:nvPr>
        </p:nvGraphicFramePr>
        <p:xfrm>
          <a:off x="1879590" y="1626577"/>
          <a:ext cx="8864609" cy="25432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76855">
                  <a:extLst>
                    <a:ext uri="{9D8B030D-6E8A-4147-A177-3AD203B41FA5}">
                      <a16:colId xmlns:a16="http://schemas.microsoft.com/office/drawing/2014/main" val="3450431040"/>
                    </a:ext>
                  </a:extLst>
                </a:gridCol>
                <a:gridCol w="1197959">
                  <a:extLst>
                    <a:ext uri="{9D8B030D-6E8A-4147-A177-3AD203B41FA5}">
                      <a16:colId xmlns:a16="http://schemas.microsoft.com/office/drawing/2014/main" val="2580585933"/>
                    </a:ext>
                  </a:extLst>
                </a:gridCol>
                <a:gridCol w="1197959">
                  <a:extLst>
                    <a:ext uri="{9D8B030D-6E8A-4147-A177-3AD203B41FA5}">
                      <a16:colId xmlns:a16="http://schemas.microsoft.com/office/drawing/2014/main" val="3579253277"/>
                    </a:ext>
                  </a:extLst>
                </a:gridCol>
                <a:gridCol w="1197959">
                  <a:extLst>
                    <a:ext uri="{9D8B030D-6E8A-4147-A177-3AD203B41FA5}">
                      <a16:colId xmlns:a16="http://schemas.microsoft.com/office/drawing/2014/main" val="3142778673"/>
                    </a:ext>
                  </a:extLst>
                </a:gridCol>
                <a:gridCol w="1197959">
                  <a:extLst>
                    <a:ext uri="{9D8B030D-6E8A-4147-A177-3AD203B41FA5}">
                      <a16:colId xmlns:a16="http://schemas.microsoft.com/office/drawing/2014/main" val="1325748798"/>
                    </a:ext>
                  </a:extLst>
                </a:gridCol>
                <a:gridCol w="1197959">
                  <a:extLst>
                    <a:ext uri="{9D8B030D-6E8A-4147-A177-3AD203B41FA5}">
                      <a16:colId xmlns:a16="http://schemas.microsoft.com/office/drawing/2014/main" val="1602947659"/>
                    </a:ext>
                  </a:extLst>
                </a:gridCol>
                <a:gridCol w="1197959">
                  <a:extLst>
                    <a:ext uri="{9D8B030D-6E8A-4147-A177-3AD203B41FA5}">
                      <a16:colId xmlns:a16="http://schemas.microsoft.com/office/drawing/2014/main" val="210537295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1782"/>
                  </a:ext>
                </a:extLst>
              </a:tr>
              <a:tr h="689361">
                <a:tc>
                  <a:txBody>
                    <a:bodyPr/>
                    <a:lstStyle/>
                    <a:p>
                      <a:r>
                        <a:rPr lang="en-US" altLang="zh-TW" dirty="0"/>
                        <a:t>CURRENT SMOKER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abuse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cough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smoker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smoke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tobacco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2068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r>
                        <a:rPr lang="en-US" altLang="zh-TW" dirty="0"/>
                        <a:t>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0.53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69134"/>
                  </a:ext>
                </a:extLst>
              </a:tr>
              <a:tr h="6893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PAST SMOKER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quit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cancer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lung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breath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smoker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74748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0.53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0.47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0.465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2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93A5E-50C5-47F9-9625-2B706CC7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19" y="3096397"/>
            <a:ext cx="4411362" cy="66520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方法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 dirty="0"/>
              <a:t>BERT</a:t>
            </a:r>
            <a:r>
              <a:rPr lang="zh-TW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40543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C5418-A1BF-436A-9258-9CA6D23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病歷前處理與標籤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4C6A3-C457-47FC-B963-AD8E1795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我們將病歷的每一句都當成一個</a:t>
            </a:r>
            <a:r>
              <a:rPr lang="en-US" altLang="zh-TW" dirty="0"/>
              <a:t>Data</a:t>
            </a:r>
            <a:r>
              <a:rPr lang="zh-TW" altLang="en-US" dirty="0"/>
              <a:t>，並標示該病歷內的所有句子為該病歷的抽菸狀況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/>
              <a:t>NLTK</a:t>
            </a:r>
            <a:r>
              <a:rPr lang="zh-TW" altLang="en-US" dirty="0"/>
              <a:t>的</a:t>
            </a:r>
            <a:r>
              <a:rPr lang="en-US" altLang="zh-TW" dirty="0" err="1"/>
              <a:t>word_tokenize</a:t>
            </a:r>
            <a:r>
              <a:rPr lang="zh-TW" altLang="en-US" dirty="0"/>
              <a:t>將句子拆分成單字的</a:t>
            </a:r>
            <a:r>
              <a:rPr lang="en-US" altLang="zh-TW" dirty="0"/>
              <a:t>array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/>
              <a:t>NLTK</a:t>
            </a:r>
            <a:r>
              <a:rPr lang="zh-TW" altLang="en-US" dirty="0"/>
              <a:t>的</a:t>
            </a:r>
            <a:r>
              <a:rPr lang="en-US" altLang="zh-TW" dirty="0" err="1"/>
              <a:t>WordNetLemmatizer</a:t>
            </a:r>
            <a:r>
              <a:rPr lang="zh-TW" altLang="en-US" dirty="0"/>
              <a:t>將文本內的單字還原成原形，降低時態的干擾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去除雜訊</a:t>
            </a:r>
            <a:r>
              <a:rPr lang="en-US" altLang="zh-TW" dirty="0"/>
              <a:t>: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dirty="0"/>
              <a:t>只留下有逗號、句號及關鍵字</a:t>
            </a:r>
            <a:r>
              <a:rPr lang="en-US" altLang="zh-TW" dirty="0"/>
              <a:t>(cigarette</a:t>
            </a:r>
            <a:r>
              <a:rPr lang="zh-TW" altLang="en-US" dirty="0"/>
              <a:t>、</a:t>
            </a:r>
            <a:r>
              <a:rPr lang="en-US" altLang="zh-TW" dirty="0"/>
              <a:t>tobacco</a:t>
            </a:r>
            <a:r>
              <a:rPr lang="zh-TW" altLang="en-US" dirty="0"/>
              <a:t>、</a:t>
            </a:r>
            <a:r>
              <a:rPr lang="en-US" altLang="zh-TW" dirty="0"/>
              <a:t>smoke)</a:t>
            </a:r>
            <a:r>
              <a:rPr lang="zh-TW" altLang="en-US" dirty="0"/>
              <a:t>的句子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Dataset</a:t>
            </a:r>
            <a:r>
              <a:rPr lang="zh-TW" altLang="en-US" dirty="0"/>
              <a:t>轉換為</a:t>
            </a:r>
            <a:r>
              <a:rPr lang="en-US" altLang="zh-TW" dirty="0"/>
              <a:t>.csv</a:t>
            </a:r>
            <a:r>
              <a:rPr lang="zh-TW" altLang="en-US" dirty="0"/>
              <a:t>檔，做為輸入</a:t>
            </a:r>
            <a:r>
              <a:rPr lang="en-US" altLang="zh-TW" dirty="0"/>
              <a:t>BERT</a:t>
            </a:r>
            <a:r>
              <a:rPr lang="zh-TW" altLang="en-US" dirty="0"/>
              <a:t>的資料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732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6FA1E-AB67-40EE-852F-9C345BCB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FBC67-41C9-44C6-8A6F-81B5E2B5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我們使用</a:t>
            </a:r>
            <a:r>
              <a:rPr lang="en-US" altLang="zh-TW" dirty="0"/>
              <a:t>BERT(Bidirectional Encoder Representations from Transformers)</a:t>
            </a:r>
            <a:r>
              <a:rPr lang="zh-TW" altLang="en-US" dirty="0"/>
              <a:t>的</a:t>
            </a:r>
            <a:r>
              <a:rPr lang="en-US" altLang="zh-TW" dirty="0"/>
              <a:t>pre-training model</a:t>
            </a:r>
            <a:r>
              <a:rPr lang="zh-TW" altLang="en-US" dirty="0"/>
              <a:t>進行</a:t>
            </a:r>
            <a:r>
              <a:rPr lang="en-US" altLang="zh-TW" dirty="0"/>
              <a:t>fine-Tuning</a:t>
            </a:r>
            <a:r>
              <a:rPr lang="zh-TW" altLang="en-US" dirty="0"/>
              <a:t>，</a:t>
            </a:r>
            <a:r>
              <a:rPr lang="en-US" altLang="zh-TW" dirty="0"/>
              <a:t>BERT</a:t>
            </a:r>
            <a:r>
              <a:rPr lang="zh-TW" altLang="en-US" dirty="0"/>
              <a:t>是</a:t>
            </a:r>
            <a:r>
              <a:rPr lang="en-US" altLang="zh-TW" dirty="0"/>
              <a:t>Google</a:t>
            </a:r>
            <a:r>
              <a:rPr lang="zh-TW" altLang="en-US" dirty="0"/>
              <a:t>提出的自然語言預處理模型。</a:t>
            </a:r>
            <a:endParaRPr lang="en-US" altLang="zh-TW" dirty="0"/>
          </a:p>
          <a:p>
            <a:r>
              <a:rPr lang="zh-TW" altLang="en-US" dirty="0"/>
              <a:t>預處理模型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bert</a:t>
            </a:r>
            <a:r>
              <a:rPr lang="en-US" altLang="zh-TW" dirty="0"/>
              <a:t>-base-uncased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不分大小寫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Batch-Size = 8</a:t>
            </a:r>
          </a:p>
          <a:p>
            <a:r>
              <a:rPr lang="en-US" altLang="zh-TW" dirty="0"/>
              <a:t>Epoch =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62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EE2AB-ABE6-4C09-9893-43EA98C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DB726-D8BD-48D8-9209-C6476CDB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準確度為</a:t>
            </a:r>
            <a:r>
              <a:rPr lang="en-US" altLang="zh-TW" dirty="0"/>
              <a:t>54%</a:t>
            </a:r>
            <a:r>
              <a:rPr lang="zh-TW" altLang="en-US" dirty="0"/>
              <a:t> </a:t>
            </a:r>
            <a:r>
              <a:rPr lang="en-US" altLang="zh-TW" dirty="0"/>
              <a:t>(Epoch 8 / 8)</a:t>
            </a:r>
          </a:p>
          <a:p>
            <a:r>
              <a:rPr lang="zh-TW" altLang="en-US" dirty="0"/>
              <a:t>推測是</a:t>
            </a:r>
            <a:r>
              <a:rPr lang="en-US" altLang="zh-TW" dirty="0"/>
              <a:t>dataset</a:t>
            </a:r>
            <a:r>
              <a:rPr lang="zh-TW" altLang="en-US" dirty="0"/>
              <a:t>的量不足，導致訓練結果不佳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69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93A5E-50C5-47F9-9625-2B706CC7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21" y="3096397"/>
            <a:ext cx="3441357" cy="66520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方法 </a:t>
            </a:r>
            <a:r>
              <a:rPr lang="en-US" altLang="zh-TW" dirty="0"/>
              <a:t>--</a:t>
            </a:r>
            <a:r>
              <a:rPr lang="zh-TW" altLang="en-US" dirty="0"/>
              <a:t> </a:t>
            </a:r>
            <a:r>
              <a:rPr lang="en-US" altLang="zh-TW" dirty="0"/>
              <a:t>IF 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71502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絲縷</Template>
  <TotalTime>1321</TotalTime>
  <Words>768</Words>
  <Application>Microsoft Office PowerPoint</Application>
  <PresentationFormat>寬螢幕</PresentationFormat>
  <Paragraphs>100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微軟正黑體</vt:lpstr>
      <vt:lpstr>Franklin Gothic Book</vt:lpstr>
      <vt:lpstr>裁剪</vt:lpstr>
      <vt:lpstr>Case presentation 1</vt:lpstr>
      <vt:lpstr>目錄</vt:lpstr>
      <vt:lpstr>字詞與類別的相關性 </vt:lpstr>
      <vt:lpstr>字詞與類別的相關性 </vt:lpstr>
      <vt:lpstr>方法 – BERT模型</vt:lpstr>
      <vt:lpstr>病歷前處理與標籤</vt:lpstr>
      <vt:lpstr>訓練方式</vt:lpstr>
      <vt:lpstr>驗證</vt:lpstr>
      <vt:lpstr>方法 -- IF ELSE</vt:lpstr>
      <vt:lpstr>判斷方式</vt:lpstr>
      <vt:lpstr>驗證</vt:lpstr>
      <vt:lpstr>結論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 1</dc:title>
  <dc:creator>Vincent</dc:creator>
  <cp:lastModifiedBy>Vincent</cp:lastModifiedBy>
  <cp:revision>41</cp:revision>
  <dcterms:created xsi:type="dcterms:W3CDTF">2020-10-08T09:02:02Z</dcterms:created>
  <dcterms:modified xsi:type="dcterms:W3CDTF">2020-10-18T12:54:57Z</dcterms:modified>
</cp:coreProperties>
</file>