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attack_on_bert_transfer_learning_in_nlp.html" TargetMode="External"/><Relationship Id="rId2" Type="http://schemas.openxmlformats.org/officeDocument/2006/relationships/hyperlink" Target="https://mccormickml.com/2019/07/22/BERT-fine-tu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0D568-CC60-4DB2-A7E5-C9BCAD47F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Case presentation 1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57ADAF-8CEF-4DD2-AD8E-1F73466EB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Group 6</a:t>
            </a:r>
          </a:p>
          <a:p>
            <a:r>
              <a:rPr lang="en-US" altLang="zh-TW" dirty="0"/>
              <a:t>0856621</a:t>
            </a:r>
            <a:r>
              <a:rPr lang="zh-TW" altLang="en-US" dirty="0"/>
              <a:t> 王彥儒 </a:t>
            </a:r>
            <a:r>
              <a:rPr lang="en-US" altLang="zh-TW" dirty="0"/>
              <a:t>0856076</a:t>
            </a:r>
            <a:r>
              <a:rPr lang="zh-TW" altLang="en-US" dirty="0"/>
              <a:t> 楊晴淮</a:t>
            </a:r>
            <a:endParaRPr lang="en-US" altLang="zh-TW" dirty="0"/>
          </a:p>
          <a:p>
            <a:r>
              <a:rPr lang="en-US" altLang="zh-TW" dirty="0"/>
              <a:t>0556066</a:t>
            </a:r>
            <a:r>
              <a:rPr lang="zh-TW" altLang="en-US" dirty="0"/>
              <a:t> 黃粵丞 </a:t>
            </a:r>
            <a:r>
              <a:rPr lang="en-US" altLang="zh-TW" dirty="0"/>
              <a:t>309553025</a:t>
            </a:r>
            <a:r>
              <a:rPr lang="zh-TW" altLang="en-US" dirty="0"/>
              <a:t> 王鈺豪 </a:t>
            </a:r>
          </a:p>
        </p:txBody>
      </p:sp>
    </p:spTree>
    <p:extLst>
      <p:ext uri="{BB962C8B-B14F-4D97-AF65-F5344CB8AC3E}">
        <p14:creationId xmlns:p14="http://schemas.microsoft.com/office/powerpoint/2010/main" val="42801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28F13-6564-45EF-BE42-F2542373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D1E92-B098-4E01-B0B3-9A1366D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https://mccormickml.com/2019/07/22/BERT-fine-tuning/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https://leemeng.tw/attack_on_bert_transfer_learning_in_nlp.html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81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7D9E1-E26D-488F-A008-4D870A02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6E670-170B-48C0-BAB8-08F8ADA0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方法一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BERT</a:t>
            </a:r>
            <a:r>
              <a:rPr lang="zh-TW" altLang="en-US" dirty="0"/>
              <a:t>模型</a:t>
            </a:r>
            <a:endParaRPr lang="en-US" altLang="zh-TW" dirty="0"/>
          </a:p>
          <a:p>
            <a:r>
              <a:rPr lang="zh-TW" altLang="en-US" dirty="0"/>
              <a:t>方法二 </a:t>
            </a:r>
            <a:r>
              <a:rPr lang="en-US" altLang="zh-TW" dirty="0"/>
              <a:t>– IF 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7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3A5E-50C5-47F9-9625-2B706CC7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19" y="3096397"/>
            <a:ext cx="4411362" cy="66520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方法一 </a:t>
            </a:r>
            <a:r>
              <a:rPr lang="en-US" altLang="zh-TW" dirty="0"/>
              <a:t>BERT</a:t>
            </a:r>
            <a:r>
              <a:rPr lang="zh-TW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405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5418-A1BF-436A-9258-9CA6D23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病歷前處理與標籤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C6A3-C457-47FC-B963-AD8E179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我們將病歷的每一句都當成一個</a:t>
            </a:r>
            <a:r>
              <a:rPr lang="en-US" altLang="zh-TW" dirty="0"/>
              <a:t>Data</a:t>
            </a:r>
            <a:r>
              <a:rPr lang="zh-TW" altLang="en-US" dirty="0"/>
              <a:t>，並標示該病歷內的所有句子為該病歷的抽菸狀況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NLTK</a:t>
            </a:r>
            <a:r>
              <a:rPr lang="zh-TW" altLang="en-US" dirty="0"/>
              <a:t>的</a:t>
            </a:r>
            <a:r>
              <a:rPr lang="en-US" altLang="zh-TW" dirty="0" err="1"/>
              <a:t>word_tokenize</a:t>
            </a:r>
            <a:r>
              <a:rPr lang="zh-TW" altLang="en-US" dirty="0"/>
              <a:t>將句子拆分成單字的</a:t>
            </a:r>
            <a:r>
              <a:rPr lang="en-US" altLang="zh-TW" dirty="0"/>
              <a:t>array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NLTK</a:t>
            </a:r>
            <a:r>
              <a:rPr lang="zh-TW" altLang="en-US" dirty="0"/>
              <a:t>的</a:t>
            </a:r>
            <a:r>
              <a:rPr lang="en-US" altLang="zh-TW" dirty="0" err="1"/>
              <a:t>WordNetLemmatizer</a:t>
            </a:r>
            <a:r>
              <a:rPr lang="zh-TW" altLang="en-US" dirty="0"/>
              <a:t>將文本內的單字還原成原形，降低時態的干擾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去除雜訊</a:t>
            </a:r>
            <a:r>
              <a:rPr lang="en-US" altLang="zh-TW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dirty="0"/>
              <a:t>只留下有逗號及句號的句子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Dataset</a:t>
            </a:r>
            <a:r>
              <a:rPr lang="zh-TW" altLang="en-US" dirty="0"/>
              <a:t>轉換為</a:t>
            </a:r>
            <a:r>
              <a:rPr lang="en-US" altLang="zh-TW" dirty="0"/>
              <a:t>.csv</a:t>
            </a:r>
            <a:r>
              <a:rPr lang="zh-TW" altLang="en-US" dirty="0"/>
              <a:t>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273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6FA1E-AB67-40EE-852F-9C345BCB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FBC67-41C9-44C6-8A6F-81B5E2B5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我們使用</a:t>
            </a:r>
            <a:r>
              <a:rPr lang="en-US" altLang="zh-TW" dirty="0"/>
              <a:t>BERT(Bidirectional Encoder Representations from Transformers)</a:t>
            </a:r>
            <a:r>
              <a:rPr lang="zh-TW" altLang="en-US" dirty="0"/>
              <a:t>的</a:t>
            </a:r>
            <a:r>
              <a:rPr lang="en-US" altLang="zh-TW" dirty="0"/>
              <a:t>pre-training model</a:t>
            </a:r>
            <a:r>
              <a:rPr lang="zh-TW" altLang="en-US" dirty="0"/>
              <a:t>進行</a:t>
            </a:r>
            <a:r>
              <a:rPr lang="en-US" altLang="zh-TW" dirty="0"/>
              <a:t>fine-Tuning</a:t>
            </a:r>
            <a:r>
              <a:rPr lang="zh-TW" altLang="en-US" dirty="0"/>
              <a:t>，</a:t>
            </a:r>
            <a:r>
              <a:rPr lang="en-US" altLang="zh-TW" dirty="0"/>
              <a:t>BERT</a:t>
            </a:r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提出的自然語言預處理模型。</a:t>
            </a:r>
            <a:endParaRPr lang="en-US" altLang="zh-TW" dirty="0"/>
          </a:p>
          <a:p>
            <a:r>
              <a:rPr lang="zh-TW" altLang="en-US" dirty="0"/>
              <a:t>預處理模型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bert</a:t>
            </a:r>
            <a:r>
              <a:rPr lang="en-US" altLang="zh-TW" dirty="0"/>
              <a:t>-base-uncased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不分大小寫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Batch-Size = 8</a:t>
            </a:r>
          </a:p>
          <a:p>
            <a:r>
              <a:rPr lang="en-US" altLang="zh-TW" dirty="0"/>
              <a:t>Epoch =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62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E2AB-ABE6-4C09-9893-43EA98C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DB726-D8BD-48D8-9209-C6476CDB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準確度為</a:t>
            </a:r>
            <a:r>
              <a:rPr lang="en-US" altLang="zh-TW" dirty="0"/>
              <a:t>54%</a:t>
            </a:r>
            <a:r>
              <a:rPr lang="zh-TW" altLang="en-US" dirty="0"/>
              <a:t> </a:t>
            </a:r>
            <a:r>
              <a:rPr lang="en-US" altLang="zh-TW" dirty="0"/>
              <a:t>(Epoch 8 / 8)</a:t>
            </a:r>
          </a:p>
          <a:p>
            <a:r>
              <a:rPr lang="zh-TW" altLang="en-US" dirty="0"/>
              <a:t>推測是</a:t>
            </a:r>
            <a:r>
              <a:rPr lang="en-US" altLang="zh-TW" dirty="0"/>
              <a:t>dataset</a:t>
            </a:r>
            <a:r>
              <a:rPr lang="zh-TW" altLang="en-US" dirty="0"/>
              <a:t>的量不足，導致訓練結果不佳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694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93A5E-50C5-47F9-9625-2B706CC7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21" y="3096397"/>
            <a:ext cx="3441357" cy="66520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方法二 </a:t>
            </a:r>
            <a:r>
              <a:rPr lang="en-US" altLang="zh-TW" dirty="0"/>
              <a:t>IF 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71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C5418-A1BF-436A-9258-9CA6D23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C6A3-C457-47FC-B963-AD8E179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  <a:ea typeface="+mj-ea"/>
              </a:rPr>
              <a:t>將病歷的每一句都當成一個判斷依據</a:t>
            </a:r>
            <a:endParaRPr lang="en-US" altLang="zh-TW" sz="18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  <a:ea typeface="+mj-ea"/>
              </a:rPr>
              <a:t>若在病歷的其中一個句子中有包含的其中一個</a:t>
            </a:r>
            <a:r>
              <a:rPr lang="en-US" altLang="zh-TW" sz="1800" dirty="0">
                <a:latin typeface="+mj-ea"/>
                <a:ea typeface="+mj-ea"/>
              </a:rPr>
              <a:t>string</a:t>
            </a:r>
            <a:r>
              <a:rPr lang="zh-TW" altLang="en-US" sz="1800" dirty="0">
                <a:latin typeface="+mj-ea"/>
                <a:ea typeface="+mj-ea"/>
              </a:rPr>
              <a:t>則進一步判斷</a:t>
            </a:r>
            <a:r>
              <a:rPr lang="en-US" altLang="zh-TW" sz="1800" dirty="0">
                <a:latin typeface="+mj-ea"/>
                <a:ea typeface="+mj-ea"/>
              </a:rPr>
              <a:t>: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2-1. </a:t>
            </a:r>
            <a:r>
              <a:rPr lang="zh-TW" altLang="en-US" sz="1800" i="0" dirty="0">
                <a:latin typeface="+mj-ea"/>
                <a:ea typeface="+mj-ea"/>
              </a:rPr>
              <a:t>   若在包含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的句子中有包含</a:t>
            </a:r>
            <a:r>
              <a:rPr lang="en-US" altLang="zh-TW" sz="1800" i="0" dirty="0" err="1">
                <a:latin typeface="+mj-ea"/>
                <a:ea typeface="+mj-ea"/>
              </a:rPr>
              <a:t>negKey</a:t>
            </a:r>
            <a:r>
              <a:rPr lang="zh-TW" altLang="en-US" sz="1800" i="0" dirty="0">
                <a:latin typeface="+mj-ea"/>
                <a:ea typeface="+mj-ea"/>
              </a:rPr>
              <a:t>的其中一個</a:t>
            </a:r>
            <a:r>
              <a:rPr lang="en-US" altLang="zh-TW" sz="1800" i="0" dirty="0">
                <a:latin typeface="+mj-ea"/>
                <a:ea typeface="+mj-ea"/>
              </a:rPr>
              <a:t>string</a:t>
            </a:r>
            <a:r>
              <a:rPr lang="zh-TW" altLang="en-US" sz="1800" i="0" dirty="0">
                <a:latin typeface="+mj-ea"/>
                <a:ea typeface="+mj-ea"/>
              </a:rPr>
              <a:t>且位置在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的前面，則判斷為</a:t>
            </a:r>
            <a:r>
              <a:rPr lang="en-US" altLang="zh-TW" sz="1800" i="0" dirty="0">
                <a:latin typeface="+mj-ea"/>
                <a:ea typeface="+mj-ea"/>
              </a:rPr>
              <a:t>NON-SMOKER.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2-2. </a:t>
            </a:r>
            <a:r>
              <a:rPr lang="zh-TW" altLang="en-US" sz="1800" i="0" dirty="0">
                <a:latin typeface="+mj-ea"/>
                <a:ea typeface="+mj-ea"/>
              </a:rPr>
              <a:t>   若在包含</a:t>
            </a:r>
            <a:r>
              <a:rPr lang="en-US" altLang="zh-TW" sz="1800" i="0" dirty="0" err="1">
                <a:latin typeface="+mj-ea"/>
                <a:ea typeface="+mj-ea"/>
              </a:rPr>
              <a:t>smokeKey</a:t>
            </a:r>
            <a:r>
              <a:rPr lang="zh-TW" altLang="en-US" sz="1800" i="0" dirty="0">
                <a:latin typeface="+mj-ea"/>
                <a:ea typeface="+mj-ea"/>
              </a:rPr>
              <a:t>的句子中有包含</a:t>
            </a:r>
            <a:r>
              <a:rPr lang="en-US" altLang="zh-TW" sz="1800" i="0" dirty="0" err="1">
                <a:latin typeface="+mj-ea"/>
                <a:ea typeface="+mj-ea"/>
              </a:rPr>
              <a:t>pastKey</a:t>
            </a:r>
            <a:r>
              <a:rPr lang="zh-TW" altLang="en-US" sz="1800" i="0" dirty="0">
                <a:latin typeface="+mj-ea"/>
                <a:ea typeface="+mj-ea"/>
              </a:rPr>
              <a:t>的其中一個</a:t>
            </a:r>
            <a:r>
              <a:rPr lang="en-US" altLang="zh-TW" sz="1800" i="0" dirty="0">
                <a:latin typeface="+mj-ea"/>
                <a:ea typeface="+mj-ea"/>
              </a:rPr>
              <a:t>string</a:t>
            </a:r>
            <a:r>
              <a:rPr lang="zh-TW" altLang="en-US" sz="1800" i="0" dirty="0">
                <a:latin typeface="+mj-ea"/>
                <a:ea typeface="+mj-ea"/>
              </a:rPr>
              <a:t>則判斷為</a:t>
            </a:r>
            <a:r>
              <a:rPr lang="en-US" altLang="zh-TW" sz="1800" i="0" dirty="0">
                <a:latin typeface="+mj-ea"/>
                <a:ea typeface="+mj-ea"/>
              </a:rPr>
              <a:t>PAST-SMOKER.</a:t>
            </a:r>
          </a:p>
          <a:p>
            <a:pPr marL="530352" lvl="1" indent="0">
              <a:buNone/>
            </a:pPr>
            <a:r>
              <a:rPr lang="en-US" altLang="zh-TW" sz="1800" i="0" dirty="0">
                <a:latin typeface="+mj-ea"/>
                <a:ea typeface="+mj-ea"/>
              </a:rPr>
              <a:t>2-3.</a:t>
            </a:r>
            <a:r>
              <a:rPr lang="zh-TW" altLang="en-US" sz="1800" i="0" dirty="0">
                <a:latin typeface="+mj-ea"/>
                <a:ea typeface="+mj-ea"/>
              </a:rPr>
              <a:t>    </a:t>
            </a:r>
            <a:r>
              <a:rPr lang="zh-TW" altLang="en-US" sz="1800" i="0" dirty="0">
                <a:latin typeface="+mj-ea"/>
              </a:rPr>
              <a:t>若在包含</a:t>
            </a:r>
            <a:r>
              <a:rPr lang="en-US" altLang="zh-TW" sz="1800" i="0" dirty="0" err="1">
                <a:latin typeface="+mj-ea"/>
              </a:rPr>
              <a:t>smokeKey</a:t>
            </a:r>
            <a:r>
              <a:rPr lang="zh-TW" altLang="en-US" sz="1800" i="0" dirty="0">
                <a:latin typeface="+mj-ea"/>
              </a:rPr>
              <a:t>的句子中不包含任何</a:t>
            </a:r>
            <a:r>
              <a:rPr lang="en-US" altLang="zh-TW" sz="1800" i="0" dirty="0" err="1">
                <a:latin typeface="+mj-ea"/>
              </a:rPr>
              <a:t>negKey</a:t>
            </a:r>
            <a:r>
              <a:rPr lang="zh-TW" altLang="en-US" sz="1800" i="0" dirty="0">
                <a:latin typeface="+mj-ea"/>
              </a:rPr>
              <a:t>與</a:t>
            </a:r>
            <a:r>
              <a:rPr lang="en-US" altLang="zh-TW" sz="1800" i="0" dirty="0" err="1">
                <a:latin typeface="+mj-ea"/>
              </a:rPr>
              <a:t>pastKey</a:t>
            </a:r>
            <a:r>
              <a:rPr lang="zh-TW" altLang="en-US" sz="1800" i="0" dirty="0">
                <a:latin typeface="+mj-ea"/>
              </a:rPr>
              <a:t>的</a:t>
            </a:r>
            <a:r>
              <a:rPr lang="en-US" altLang="zh-TW" sz="1800" i="0" dirty="0">
                <a:latin typeface="+mj-ea"/>
              </a:rPr>
              <a:t>string</a:t>
            </a:r>
            <a:r>
              <a:rPr lang="zh-TW" altLang="en-US" sz="1800" i="0" dirty="0">
                <a:latin typeface="+mj-ea"/>
              </a:rPr>
              <a:t>則判斷為</a:t>
            </a:r>
            <a:r>
              <a:rPr lang="en-US" altLang="zh-TW" sz="1800" i="0" dirty="0">
                <a:latin typeface="+mj-ea"/>
              </a:rPr>
              <a:t>CURRENT-SMOKER.</a:t>
            </a:r>
            <a:endParaRPr lang="en-US" altLang="zh-TW" sz="1800" i="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i="0" dirty="0">
                <a:latin typeface="+mj-ea"/>
                <a:ea typeface="+mj-ea"/>
              </a:rPr>
              <a:t>若在病歷中找不到任何包含</a:t>
            </a:r>
            <a:r>
              <a:rPr lang="en-US" altLang="zh-TW" sz="1800" dirty="0" err="1">
                <a:latin typeface="+mj-ea"/>
                <a:ea typeface="+mj-ea"/>
              </a:rPr>
              <a:t>smokeKey</a:t>
            </a:r>
            <a:r>
              <a:rPr lang="zh-TW" altLang="en-US" sz="1800" dirty="0">
                <a:latin typeface="+mj-ea"/>
                <a:ea typeface="+mj-ea"/>
              </a:rPr>
              <a:t>的</a:t>
            </a:r>
            <a:r>
              <a:rPr lang="en-US" altLang="zh-TW" sz="1800" dirty="0">
                <a:latin typeface="+mj-ea"/>
                <a:ea typeface="+mj-ea"/>
              </a:rPr>
              <a:t>string</a:t>
            </a:r>
            <a:r>
              <a:rPr lang="zh-TW" altLang="en-US" sz="1800" dirty="0">
                <a:latin typeface="+mj-ea"/>
                <a:ea typeface="+mj-ea"/>
              </a:rPr>
              <a:t>則判斷為</a:t>
            </a:r>
            <a:r>
              <a:rPr lang="en-US" altLang="zh-TW" sz="1800" dirty="0">
                <a:latin typeface="+mj-ea"/>
                <a:ea typeface="+mj-ea"/>
              </a:rPr>
              <a:t>UNKNOWN.</a:t>
            </a:r>
            <a:endParaRPr lang="en-US" altLang="zh-TW" sz="1800" i="0" dirty="0">
              <a:latin typeface="+mj-ea"/>
              <a:ea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A7FE2C-F4EF-47AC-B123-5D89129E0C76}"/>
              </a:ext>
            </a:extLst>
          </p:cNvPr>
          <p:cNvSpPr txBox="1"/>
          <p:nvPr/>
        </p:nvSpPr>
        <p:spPr>
          <a:xfrm>
            <a:off x="1734065" y="5525869"/>
            <a:ext cx="829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+mj-ea"/>
              </a:rPr>
              <a:t>smokeKey</a:t>
            </a:r>
            <a:r>
              <a:rPr lang="en-US" altLang="zh-TW" sz="1200" dirty="0">
                <a:latin typeface="+mj-ea"/>
              </a:rPr>
              <a:t> = [‘</a:t>
            </a:r>
            <a:r>
              <a:rPr lang="en-US" altLang="zh-TW" sz="1200" dirty="0" err="1">
                <a:latin typeface="+mj-ea"/>
              </a:rPr>
              <a:t>smok</a:t>
            </a:r>
            <a:r>
              <a:rPr lang="en-US" altLang="zh-TW" sz="1200" dirty="0">
                <a:latin typeface="+mj-ea"/>
              </a:rPr>
              <a:t>’,‘</a:t>
            </a:r>
            <a:r>
              <a:rPr lang="en-US" altLang="zh-TW" sz="1200" dirty="0" err="1">
                <a:latin typeface="+mj-ea"/>
              </a:rPr>
              <a:t>cigar’,‘tobacco</a:t>
            </a:r>
            <a:r>
              <a:rPr lang="en-US" altLang="zh-TW" sz="1200" dirty="0">
                <a:latin typeface="+mj-ea"/>
              </a:rPr>
              <a:t>‘]</a:t>
            </a:r>
          </a:p>
          <a:p>
            <a:r>
              <a:rPr lang="en-US" altLang="zh-TW" sz="1200" dirty="0" err="1">
                <a:latin typeface="+mj-ea"/>
              </a:rPr>
              <a:t>negKey</a:t>
            </a:r>
            <a:r>
              <a:rPr lang="en-US" altLang="zh-TW" sz="1200" dirty="0">
                <a:latin typeface="+mj-ea"/>
              </a:rPr>
              <a:t> = [‘not ’,‘no ’,‘deny ’,‘denies ’, ‘denied ’, ‘refuse ’, ‘refuses ’, ‘refused ’,‘negative ‘]</a:t>
            </a:r>
          </a:p>
          <a:p>
            <a:r>
              <a:rPr lang="en-US" altLang="zh-TW" sz="1200" dirty="0" err="1">
                <a:latin typeface="+mj-ea"/>
              </a:rPr>
              <a:t>pastKey</a:t>
            </a:r>
            <a:r>
              <a:rPr lang="en-US" altLang="zh-TW" sz="1200" dirty="0">
                <a:latin typeface="+mj-ea"/>
              </a:rPr>
              <a:t> = [‘quit ’,‘past ’,‘former ’,‘before ’,‘previous ’,‘stopped ’,‘stop ’,‘was ’, ‘ex-</a:t>
            </a:r>
            <a:r>
              <a:rPr lang="en-US" altLang="zh-TW" sz="1200" dirty="0" err="1">
                <a:latin typeface="+mj-ea"/>
              </a:rPr>
              <a:t>smok</a:t>
            </a:r>
            <a:r>
              <a:rPr lang="en-US" altLang="zh-TW" sz="1200" dirty="0">
                <a:latin typeface="+mj-ea"/>
              </a:rPr>
              <a:t>’]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24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EE2AB-ABE6-4C09-9893-43EA98C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DB726-D8BD-48D8-9209-C6476CDB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準確度為</a:t>
            </a:r>
            <a:r>
              <a:rPr lang="en-US" altLang="zh-TW" dirty="0"/>
              <a:t>95% (38/40 in testing data)</a:t>
            </a:r>
          </a:p>
          <a:p>
            <a:r>
              <a:rPr lang="zh-TW" altLang="en-US" dirty="0"/>
              <a:t>判斷錯誤的句子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i="0" dirty="0"/>
              <a:t>After discussing with him his risk factors for another TIA / stroke , which included his hx of 8 cig / day x29 </a:t>
            </a:r>
            <a:r>
              <a:rPr lang="en-US" altLang="zh-TW" i="0" dirty="0" err="1"/>
              <a:t>yrs</a:t>
            </a:r>
            <a:r>
              <a:rPr lang="en-US" altLang="zh-TW" i="0" dirty="0"/>
              <a:t> , we emphasized that it would be important to stop smoking .</a:t>
            </a:r>
            <a:r>
              <a:rPr lang="zh-TW" altLang="en-US" i="0" dirty="0"/>
              <a:t> 判斷為</a:t>
            </a:r>
            <a:r>
              <a:rPr lang="en-US" altLang="zh-TW" i="0" dirty="0"/>
              <a:t>PAST-SMOKER</a:t>
            </a:r>
            <a:r>
              <a:rPr lang="zh-TW" altLang="en-US" i="0" dirty="0"/>
              <a:t>，但實際上應為</a:t>
            </a:r>
            <a:r>
              <a:rPr lang="en-US" altLang="zh-TW" i="0" dirty="0"/>
              <a:t>CURRENT-SMOKER.</a:t>
            </a:r>
          </a:p>
          <a:p>
            <a:pPr lvl="1"/>
            <a:r>
              <a:rPr lang="en-US" altLang="zh-TW" i="0" dirty="0"/>
              <a:t>SOCIAL HISTORY : History of tobacco use , 40-pack year cigarette smoking history , used within the last year . </a:t>
            </a:r>
            <a:r>
              <a:rPr lang="zh-TW" altLang="en-US" i="0" dirty="0"/>
              <a:t>判斷為</a:t>
            </a:r>
            <a:r>
              <a:rPr lang="en-US" altLang="zh-TW" i="0" dirty="0"/>
              <a:t>CURRENT-SMOKER</a:t>
            </a:r>
            <a:r>
              <a:rPr lang="zh-TW" altLang="en-US" i="0" dirty="0"/>
              <a:t>，但實際上應為</a:t>
            </a:r>
            <a:r>
              <a:rPr lang="en-US" altLang="zh-TW" i="0" dirty="0"/>
              <a:t>PAST-SMOKER.</a:t>
            </a:r>
          </a:p>
          <a:p>
            <a:r>
              <a:rPr lang="zh-TW" altLang="en-US" i="0" dirty="0"/>
              <a:t>句構較複雜會導致判斷錯誤的機率提升</a:t>
            </a:r>
            <a:endParaRPr lang="en-US" altLang="zh-TW" i="0" dirty="0"/>
          </a:p>
        </p:txBody>
      </p:sp>
    </p:spTree>
    <p:extLst>
      <p:ext uri="{BB962C8B-B14F-4D97-AF65-F5344CB8AC3E}">
        <p14:creationId xmlns:p14="http://schemas.microsoft.com/office/powerpoint/2010/main" val="35533388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168</TotalTime>
  <Words>500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微軟正黑體</vt:lpstr>
      <vt:lpstr>Franklin Gothic Book</vt:lpstr>
      <vt:lpstr>裁剪</vt:lpstr>
      <vt:lpstr>Case presentation 1</vt:lpstr>
      <vt:lpstr>目錄</vt:lpstr>
      <vt:lpstr>方法一 BERT模型</vt:lpstr>
      <vt:lpstr>病歷前處理與標籤</vt:lpstr>
      <vt:lpstr>訓練方式</vt:lpstr>
      <vt:lpstr>驗證</vt:lpstr>
      <vt:lpstr>方法二 IF ELSE</vt:lpstr>
      <vt:lpstr>判斷方式</vt:lpstr>
      <vt:lpstr>驗證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presentation 1</dc:title>
  <dc:creator>Vincent</dc:creator>
  <cp:lastModifiedBy>Vincent</cp:lastModifiedBy>
  <cp:revision>11</cp:revision>
  <dcterms:created xsi:type="dcterms:W3CDTF">2020-10-08T09:02:02Z</dcterms:created>
  <dcterms:modified xsi:type="dcterms:W3CDTF">2020-10-12T13:36:48Z</dcterms:modified>
</cp:coreProperties>
</file>