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66" r:id="rId5"/>
    <p:sldId id="259" r:id="rId6"/>
    <p:sldId id="261" r:id="rId7"/>
    <p:sldId id="262" r:id="rId8"/>
    <p:sldId id="263" r:id="rId9"/>
    <p:sldId id="275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2DDAAF3-DAAA-4187-9279-3754D6D16A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AD8414-6370-4A6D-BD6B-7F98B2394B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5483F-7DD2-464E-8281-7EDD439990F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527073-8883-4105-9869-7E06654E18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788B97-5820-4F87-A937-4FE77A626B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87CB-2A90-4001-B057-0B17E0B65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0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02768-E5AF-4935-97D1-D2FF0C9A55A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F3958-400F-4886-B2FD-C87F3668F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243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ltage-x/case-presentation-2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an42/kaggle-rsna-intracranial-hemorrhage" TargetMode="External"/><Relationship Id="rId2" Type="http://schemas.openxmlformats.org/officeDocument/2006/relationships/hyperlink" Target="https://github.com/SeuTao/RSNA2019_Intracranial-Hemorrhage-Detectio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dcstang/see-like-a-radiologist-with-systematic-windowing" TargetMode="External"/><Relationship Id="rId4" Type="http://schemas.openxmlformats.org/officeDocument/2006/relationships/hyperlink" Target="https://github.com/XUXUSSS/kaggle_rsna2019_4th_solu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ltage-x/case-presentation-2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064" y="3861048"/>
            <a:ext cx="4788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+mj-lt"/>
                <a:cs typeface="Arial" panose="020B0604020202020204" pitchFamily="34" charset="0"/>
              </a:rPr>
              <a:t>Group 6</a:t>
            </a:r>
          </a:p>
          <a:p>
            <a:endParaRPr lang="en-US" altLang="zh-TW" dirty="0">
              <a:latin typeface="+mj-lt"/>
              <a:cs typeface="Arial" panose="020B0604020202020204" pitchFamily="34" charset="0"/>
            </a:endParaRPr>
          </a:p>
          <a:p>
            <a:r>
              <a:rPr lang="en-US" altLang="zh-TW" dirty="0">
                <a:latin typeface="+mj-lt"/>
                <a:cs typeface="Arial" panose="020B0604020202020204" pitchFamily="34" charset="0"/>
              </a:rPr>
              <a:t>0856621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王彥儒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0856076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楊晴淮</a:t>
            </a:r>
            <a:endParaRPr lang="en-US" altLang="zh-TW" dirty="0">
              <a:latin typeface="+mj-lt"/>
              <a:cs typeface="Arial" panose="020B0604020202020204" pitchFamily="34" charset="0"/>
            </a:endParaRPr>
          </a:p>
          <a:p>
            <a:r>
              <a:rPr lang="en-US" altLang="zh-TW" dirty="0">
                <a:latin typeface="+mj-lt"/>
                <a:cs typeface="Arial" panose="020B0604020202020204" pitchFamily="34" charset="0"/>
              </a:rPr>
              <a:t>0556066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黃粵丞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309553025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王鈺豪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064" y="2708920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Case Presentation 2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2D695-9EAE-48EA-84F5-896736E7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4243"/>
            <a:ext cx="9144000" cy="1069514"/>
          </a:xfrm>
        </p:spPr>
        <p:txBody>
          <a:bodyPr/>
          <a:lstStyle/>
          <a:p>
            <a:pPr algn="ctr"/>
            <a:r>
              <a:rPr lang="en-US" altLang="zh-TW" dirty="0"/>
              <a:t>Method 2- Windowing 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06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 Processing Data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Three Window Policies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altLang="ko-K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 types of windows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to assign them to each channel of images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A37600-E68C-484D-92F9-E6763EA1B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38" y="2504718"/>
            <a:ext cx="7752573" cy="22073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FAE80CA-38A8-4910-914F-749765B34832}"/>
              </a:ext>
            </a:extLst>
          </p:cNvPr>
          <p:cNvSpPr txBox="1"/>
          <p:nvPr/>
        </p:nvSpPr>
        <p:spPr>
          <a:xfrm>
            <a:off x="2195736" y="2389302"/>
            <a:ext cx="7200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1DD0F4-16CE-469F-8186-DAB08918F63A}"/>
              </a:ext>
            </a:extLst>
          </p:cNvPr>
          <p:cNvSpPr txBox="1"/>
          <p:nvPr/>
        </p:nvSpPr>
        <p:spPr>
          <a:xfrm>
            <a:off x="3452055" y="2389302"/>
            <a:ext cx="1810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Brain window: W80 L40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0AAC5A-C130-4180-A664-6B8D81214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55" y="4709553"/>
            <a:ext cx="1984041" cy="205986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5DD98A8-A78B-40A7-B666-EA93659B1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133" y="4708135"/>
            <a:ext cx="1984503" cy="205986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8393E9-77F0-4F6E-8EAD-6F21C20FDAB8}"/>
              </a:ext>
            </a:extLst>
          </p:cNvPr>
          <p:cNvSpPr txBox="1"/>
          <p:nvPr/>
        </p:nvSpPr>
        <p:spPr>
          <a:xfrm>
            <a:off x="5381836" y="2395622"/>
            <a:ext cx="1810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硬膜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W200 L80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891806-C793-45B4-9FB3-F8C2A735B8F4}"/>
              </a:ext>
            </a:extLst>
          </p:cNvPr>
          <p:cNvSpPr txBox="1"/>
          <p:nvPr/>
        </p:nvSpPr>
        <p:spPr>
          <a:xfrm>
            <a:off x="7103884" y="2396331"/>
            <a:ext cx="1810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軟組織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W380 L40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490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 Processing Data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altLang="ko-KR" b="1" dirty="0"/>
              <a:t>Three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Window Policies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altLang="ko-K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 types of windows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to assign them to each channel of images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A37600-E68C-484D-92F9-E6763EA1B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38" y="2504718"/>
            <a:ext cx="7752573" cy="22073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FAE80CA-38A8-4910-914F-749765B34832}"/>
              </a:ext>
            </a:extLst>
          </p:cNvPr>
          <p:cNvSpPr txBox="1"/>
          <p:nvPr/>
        </p:nvSpPr>
        <p:spPr>
          <a:xfrm>
            <a:off x="2195736" y="2389302"/>
            <a:ext cx="7200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1DD0F4-16CE-469F-8186-DAB08918F63A}"/>
              </a:ext>
            </a:extLst>
          </p:cNvPr>
          <p:cNvSpPr txBox="1"/>
          <p:nvPr/>
        </p:nvSpPr>
        <p:spPr>
          <a:xfrm>
            <a:off x="3452055" y="2389302"/>
            <a:ext cx="1810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Brain window: W80 L40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8393E9-77F0-4F6E-8EAD-6F21C20FDAB8}"/>
              </a:ext>
            </a:extLst>
          </p:cNvPr>
          <p:cNvSpPr txBox="1"/>
          <p:nvPr/>
        </p:nvSpPr>
        <p:spPr>
          <a:xfrm>
            <a:off x="5381836" y="2395622"/>
            <a:ext cx="1810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硬膜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W200 L80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891806-C793-45B4-9FB3-F8C2A735B8F4}"/>
              </a:ext>
            </a:extLst>
          </p:cNvPr>
          <p:cNvSpPr txBox="1"/>
          <p:nvPr/>
        </p:nvSpPr>
        <p:spPr>
          <a:xfrm>
            <a:off x="7103884" y="2396331"/>
            <a:ext cx="1810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軟組織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W380 L40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F00466-49F5-4BC8-A9E7-1001F156A485}"/>
              </a:ext>
            </a:extLst>
          </p:cNvPr>
          <p:cNvSpPr txBox="1"/>
          <p:nvPr/>
        </p:nvSpPr>
        <p:spPr>
          <a:xfrm>
            <a:off x="1723863" y="4941168"/>
            <a:ext cx="7077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Brain Matter window</a:t>
            </a:r>
            <a:br>
              <a:rPr lang="en-US" altLang="zh-TW" dirty="0"/>
            </a:br>
            <a:r>
              <a:rPr lang="en-US" altLang="zh-TW" dirty="0"/>
              <a:t>W = 80,</a:t>
            </a:r>
            <a:r>
              <a:rPr lang="zh-TW" altLang="en-US" dirty="0"/>
              <a:t> </a:t>
            </a:r>
            <a:r>
              <a:rPr lang="en-US" altLang="zh-TW" dirty="0"/>
              <a:t>L = 40</a:t>
            </a:r>
            <a:br>
              <a:rPr lang="en-US" altLang="zh-TW" dirty="0"/>
            </a:br>
            <a:r>
              <a:rPr lang="en-US" altLang="zh-TW" dirty="0"/>
              <a:t>Voxels displayed range from 0 to 80</a:t>
            </a:r>
            <a:br>
              <a:rPr lang="en-US" altLang="zh-TW" dirty="0"/>
            </a:br>
            <a:r>
              <a:rPr lang="en-US" altLang="zh-TW" dirty="0"/>
              <a:t>( Lower limit = 40 - (80/2), upper limit = 40 + (80/2) )</a:t>
            </a:r>
            <a:br>
              <a:rPr lang="en-US" altLang="zh-TW" dirty="0"/>
            </a:br>
            <a:r>
              <a:rPr lang="en-US" altLang="zh-TW" dirty="0"/>
              <a:t>Voxel values outside this range will be completely black or white</a:t>
            </a:r>
            <a:r>
              <a:rPr lang="en-US" altLang="zh-TW" sz="1200" dirty="0"/>
              <a:t>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8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 Processing Data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2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Consecutive Window Policies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 indent="0">
              <a:lnSpc>
                <a:spcPct val="200000"/>
              </a:lnSpc>
              <a:buNone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Stack </a:t>
            </a:r>
            <a:r>
              <a:rPr lang="en-US" altLang="ko-K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 consecutive slices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to a 3-channel image</a:t>
            </a:r>
          </a:p>
          <a:p>
            <a:pPr marL="1485900" lvl="2" indent="-342900">
              <a:lnSpc>
                <a:spcPct val="200000"/>
              </a:lnSpc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More precise but hard to get on our small dataset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4BAB62F-8D73-4C93-A636-833BD8F91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174848"/>
            <a:ext cx="3837536" cy="36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4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EDCBD-7D1C-4182-BE49-213FC1D2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04EA36D-332F-46CF-9422-0F23BFA9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674" y="1628800"/>
            <a:ext cx="7003326" cy="252028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/>
              <a:t>Model Architecture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SE ResNeXt50_32x4d (with ImageNet pretrain 79% top-1) - 77%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SE ResNeXt101_32x4d (with ImageNet pretrain 80% top-1) - 78%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ResNeXt50_32x4d (with SWSL – 82% top-1) - 75%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EfficientNet-b4 (with ImageNet pretrain – 83% top-1) - 72%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TResNet_XL-448</a:t>
            </a:r>
            <a:r>
              <a:rPr lang="zh-TW" altLang="en-US" sz="1200" dirty="0"/>
              <a:t> </a:t>
            </a:r>
            <a:r>
              <a:rPr lang="en-US" altLang="zh-TW" sz="1200" dirty="0"/>
              <a:t>(with ImageNet pretrain – 83% top-1) – 75%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Vision Transformer (</a:t>
            </a:r>
            <a:r>
              <a:rPr lang="en-US" altLang="zh-TW" sz="1200" dirty="0" err="1"/>
              <a:t>ViT</a:t>
            </a:r>
            <a:r>
              <a:rPr lang="en-US" altLang="zh-TW" sz="1200" dirty="0"/>
              <a:t> Large) (with ImageNet pretrain – 85% top-1) – 70% 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 marL="1028700" lvl="1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altLang="zh-TW" sz="600" dirty="0"/>
          </a:p>
          <a:p>
            <a:endParaRPr lang="zh-TW" altLang="en-US" dirty="0"/>
          </a:p>
        </p:txBody>
      </p:sp>
      <p:sp>
        <p:nvSpPr>
          <p:cNvPr id="11" name="內容版面配置區 8">
            <a:extLst>
              <a:ext uri="{FF2B5EF4-FFF2-40B4-BE49-F238E27FC236}">
                <a16:creationId xmlns:a16="http://schemas.microsoft.com/office/drawing/2014/main" id="{6C4DD140-8EF1-453E-AF30-D7CF3CBAB89F}"/>
              </a:ext>
            </a:extLst>
          </p:cNvPr>
          <p:cNvSpPr txBox="1">
            <a:spLocks/>
          </p:cNvSpPr>
          <p:nvPr/>
        </p:nvSpPr>
        <p:spPr>
          <a:xfrm>
            <a:off x="2140674" y="4653136"/>
            <a:ext cx="6679798" cy="18002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zh-TW" dirty="0"/>
              <a:t>Hyper-parameters</a:t>
            </a:r>
          </a:p>
          <a:p>
            <a:pPr marL="1028700"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1400" dirty="0"/>
              <a:t>Input Image Resolution: 512x512</a:t>
            </a:r>
          </a:p>
          <a:p>
            <a:pPr marL="1028700"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1400" dirty="0"/>
              <a:t>Augmentation: Random crop, </a:t>
            </a:r>
            <a:r>
              <a:rPr lang="en-US" altLang="zh-TW" sz="1400" dirty="0" err="1"/>
              <a:t>HVflip</a:t>
            </a:r>
            <a:r>
              <a:rPr lang="en-US" altLang="zh-TW" sz="1400" dirty="0"/>
              <a:t>, Rotation, Contrast, Brightness</a:t>
            </a:r>
          </a:p>
          <a:p>
            <a:pPr marL="1028700"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1400" dirty="0"/>
              <a:t>Training setting: 4 epochs, batch size 28 </a:t>
            </a:r>
          </a:p>
          <a:p>
            <a:pPr marL="1028700"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1400" dirty="0"/>
              <a:t>Optimizer: Adam initial learning rate 1e-4, decay 0.4 every epoch</a:t>
            </a:r>
          </a:p>
          <a:p>
            <a:pPr marL="1028700"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1400" dirty="0"/>
              <a:t>Test time augmentation</a:t>
            </a:r>
            <a:endParaRPr lang="en-US" altLang="zh-TW" sz="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639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EDCBD-7D1C-4182-BE49-213FC1D2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SE ResNeXt50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75CCBA5-EB53-473E-B910-60D2D37E9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05" y="1279035"/>
            <a:ext cx="4912861" cy="4299929"/>
          </a:xfr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638FDD6C-FF59-4FE9-A06E-B8F0E1B65ED1}"/>
              </a:ext>
            </a:extLst>
          </p:cNvPr>
          <p:cNvSpPr/>
          <p:nvPr/>
        </p:nvSpPr>
        <p:spPr>
          <a:xfrm>
            <a:off x="4067944" y="4282820"/>
            <a:ext cx="504056" cy="514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harcot bouchard | Subdural hematoma, Epidural hematoma, Epidural">
            <a:extLst>
              <a:ext uri="{FF2B5EF4-FFF2-40B4-BE49-F238E27FC236}">
                <a16:creationId xmlns:a16="http://schemas.microsoft.com/office/drawing/2014/main" id="{D225D398-EA72-41BF-8BC0-719BC77A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2820"/>
            <a:ext cx="345277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acranial Haemorrhage Detection using Deep Learning | by Gopal B | Medium">
            <a:extLst>
              <a:ext uri="{FF2B5EF4-FFF2-40B4-BE49-F238E27FC236}">
                <a16:creationId xmlns:a16="http://schemas.microsoft.com/office/drawing/2014/main" id="{E32A770A-D47A-4B4A-AF6C-758B91474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50" b="42845"/>
          <a:stretch/>
        </p:blipFill>
        <p:spPr bwMode="auto">
          <a:xfrm>
            <a:off x="0" y="2123284"/>
            <a:ext cx="2925405" cy="196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91F0390A-57BC-4D26-888E-3A64869DB41E}"/>
              </a:ext>
            </a:extLst>
          </p:cNvPr>
          <p:cNvSpPr/>
          <p:nvPr/>
        </p:nvSpPr>
        <p:spPr>
          <a:xfrm>
            <a:off x="5714541" y="2852936"/>
            <a:ext cx="504056" cy="4873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59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K-Fold &amp; Ensemble Method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3728" y="908720"/>
            <a:ext cx="6563072" cy="2448272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Divided Training data into 10 fold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Training SE </a:t>
            </a:r>
            <a:r>
              <a:rPr lang="en-US" altLang="ko-KR" b="1" dirty="0" err="1"/>
              <a:t>ResNeXt</a:t>
            </a:r>
            <a:r>
              <a:rPr lang="en-US" altLang="ko-KR" b="1" dirty="0"/>
              <a:t> 50 &amp; 101 (Total 20 models)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Stacking </a:t>
            </a:r>
            <a:r>
              <a:rPr lang="en-US" altLang="ko-KR" b="1" dirty="0" err="1"/>
              <a:t>XGBoost</a:t>
            </a:r>
            <a:r>
              <a:rPr lang="en-US" altLang="ko-KR" b="1" dirty="0"/>
              <a:t>, </a:t>
            </a:r>
            <a:r>
              <a:rPr lang="en-US" altLang="ko-KR" b="1" dirty="0" err="1"/>
              <a:t>LightGBM</a:t>
            </a:r>
            <a:r>
              <a:rPr lang="en-US" altLang="ko-KR" b="1" dirty="0"/>
              <a:t>, </a:t>
            </a:r>
            <a:r>
              <a:rPr lang="en-US" altLang="ko-KR" b="1" dirty="0" err="1"/>
              <a:t>Catboost</a:t>
            </a:r>
            <a:r>
              <a:rPr lang="en-US" altLang="ko-KR" b="1" dirty="0"/>
              <a:t> with average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Final </a:t>
            </a:r>
            <a:r>
              <a:rPr lang="en-US" altLang="ko-KR" b="1" dirty="0"/>
              <a:t>score: 72%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87F12F-78C0-4ECB-B27F-951F99A49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17032"/>
            <a:ext cx="3686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6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B1825-267C-409A-9F96-BF48389E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0FC1D3-2108-492C-A0B3-48BC135CF990}"/>
              </a:ext>
            </a:extLst>
          </p:cNvPr>
          <p:cNvSpPr txBox="1"/>
          <p:nvPr/>
        </p:nvSpPr>
        <p:spPr>
          <a:xfrm>
            <a:off x="4283968" y="6165304"/>
            <a:ext cx="473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Github</a:t>
            </a:r>
            <a:r>
              <a:rPr lang="en-US" altLang="zh-TW" sz="1200" dirty="0"/>
              <a:t> repo. : </a:t>
            </a:r>
            <a:r>
              <a:rPr lang="en-US" altLang="zh-TW" sz="1200" dirty="0">
                <a:hlinkClick r:id="rId2"/>
              </a:rPr>
              <a:t>https://github.com/Voltage-x/case-presentation-2</a:t>
            </a:r>
            <a:r>
              <a:rPr lang="en-US" altLang="zh-TW" sz="1200" dirty="0"/>
              <a:t>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2F840C4-3133-4645-AF9A-780D6460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3" y="1432116"/>
            <a:ext cx="7596337" cy="435133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Different from traditional image classification. </a:t>
            </a:r>
            <a:r>
              <a:rPr lang="en-US" altLang="zh-TW" b="1" dirty="0"/>
              <a:t>D</a:t>
            </a:r>
            <a:r>
              <a:rPr lang="en-US" altLang="zh-TW" dirty="0"/>
              <a:t>igital </a:t>
            </a:r>
            <a:r>
              <a:rPr lang="en-US" altLang="zh-TW" b="1" dirty="0"/>
              <a:t>I</a:t>
            </a:r>
            <a:r>
              <a:rPr lang="en-US" altLang="zh-TW" dirty="0"/>
              <a:t>maging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and </a:t>
            </a:r>
            <a:r>
              <a:rPr lang="en-US" altLang="zh-TW" b="1" dirty="0"/>
              <a:t>Co</a:t>
            </a:r>
            <a:r>
              <a:rPr lang="en-US" altLang="zh-TW" dirty="0"/>
              <a:t>mmunications in </a:t>
            </a:r>
            <a:r>
              <a:rPr lang="en-US" altLang="zh-TW" b="1" dirty="0"/>
              <a:t>M</a:t>
            </a:r>
            <a:r>
              <a:rPr lang="en-US" altLang="zh-TW" dirty="0"/>
              <a:t>edicine (DICOM) are quite tricky in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the </a:t>
            </a:r>
            <a:r>
              <a:rPr lang="en-US" altLang="zh-TW" b="1" dirty="0">
                <a:solidFill>
                  <a:srgbClr val="FF0000"/>
                </a:solidFill>
              </a:rPr>
              <a:t>data preprocessing</a:t>
            </a:r>
            <a:r>
              <a:rPr lang="en-US" altLang="zh-TW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Testing accuracy is not positively correlated to ImageNet top-1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FF0000"/>
                </a:solidFill>
              </a:rPr>
              <a:t>Squeeze and Excitation (SE) </a:t>
            </a:r>
            <a:r>
              <a:rPr lang="en-US" altLang="zh-TW" dirty="0"/>
              <a:t>module might provide better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attention to specific areas or patterns.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25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E4B7A-3A27-4656-BB55-9F69F866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Citation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25F379-22CD-45C9-8F91-0722898015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844824"/>
            <a:ext cx="7200800" cy="4147865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>
                <a:hlinkClick r:id="rId2"/>
              </a:rPr>
              <a:t>https://github.com/SeuTao/RSNA2019_Intracranial-Hemorrhage-Detection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/>
              <a:t>Huang, G., Liu, Z., Van Der </a:t>
            </a:r>
            <a:r>
              <a:rPr lang="en-US" altLang="zh-TW" dirty="0" err="1"/>
              <a:t>Maaten</a:t>
            </a:r>
            <a:r>
              <a:rPr lang="en-US" altLang="zh-TW" dirty="0"/>
              <a:t>, L., &amp; Weinberger, K. Q. (2017). Densely connected convolutional networks. In Proceedings of the IEEE conference on computer vision and pattern recognition (pp. 4700-4708).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>
                <a:hlinkClick r:id="rId3"/>
              </a:rPr>
              <a:t>11th Place Solution (Appian)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>
                <a:hlinkClick r:id="rId4"/>
              </a:rPr>
              <a:t>4th Place Solution (Miranda X)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>
                <a:hlinkClick r:id="rId5"/>
              </a:rPr>
              <a:t>Introduction to DICOM &amp; Voxels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42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9144000" cy="1069514"/>
          </a:xfrm>
        </p:spPr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/>
          <a:lstStyle/>
          <a:p>
            <a:pPr lvl="0"/>
            <a:r>
              <a:rPr lang="en-US" altLang="zh-TW" b="1" dirty="0"/>
              <a:t>1. </a:t>
            </a:r>
            <a:r>
              <a:rPr lang="en-US" altLang="zh-TW" b="1" dirty="0" err="1"/>
              <a:t>DenseNet</a:t>
            </a:r>
            <a:endParaRPr lang="en-US" altLang="ko-KR" b="1" dirty="0"/>
          </a:p>
          <a:p>
            <a:pPr lvl="1"/>
            <a:r>
              <a:rPr lang="en-US" altLang="ko-KR" sz="1600" b="1" dirty="0"/>
              <a:t>Pre Processing Data</a:t>
            </a:r>
          </a:p>
          <a:p>
            <a:pPr lvl="1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Model Training</a:t>
            </a:r>
          </a:p>
          <a:p>
            <a:pPr lvl="1"/>
            <a:r>
              <a:rPr lang="en-US" altLang="ko-KR" sz="1600" b="1" dirty="0"/>
              <a:t>Validation</a:t>
            </a:r>
          </a:p>
          <a:p>
            <a:pPr marL="457200" lvl="1" indent="0">
              <a:buNone/>
            </a:pPr>
            <a:endParaRPr lang="en-US" altLang="ko-KR" sz="1600" b="1" dirty="0"/>
          </a:p>
          <a:p>
            <a:pPr lvl="0"/>
            <a:r>
              <a:rPr lang="en-US" altLang="ko-KR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/>
              <a:t>Windowing Classification</a:t>
            </a:r>
          </a:p>
          <a:p>
            <a:pPr lvl="1"/>
            <a:r>
              <a:rPr lang="en-US" altLang="ko-KR" sz="1600" b="1" dirty="0"/>
              <a:t>Pre Processing Data</a:t>
            </a:r>
          </a:p>
          <a:p>
            <a:pPr lvl="1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Classification</a:t>
            </a:r>
          </a:p>
          <a:p>
            <a:pPr lvl="1"/>
            <a:r>
              <a:rPr lang="en-US" altLang="ko-KR" sz="1600" b="1" dirty="0"/>
              <a:t>Results</a:t>
            </a:r>
          </a:p>
          <a:p>
            <a:pPr lvl="1"/>
            <a:r>
              <a:rPr lang="en-US" altLang="ko-KR" sz="1600" b="1" dirty="0"/>
              <a:t>K-Fold Ensemble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lvl="0"/>
            <a:r>
              <a:rPr lang="en-US" altLang="ko-KR" b="1" dirty="0"/>
              <a:t>3. Conclusion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2D695-9EAE-48EA-84F5-896736E7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4243"/>
            <a:ext cx="9144000" cy="1069514"/>
          </a:xfrm>
        </p:spPr>
        <p:txBody>
          <a:bodyPr/>
          <a:lstStyle/>
          <a:p>
            <a:pPr algn="ctr"/>
            <a:r>
              <a:rPr lang="en-US" altLang="zh-TW" dirty="0"/>
              <a:t>Method 1- </a:t>
            </a:r>
            <a:r>
              <a:rPr lang="en-US" altLang="zh-TW" dirty="0" err="1"/>
              <a:t>DenseNet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474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 Processing Data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Goal: Convert .</a:t>
            </a:r>
            <a:r>
              <a:rPr lang="en-US" altLang="ko-KR" b="1" dirty="0" err="1"/>
              <a:t>dcm</a:t>
            </a:r>
            <a:r>
              <a:rPr lang="en-US" altLang="ko-KR" b="1" dirty="0"/>
              <a:t> file to .</a:t>
            </a:r>
            <a:r>
              <a:rPr lang="en-US" altLang="ko-KR" b="1" dirty="0" err="1"/>
              <a:t>png</a:t>
            </a:r>
            <a:r>
              <a:rPr lang="en-US" altLang="ko-KR" b="1" dirty="0"/>
              <a:t> file via </a:t>
            </a:r>
            <a:r>
              <a:rPr lang="en-US" altLang="ko-KR" b="1" dirty="0" err="1"/>
              <a:t>dicom</a:t>
            </a:r>
            <a:r>
              <a:rPr lang="en-US" altLang="ko-KR" b="1" dirty="0"/>
              <a:t> info.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We read .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dcm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file using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pydicom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library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Then we retrieve required data from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dicom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info.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Pixel Array 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Rescale Intercept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Rescale Slope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Study Instance UID &lt; this data will be used in next section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Image Position &lt; this data will be used in next section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We use Rescale Intercept/Slope to convert Pixel Array to Hounsfield unit in order to get more precise pixel value.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Then use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apply_voi_lut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() function – Since DICOM datasets require window width/level rescaling of the pixel intensities.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We save filename/Study Instance UID/Image Position as .csv file to do other operations.</a:t>
            </a:r>
          </a:p>
          <a:p>
            <a:pPr marL="1085850" lvl="1" indent="-342900"/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E4567D-B2D7-465E-9CBA-E4B80BC22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02" y="5275919"/>
            <a:ext cx="1440000" cy="14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3B3FE52-DB67-40A3-95C2-C2763B90A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01" y="5275919"/>
            <a:ext cx="1440000" cy="14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ECE7069-B559-41F7-9A58-8CA18D8D4A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00" y="52726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 Processing Data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Goal: Find the images of same patient.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We use Study Instance UID to find which images are from the same patient since we will randomly combine the images of the same patient.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We give the Slice ID for the images of the same patient based on Z-axis of Image Position field.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So now we have .csv file that contains following fields: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Filename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Study Instance UID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Slice ID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Classes (epidural, intraventricular, etc..)</a:t>
            </a:r>
          </a:p>
        </p:txBody>
      </p:sp>
    </p:spTree>
    <p:extLst>
      <p:ext uri="{BB962C8B-B14F-4D97-AF65-F5344CB8AC3E}">
        <p14:creationId xmlns:p14="http://schemas.microsoft.com/office/powerpoint/2010/main" val="20362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EDCBD-7D1C-4182-BE49-213FC1D2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20F14-36BB-4FF4-BF09-7635595E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7" y="1268760"/>
            <a:ext cx="6806605" cy="460648"/>
          </a:xfrm>
        </p:spPr>
        <p:txBody>
          <a:bodyPr/>
          <a:lstStyle/>
          <a:p>
            <a:r>
              <a:rPr lang="en-US" altLang="zh-TW" dirty="0"/>
              <a:t>Using DenseNet-121 with pre-trained Model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DA322C-32C0-4E67-8E98-667EA12D550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Before training, we use </a:t>
            </a:r>
            <a:r>
              <a:rPr lang="en-US" altLang="zh-TW" dirty="0" err="1"/>
              <a:t>np.concatenate</a:t>
            </a:r>
            <a:r>
              <a:rPr lang="en-US" altLang="zh-TW" dirty="0"/>
              <a:t>() to concatenate images from same patients at second dimension as our image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Retrieve label from .csv file to make label tensor.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Image Size = 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Training Batch =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Validating Batch =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Epoch =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74C0B32-B74F-423F-967B-1A8D57B3F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8" y="4077072"/>
            <a:ext cx="6573417" cy="12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88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987DC-1546-4EC6-BA08-D875899B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AD9B3-8A43-402A-AA71-7498F171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30-epochs trained model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C48348-6033-4DC1-B270-588FA83446D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</p:spPr>
        <p:txBody>
          <a:bodyPr/>
          <a:lstStyle/>
          <a:p>
            <a:r>
              <a:rPr lang="en-US" altLang="zh-TW" dirty="0"/>
              <a:t>About 79% accuracy (1496/1893) with confidence threshold &gt; 0.4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A2DE18-A42B-4291-9FC1-5D4A1AC09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0486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0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987DC-1546-4EC6-BA08-D875899B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AD9B3-8A43-402A-AA71-7498F171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30-epochs trained model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C48348-6033-4DC1-B270-588FA83446D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</p:spPr>
        <p:txBody>
          <a:bodyPr/>
          <a:lstStyle/>
          <a:p>
            <a:r>
              <a:rPr lang="en-US" altLang="zh-TW" dirty="0"/>
              <a:t>About 66% accuracy of testing data with confidence threshold &gt; 0.4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A2DE18-A42B-4291-9FC1-5D4A1AC09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26" y="2378870"/>
            <a:ext cx="5014782" cy="4389129"/>
          </a:xfrm>
          <a:prstGeom prst="rect">
            <a:avLst/>
          </a:prstGeom>
        </p:spPr>
      </p:pic>
      <p:pic>
        <p:nvPicPr>
          <p:cNvPr id="1026" name="Picture 2" descr="screen-capture">
            <a:extLst>
              <a:ext uri="{FF2B5EF4-FFF2-40B4-BE49-F238E27FC236}">
                <a16:creationId xmlns:a16="http://schemas.microsoft.com/office/drawing/2014/main" id="{F87031B3-8A6F-4828-AEA8-0F46C9BCF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27"/>
          <a:stretch/>
        </p:blipFill>
        <p:spPr bwMode="auto">
          <a:xfrm>
            <a:off x="1751053" y="2504718"/>
            <a:ext cx="198197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-capture-1">
            <a:extLst>
              <a:ext uri="{FF2B5EF4-FFF2-40B4-BE49-F238E27FC236}">
                <a16:creationId xmlns:a16="http://schemas.microsoft.com/office/drawing/2014/main" id="{363C4E3F-3C38-441A-A6D9-C04E36AE9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94408" y="4555740"/>
            <a:ext cx="1971631" cy="20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62E6501-D248-4583-9201-09D36CA4DFF0}"/>
              </a:ext>
            </a:extLst>
          </p:cNvPr>
          <p:cNvCxnSpPr>
            <a:cxnSpLocks/>
          </p:cNvCxnSpPr>
          <p:nvPr/>
        </p:nvCxnSpPr>
        <p:spPr>
          <a:xfrm flipH="1">
            <a:off x="3292808" y="4655076"/>
            <a:ext cx="333433" cy="453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C1DFFD5-B69A-43BC-81DF-2A1406A9A8A2}"/>
              </a:ext>
            </a:extLst>
          </p:cNvPr>
          <p:cNvCxnSpPr>
            <a:cxnSpLocks/>
          </p:cNvCxnSpPr>
          <p:nvPr/>
        </p:nvCxnSpPr>
        <p:spPr>
          <a:xfrm flipH="1">
            <a:off x="3779913" y="3284984"/>
            <a:ext cx="792087" cy="79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E70E93-AC52-4730-9577-D3EA9F48CFC0}"/>
              </a:ext>
            </a:extLst>
          </p:cNvPr>
          <p:cNvCxnSpPr>
            <a:cxnSpLocks/>
          </p:cNvCxnSpPr>
          <p:nvPr/>
        </p:nvCxnSpPr>
        <p:spPr>
          <a:xfrm flipH="1">
            <a:off x="3707904" y="5733256"/>
            <a:ext cx="792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A294C9B-2923-473F-806E-E843E4ADE717}"/>
              </a:ext>
            </a:extLst>
          </p:cNvPr>
          <p:cNvSpPr/>
          <p:nvPr/>
        </p:nvSpPr>
        <p:spPr>
          <a:xfrm>
            <a:off x="3563888" y="64886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硬腦膜下血腫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624C58-367D-46A8-A8FD-C941A538A82D}"/>
              </a:ext>
            </a:extLst>
          </p:cNvPr>
          <p:cNvSpPr/>
          <p:nvPr/>
        </p:nvSpPr>
        <p:spPr>
          <a:xfrm>
            <a:off x="827214" y="213538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硬腦膜上出血</a:t>
            </a:r>
          </a:p>
        </p:txBody>
      </p:sp>
    </p:spTree>
    <p:extLst>
      <p:ext uri="{BB962C8B-B14F-4D97-AF65-F5344CB8AC3E}">
        <p14:creationId xmlns:p14="http://schemas.microsoft.com/office/powerpoint/2010/main" val="180187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B1825-267C-409A-9F96-BF48389E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1B273E-E59D-4411-8245-601E2B0B51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TW" dirty="0"/>
              <a:t>We use the </a:t>
            </a:r>
            <a:r>
              <a:rPr lang="en-US" altLang="zh-TW" dirty="0" err="1"/>
              <a:t>DenseNet</a:t>
            </a:r>
            <a:r>
              <a:rPr lang="en-US" altLang="zh-TW" dirty="0"/>
              <a:t> as our model in training, since it has feed-forward feature that can reuse the features extracted from previous layers, thus it can be trained in something detail images such as CT image.</a:t>
            </a:r>
          </a:p>
          <a:p>
            <a:endParaRPr lang="en-US" altLang="zh-TW" dirty="0"/>
          </a:p>
          <a:p>
            <a:r>
              <a:rPr lang="en-US" altLang="zh-TW" dirty="0"/>
              <a:t>But we found that the model has the defect of predicting the CT image of healthy person.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We might be need to tune the training data since we don’t make the same number of images in all classes when we split training data and validation data.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Number of images in different categories [</a:t>
            </a:r>
            <a:r>
              <a:rPr lang="en-US" altLang="zh-TW" dirty="0">
                <a:solidFill>
                  <a:srgbClr val="FF0000"/>
                </a:solidFill>
              </a:rPr>
              <a:t>775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181</a:t>
            </a:r>
            <a:r>
              <a:rPr lang="en-US" altLang="zh-TW" dirty="0"/>
              <a:t>, 617, 574, 561, 651]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0FC1D3-2108-492C-A0B3-48BC135CF990}"/>
              </a:ext>
            </a:extLst>
          </p:cNvPr>
          <p:cNvSpPr txBox="1"/>
          <p:nvPr/>
        </p:nvSpPr>
        <p:spPr>
          <a:xfrm>
            <a:off x="4283968" y="6165304"/>
            <a:ext cx="473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Github</a:t>
            </a:r>
            <a:r>
              <a:rPr lang="en-US" altLang="zh-TW" sz="1200" dirty="0"/>
              <a:t> repo. : </a:t>
            </a:r>
            <a:r>
              <a:rPr lang="en-US" altLang="zh-TW" sz="1200" dirty="0">
                <a:hlinkClick r:id="rId2"/>
              </a:rPr>
              <a:t>https://github.com/Voltage-x/case-presentation-2</a:t>
            </a:r>
            <a:r>
              <a:rPr lang="en-US" altLang="zh-TW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005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938</Words>
  <Application>Microsoft Office PowerPoint</Application>
  <PresentationFormat>如螢幕大小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맑은 고딕</vt:lpstr>
      <vt:lpstr>微軟正黑體</vt:lpstr>
      <vt:lpstr>新細明體</vt:lpstr>
      <vt:lpstr>Arial</vt:lpstr>
      <vt:lpstr>Calibri</vt:lpstr>
      <vt:lpstr>Office Theme</vt:lpstr>
      <vt:lpstr>Custom Design</vt:lpstr>
      <vt:lpstr>PowerPoint 簡報</vt:lpstr>
      <vt:lpstr>Agenda</vt:lpstr>
      <vt:lpstr>Method 1- DenseNet</vt:lpstr>
      <vt:lpstr>Pre Processing Data</vt:lpstr>
      <vt:lpstr>Pre Processing Data</vt:lpstr>
      <vt:lpstr>Model Training</vt:lpstr>
      <vt:lpstr>Validation </vt:lpstr>
      <vt:lpstr>Validation </vt:lpstr>
      <vt:lpstr>Summary </vt:lpstr>
      <vt:lpstr>Method 2- Windowing Classification</vt:lpstr>
      <vt:lpstr>Pre Processing Data</vt:lpstr>
      <vt:lpstr>Pre Processing Data</vt:lpstr>
      <vt:lpstr>Pre Processing Data</vt:lpstr>
      <vt:lpstr>Classification</vt:lpstr>
      <vt:lpstr>Result - SE ResNeXt50</vt:lpstr>
      <vt:lpstr>K-Fold &amp; Ensemble Method</vt:lpstr>
      <vt:lpstr>Summary </vt:lpstr>
      <vt:lpstr>Citation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wendy</cp:lastModifiedBy>
  <cp:revision>99</cp:revision>
  <dcterms:created xsi:type="dcterms:W3CDTF">2014-04-01T16:35:38Z</dcterms:created>
  <dcterms:modified xsi:type="dcterms:W3CDTF">2020-11-17T14:15:36Z</dcterms:modified>
</cp:coreProperties>
</file>