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52" r:id="rId2"/>
  </p:sldMasterIdLst>
  <p:notesMasterIdLst>
    <p:notesMasterId r:id="rId13"/>
  </p:notesMasterIdLst>
  <p:handoutMasterIdLst>
    <p:handoutMasterId r:id="rId14"/>
  </p:handoutMasterIdLst>
  <p:sldIdLst>
    <p:sldId id="318" r:id="rId3"/>
    <p:sldId id="257" r:id="rId4"/>
    <p:sldId id="287" r:id="rId5"/>
    <p:sldId id="286" r:id="rId6"/>
    <p:sldId id="289" r:id="rId7"/>
    <p:sldId id="290" r:id="rId8"/>
    <p:sldId id="285" r:id="rId9"/>
    <p:sldId id="291" r:id="rId10"/>
    <p:sldId id="292" r:id="rId11"/>
    <p:sldId id="293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F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432A7D-2B98-472C-80E0-16121ADA448A}" type="slidenum">
              <a:rPr lang="ar-SA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4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C7BC3D-C57F-4384-82BD-52E4FB1843EA}" type="slidenum">
              <a:rPr lang="ar-SA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0884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5013" indent="-282575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1888" indent="-225425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84325" indent="-225425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6763" indent="-225425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3963" indent="-225425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51163" indent="-225425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8363" indent="-225425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65563" indent="-225425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E8F4FD-D4E9-49A9-ADA7-8551B3D839A0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7238" cy="342741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Unary, binary and N-ry constraints.</a:t>
            </a:r>
          </a:p>
        </p:txBody>
      </p:sp>
    </p:spTree>
    <p:extLst>
      <p:ext uri="{BB962C8B-B14F-4D97-AF65-F5344CB8AC3E}">
        <p14:creationId xmlns:p14="http://schemas.microsoft.com/office/powerpoint/2010/main" val="129070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BC3D-C57F-4384-82BD-52E4FB1843EA}" type="slidenum">
              <a:rPr lang="ar-SA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874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MIC2370(49)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58888" y="2565400"/>
            <a:ext cx="7705725" cy="723900"/>
          </a:xfrm>
        </p:spPr>
        <p:txBody>
          <a:bodyPr/>
          <a:lstStyle>
            <a:lvl1pPr algn="r">
              <a:defRPr sz="37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3573463"/>
            <a:ext cx="7705725" cy="560387"/>
          </a:xfrm>
        </p:spPr>
        <p:txBody>
          <a:bodyPr/>
          <a:lstStyle>
            <a:lvl1pPr marL="0" indent="0" algn="r"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8FC75-3A41-4F30-AB49-597CA55DB9A7}" type="slidenum">
              <a:rPr lang="ar-SA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81493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C9B39-CF51-47FC-8485-CAB2AD305C95}" type="slidenum">
              <a:rPr lang="ar-SA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582910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2000" y="215900"/>
            <a:ext cx="1997075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013" y="215900"/>
            <a:ext cx="5843587" cy="5661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95703-0FB3-44C5-A2AC-F89574FF42AE}" type="slidenum">
              <a:rPr lang="ar-SA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38625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215900"/>
            <a:ext cx="7916862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6013" y="981075"/>
            <a:ext cx="7993062" cy="4895850"/>
          </a:xfrm>
        </p:spPr>
        <p:txBody>
          <a:bodyPr/>
          <a:lstStyle/>
          <a:p>
            <a:pPr lvl="0"/>
            <a:endParaRPr lang="en-ZW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10B03-5B21-4DE1-B071-DCA659DAC048}" type="slidenum">
              <a:rPr lang="ar-SA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80605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CEB4-D0FD-46D8-B03B-DADEC06BC47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7BF-1F0A-469F-9A19-CC85612B6C3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4389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CEB4-D0FD-46D8-B03B-DADEC06BC47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7BF-1F0A-469F-9A19-CC85612B6C3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48203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CEB4-D0FD-46D8-B03B-DADEC06BC47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7BF-1F0A-469F-9A19-CC85612B6C3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75505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CEB4-D0FD-46D8-B03B-DADEC06BC47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7BF-1F0A-469F-9A19-CC85612B6C3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41687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CEB4-D0FD-46D8-B03B-DADEC06BC47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7BF-1F0A-469F-9A19-CC85612B6C3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11961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CEB4-D0FD-46D8-B03B-DADEC06BC47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7BF-1F0A-469F-9A19-CC85612B6C3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48029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CEB4-D0FD-46D8-B03B-DADEC06BC47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7BF-1F0A-469F-9A19-CC85612B6C3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0202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44EC3-835F-47AF-9217-ABE8563E2F22}" type="slidenum">
              <a:rPr lang="ar-SA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251663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CEB4-D0FD-46D8-B03B-DADEC06BC47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7BF-1F0A-469F-9A19-CC85612B6C3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90200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CEB4-D0FD-46D8-B03B-DADEC06BC47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7BF-1F0A-469F-9A19-CC85612B6C3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02370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CEB4-D0FD-46D8-B03B-DADEC06BC47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7BF-1F0A-469F-9A19-CC85612B6C3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05069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CEB4-D0FD-46D8-B03B-DADEC06BC47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7BF-1F0A-469F-9A19-CC85612B6C3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9671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AAC0E-A241-4CC1-ABE6-07CBA6E1DE34}" type="slidenum">
              <a:rPr lang="ar-SA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48661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013" y="981075"/>
            <a:ext cx="391953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7950" y="981075"/>
            <a:ext cx="392112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46F96-58E0-4FEC-854B-FDC5E6AD8A4C}" type="slidenum">
              <a:rPr lang="ar-SA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344020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4491F-761D-432E-9803-D9C58FDF0C54}" type="slidenum">
              <a:rPr lang="ar-SA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28390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76C56-5A1F-457B-B23E-6FAC717E5EE0}" type="slidenum">
              <a:rPr lang="ar-SA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105029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8384B-3AF0-4CC1-85AB-5303EBFB523D}" type="slidenum">
              <a:rPr lang="ar-SA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27504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C353B-25C7-4B08-B6FA-B9C25783D2CB}" type="slidenum">
              <a:rPr lang="ar-SA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13235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W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15C92-B8BD-4159-8594-C5C6BAD6BC90}" type="slidenum">
              <a:rPr lang="ar-SA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121877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7" descr="MIC2370(49)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15900"/>
            <a:ext cx="79168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981075"/>
            <a:ext cx="79930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Click To Add</a:t>
            </a:r>
          </a:p>
          <a:p>
            <a:pPr lvl="2"/>
            <a:r>
              <a:rPr lang="en-GB" altLang="en-US"/>
              <a:t>Click To Add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67625" y="6381750"/>
            <a:ext cx="14859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0" y="6381750"/>
            <a:ext cx="68405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381750"/>
            <a:ext cx="4683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Arial" panose="020B0604020202020204" pitchFamily="34" charset="0"/>
              </a:defRPr>
            </a:lvl1pPr>
          </a:lstStyle>
          <a:p>
            <a:fld id="{638628A7-CF19-4631-8D86-2911EF7B9663}" type="slidenum">
              <a:rPr lang="ar-SA" altLang="en-US"/>
              <a:pPr/>
              <a:t>‹#›</a:t>
            </a:fld>
            <a:endParaRPr lang="en-GB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5CEB4-D0FD-46D8-B03B-DADEC06BC47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47BF-1F0A-469F-9A19-CC85612B6C3A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2318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12474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ZW" sz="4900" dirty="0">
                <a:latin typeface="Arial Black" panose="020B0A04020102020204" pitchFamily="34" charset="0"/>
              </a:rPr>
              <a:t>AIT 105 </a:t>
            </a:r>
            <a:br>
              <a:rPr lang="en-ZW" sz="4900" dirty="0">
                <a:latin typeface="Arial Black" panose="020B0A04020102020204" pitchFamily="34" charset="0"/>
              </a:rPr>
            </a:br>
            <a:r>
              <a:rPr lang="en-ZW" sz="4900" dirty="0">
                <a:latin typeface="Arial Black" panose="020B0A04020102020204" pitchFamily="34" charset="0"/>
              </a:rPr>
              <a:t>Artificial Intelligence</a:t>
            </a:r>
            <a:r>
              <a:rPr lang="en-ZW" dirty="0"/>
              <a:t/>
            </a:r>
            <a:br>
              <a:rPr lang="en-ZW" dirty="0"/>
            </a:br>
            <a:r>
              <a:rPr lang="en-ZW" dirty="0"/>
              <a:t/>
            </a:r>
            <a:br>
              <a:rPr lang="en-ZW" dirty="0"/>
            </a:br>
            <a:r>
              <a:rPr lang="en-ZW" sz="4900" dirty="0">
                <a:solidFill>
                  <a:srgbClr val="FF0000"/>
                </a:solidFill>
              </a:rPr>
              <a:t>Constraint Satisfaction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6"/>
    </mc:Choice>
    <mc:Fallback xmlns="">
      <p:transition spd="slow" advTm="85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01782" y="0"/>
            <a:ext cx="8229600" cy="125272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accent1">
                    <a:satMod val="150000"/>
                  </a:schemeClr>
                </a:solidFill>
              </a:rPr>
              <a:t>Standard Search Formulation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2575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81000" indent="-381000">
              <a:lnSpc>
                <a:spcPct val="80000"/>
              </a:lnSpc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 marL="381000" indent="-381000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state:</a:t>
            </a:r>
            <a:r>
              <a:rPr lang="en-US" altLang="en-US" sz="2000" dirty="0">
                <a:solidFill>
                  <a:schemeClr val="accent2"/>
                </a:solidFill>
              </a:rPr>
              <a:t>  		 </a:t>
            </a:r>
            <a:r>
              <a:rPr lang="en-US" altLang="en-US" sz="2000" dirty="0"/>
              <a:t>(partial) assignment</a:t>
            </a:r>
            <a:endParaRPr lang="en-US" altLang="en-US" sz="2000" dirty="0">
              <a:solidFill>
                <a:schemeClr val="accent2"/>
              </a:solidFill>
            </a:endParaRPr>
          </a:p>
          <a:p>
            <a:pPr marL="381000" indent="-381000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initial state:</a:t>
            </a:r>
            <a:r>
              <a:rPr lang="en-US" altLang="en-US" sz="2000" dirty="0"/>
              <a:t>		 the empty assignment { }</a:t>
            </a:r>
          </a:p>
          <a:p>
            <a:pPr marL="381000" indent="-381000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successor function: </a:t>
            </a:r>
            <a:r>
              <a:rPr lang="en-US" altLang="en-US" sz="2000" dirty="0"/>
              <a:t>	 assign a value to an unassigned variable that 			 does not conflict with current assignment</a:t>
            </a:r>
          </a:p>
          <a:p>
            <a:pPr marL="800100" lvl="1" indent="-342900">
              <a:lnSpc>
                <a:spcPct val="80000"/>
              </a:lnSpc>
              <a:buFontTx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				  </a:t>
            </a:r>
            <a:r>
              <a:rPr lang="en-US" altLang="en-US" sz="2000" dirty="0"/>
              <a:t>fail if no legal assignments
</a:t>
            </a:r>
          </a:p>
          <a:p>
            <a:pPr marL="381000" indent="-381000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goal test: </a:t>
            </a:r>
            <a:r>
              <a:rPr lang="en-US" altLang="en-US" sz="2000" dirty="0"/>
              <a:t>		the current assignment is complete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en-US" sz="2000" dirty="0"/>
              <a:t>				(and is a consistent labeling)</a:t>
            </a:r>
          </a:p>
          <a:p>
            <a:pPr marL="381000" indent="-381000">
              <a:lnSpc>
                <a:spcPct val="80000"/>
              </a:lnSpc>
            </a:pPr>
            <a:endParaRPr lang="en-US" altLang="en-US" sz="2000" dirty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dirty="0"/>
              <a:t>This is the same for all CSPs regardless of application.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endParaRPr lang="en-US" altLang="en-US" sz="2000" dirty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dirty="0"/>
              <a:t>Every solution appears at depth </a:t>
            </a:r>
            <a:r>
              <a:rPr lang="en-US" altLang="en-US" sz="2000" i="1" dirty="0"/>
              <a:t>n</a:t>
            </a:r>
            <a:r>
              <a:rPr lang="en-US" altLang="en-US" sz="2000" dirty="0"/>
              <a:t> with </a:t>
            </a:r>
            <a:r>
              <a:rPr lang="en-US" altLang="en-US" sz="2000" i="1" dirty="0"/>
              <a:t>n</a:t>
            </a:r>
            <a:r>
              <a:rPr lang="en-US" altLang="en-US" sz="2000" dirty="0"/>
              <a:t> variables</a:t>
            </a:r>
            <a:br>
              <a:rPr lang="en-US" altLang="en-US" sz="2000" dirty="0"/>
            </a:b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we can use depth-first search.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endParaRPr lang="en-US" altLang="en-US" sz="2000" dirty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dirty="0"/>
              <a:t>Path is irrelevant, so we can also use complete-state formulation.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9112EB-7EBB-4081-8163-8F14686A0344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chemeClr val="tx1"/>
                </a:solidFill>
              </a:rPr>
              <a:t>Constraint Satisfaction Problem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524604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r>
              <a:rPr lang="en-US" dirty="0"/>
              <a:t>A </a:t>
            </a:r>
            <a:r>
              <a:rPr lang="en-US" dirty="0">
                <a:solidFill>
                  <a:srgbClr val="FF0000"/>
                </a:solidFill>
              </a:rPr>
              <a:t>constraint satisfaction problem (CSP) </a:t>
            </a:r>
            <a:r>
              <a:rPr lang="en-US" dirty="0"/>
              <a:t>is a problem that requires its solution within some limitations or conditions also known as constraints</a:t>
            </a:r>
            <a:endParaRPr lang="en-US" altLang="en-US" dirty="0"/>
          </a:p>
          <a:p>
            <a:r>
              <a:rPr lang="en-US" altLang="en-US" dirty="0"/>
              <a:t>It is defined as the triple </a:t>
            </a:r>
            <a:r>
              <a:rPr lang="en-US" altLang="en-US" dirty="0">
                <a:solidFill>
                  <a:srgbClr val="FF0000"/>
                </a:solidFill>
              </a:rPr>
              <a:t>(V, D, C)</a:t>
            </a:r>
            <a:r>
              <a:rPr lang="en-US" altLang="en-US" dirty="0"/>
              <a:t> where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 is a set of variables </a:t>
            </a:r>
            <a:r>
              <a:rPr lang="en-US" altLang="en-US" dirty="0">
                <a:solidFill>
                  <a:srgbClr val="FF0000"/>
                </a:solidFill>
              </a:rPr>
              <a:t>X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, ... , </a:t>
            </a:r>
            <a:r>
              <a:rPr lang="en-US" altLang="en-US" dirty="0" err="1">
                <a:solidFill>
                  <a:srgbClr val="FF0000"/>
                </a:solidFill>
              </a:rPr>
              <a:t>X</a:t>
            </a:r>
            <a:r>
              <a:rPr lang="en-US" altLang="en-US" baseline="-25000" dirty="0" err="1">
                <a:solidFill>
                  <a:srgbClr val="FF0000"/>
                </a:solidFill>
              </a:rPr>
              <a:t>n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D</a:t>
            </a:r>
            <a:r>
              <a:rPr lang="en-US" altLang="en-US" dirty="0"/>
              <a:t> is the union of a set of domain sets </a:t>
            </a:r>
            <a:r>
              <a:rPr lang="en-US" altLang="en-US" dirty="0">
                <a:solidFill>
                  <a:srgbClr val="FF0000"/>
                </a:solidFill>
              </a:rPr>
              <a:t>D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,...,</a:t>
            </a:r>
            <a:r>
              <a:rPr lang="en-US" altLang="en-US" dirty="0" err="1">
                <a:solidFill>
                  <a:srgbClr val="FF0000"/>
                </a:solidFill>
              </a:rPr>
              <a:t>D</a:t>
            </a:r>
            <a:r>
              <a:rPr lang="en-US" altLang="en-US" baseline="-25000" dirty="0" err="1">
                <a:solidFill>
                  <a:srgbClr val="FF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dirty="0">
                <a:solidFill>
                  <a:srgbClr val="FF0000"/>
                </a:solidFill>
              </a:rPr>
              <a:t>D</a:t>
            </a:r>
            <a:r>
              <a:rPr lang="en-US" altLang="en-US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/>
              <a:t> is the domain of possible values for variable </a:t>
            </a:r>
            <a:r>
              <a:rPr lang="en-US" altLang="en-US" dirty="0">
                <a:solidFill>
                  <a:srgbClr val="FF0000"/>
                </a:solidFill>
              </a:rPr>
              <a:t>X</a:t>
            </a:r>
            <a:r>
              <a:rPr lang="en-US" altLang="en-US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/>
              <a:t> is a set of constraints on the values of the variables, which can be pairwise (simplest and most common) or </a:t>
            </a:r>
            <a:r>
              <a:rPr lang="en-US" altLang="en-US" dirty="0">
                <a:solidFill>
                  <a:srgbClr val="FF0000"/>
                </a:solidFill>
              </a:rPr>
              <a:t>k</a:t>
            </a:r>
            <a:r>
              <a:rPr lang="en-US" altLang="en-US" dirty="0"/>
              <a:t> at a time.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b="1" dirty="0"/>
              <a:t>Constraint Satisfaction Problems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9553E6-FBA1-4842-B531-8FE0C5344DB1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3124200" y="1447800"/>
            <a:ext cx="1981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W" alt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657600" y="1676400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Soup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3352800" y="3048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W" altLang="en-US"/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3413125" y="3013075"/>
            <a:ext cx="1460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Total Cost</a:t>
            </a:r>
          </a:p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&lt; $30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5257800" y="2286000"/>
            <a:ext cx="1981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W" altLang="en-US"/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5638800" y="2362200"/>
            <a:ext cx="1198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Chicken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Dish</a:t>
            </a:r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5334000" y="3581400"/>
            <a:ext cx="1981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W" altLang="en-US"/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5562600" y="3810000"/>
            <a:ext cx="141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Vegetable</a:t>
            </a:r>
          </a:p>
        </p:txBody>
      </p:sp>
      <p:sp>
        <p:nvSpPr>
          <p:cNvPr id="22540" name="Oval 11"/>
          <p:cNvSpPr>
            <a:spLocks noChangeArrowheads="1"/>
          </p:cNvSpPr>
          <p:nvPr/>
        </p:nvSpPr>
        <p:spPr bwMode="auto">
          <a:xfrm>
            <a:off x="4267200" y="4572000"/>
            <a:ext cx="1981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W" altLang="en-US"/>
          </a:p>
        </p:txBody>
      </p:sp>
      <p:sp>
        <p:nvSpPr>
          <p:cNvPr id="22541" name="Text Box 12"/>
          <p:cNvSpPr txBox="1">
            <a:spLocks noChangeArrowheads="1"/>
          </p:cNvSpPr>
          <p:nvPr/>
        </p:nvSpPr>
        <p:spPr bwMode="auto">
          <a:xfrm>
            <a:off x="4800600" y="48006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Rice</a:t>
            </a:r>
          </a:p>
        </p:txBody>
      </p:sp>
      <p:sp>
        <p:nvSpPr>
          <p:cNvPr id="22542" name="Oval 13"/>
          <p:cNvSpPr>
            <a:spLocks noChangeArrowheads="1"/>
          </p:cNvSpPr>
          <p:nvPr/>
        </p:nvSpPr>
        <p:spPr bwMode="auto">
          <a:xfrm>
            <a:off x="1905000" y="4572000"/>
            <a:ext cx="1981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W" altLang="en-US"/>
          </a:p>
        </p:txBody>
      </p:sp>
      <p:sp>
        <p:nvSpPr>
          <p:cNvPr id="22543" name="Text Box 14"/>
          <p:cNvSpPr txBox="1">
            <a:spLocks noChangeArrowheads="1"/>
          </p:cNvSpPr>
          <p:nvPr/>
        </p:nvSpPr>
        <p:spPr bwMode="auto">
          <a:xfrm>
            <a:off x="2438400" y="48006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Seafood</a:t>
            </a:r>
          </a:p>
        </p:txBody>
      </p:sp>
      <p:sp>
        <p:nvSpPr>
          <p:cNvPr id="22544" name="Oval 15"/>
          <p:cNvSpPr>
            <a:spLocks noChangeArrowheads="1"/>
          </p:cNvSpPr>
          <p:nvPr/>
        </p:nvSpPr>
        <p:spPr bwMode="auto">
          <a:xfrm>
            <a:off x="838200" y="3429000"/>
            <a:ext cx="1981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W" altLang="en-US"/>
          </a:p>
        </p:txBody>
      </p:sp>
      <p:sp>
        <p:nvSpPr>
          <p:cNvPr id="22545" name="Text Box 16"/>
          <p:cNvSpPr txBox="1">
            <a:spLocks noChangeArrowheads="1"/>
          </p:cNvSpPr>
          <p:nvPr/>
        </p:nvSpPr>
        <p:spPr bwMode="auto">
          <a:xfrm>
            <a:off x="1066800" y="3657600"/>
            <a:ext cx="141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Pork Dish</a:t>
            </a:r>
          </a:p>
        </p:txBody>
      </p:sp>
      <p:sp>
        <p:nvSpPr>
          <p:cNvPr id="22546" name="Oval 17"/>
          <p:cNvSpPr>
            <a:spLocks noChangeArrowheads="1"/>
          </p:cNvSpPr>
          <p:nvPr/>
        </p:nvSpPr>
        <p:spPr bwMode="auto">
          <a:xfrm>
            <a:off x="1219200" y="2209800"/>
            <a:ext cx="1981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W" altLang="en-US"/>
          </a:p>
        </p:txBody>
      </p:sp>
      <p:sp>
        <p:nvSpPr>
          <p:cNvPr id="22547" name="Text Box 18"/>
          <p:cNvSpPr txBox="1">
            <a:spLocks noChangeArrowheads="1"/>
          </p:cNvSpPr>
          <p:nvPr/>
        </p:nvSpPr>
        <p:spPr bwMode="auto">
          <a:xfrm>
            <a:off x="1524000" y="2514600"/>
            <a:ext cx="138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Appetizer</a:t>
            </a:r>
          </a:p>
        </p:txBody>
      </p:sp>
      <p:sp>
        <p:nvSpPr>
          <p:cNvPr id="22548" name="Rectangle 19"/>
          <p:cNvSpPr>
            <a:spLocks noChangeArrowheads="1"/>
          </p:cNvSpPr>
          <p:nvPr/>
        </p:nvSpPr>
        <p:spPr bwMode="auto">
          <a:xfrm>
            <a:off x="5524500" y="1457203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W" altLang="en-US"/>
          </a:p>
        </p:txBody>
      </p:sp>
      <p:sp>
        <p:nvSpPr>
          <p:cNvPr id="22549" name="Text Box 20"/>
          <p:cNvSpPr txBox="1">
            <a:spLocks noChangeArrowheads="1"/>
          </p:cNvSpPr>
          <p:nvPr/>
        </p:nvSpPr>
        <p:spPr bwMode="auto">
          <a:xfrm>
            <a:off x="5559425" y="1473078"/>
            <a:ext cx="145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Must be</a:t>
            </a:r>
          </a:p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Hot&amp;Sour</a:t>
            </a:r>
          </a:p>
        </p:txBody>
      </p:sp>
      <p:sp>
        <p:nvSpPr>
          <p:cNvPr id="22550" name="Rectangle 21"/>
          <p:cNvSpPr>
            <a:spLocks noChangeArrowheads="1"/>
          </p:cNvSpPr>
          <p:nvPr/>
        </p:nvSpPr>
        <p:spPr bwMode="auto">
          <a:xfrm>
            <a:off x="7467600" y="2244725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W" altLang="en-US"/>
          </a:p>
        </p:txBody>
      </p:sp>
      <p:sp>
        <p:nvSpPr>
          <p:cNvPr id="22551" name="Text Box 22"/>
          <p:cNvSpPr txBox="1">
            <a:spLocks noChangeArrowheads="1"/>
          </p:cNvSpPr>
          <p:nvPr/>
        </p:nvSpPr>
        <p:spPr bwMode="auto">
          <a:xfrm>
            <a:off x="7527925" y="2209800"/>
            <a:ext cx="113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No </a:t>
            </a:r>
          </a:p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Peanuts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52" name="Rectangle 23"/>
          <p:cNvSpPr>
            <a:spLocks noChangeArrowheads="1"/>
          </p:cNvSpPr>
          <p:nvPr/>
        </p:nvSpPr>
        <p:spPr bwMode="auto">
          <a:xfrm>
            <a:off x="7467600" y="3616325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W" altLang="en-US"/>
          </a:p>
        </p:txBody>
      </p:sp>
      <p:sp>
        <p:nvSpPr>
          <p:cNvPr id="22553" name="Text Box 24"/>
          <p:cNvSpPr txBox="1">
            <a:spLocks noChangeArrowheads="1"/>
          </p:cNvSpPr>
          <p:nvPr/>
        </p:nvSpPr>
        <p:spPr bwMode="auto">
          <a:xfrm>
            <a:off x="7527925" y="3581400"/>
            <a:ext cx="113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No </a:t>
            </a:r>
          </a:p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Peanuts</a:t>
            </a:r>
          </a:p>
        </p:txBody>
      </p:sp>
      <p:sp>
        <p:nvSpPr>
          <p:cNvPr id="22554" name="Rectangle 25"/>
          <p:cNvSpPr>
            <a:spLocks noChangeArrowheads="1"/>
          </p:cNvSpPr>
          <p:nvPr/>
        </p:nvSpPr>
        <p:spPr bwMode="auto">
          <a:xfrm>
            <a:off x="6934200" y="5292725"/>
            <a:ext cx="175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W" altLang="en-US"/>
          </a:p>
        </p:txBody>
      </p: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6994525" y="5257800"/>
            <a:ext cx="163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Not</a:t>
            </a:r>
          </a:p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Chow Mein</a:t>
            </a:r>
          </a:p>
        </p:txBody>
      </p:sp>
      <p:sp>
        <p:nvSpPr>
          <p:cNvPr id="22556" name="Rectangle 27"/>
          <p:cNvSpPr>
            <a:spLocks noChangeArrowheads="1"/>
          </p:cNvSpPr>
          <p:nvPr/>
        </p:nvSpPr>
        <p:spPr bwMode="auto">
          <a:xfrm>
            <a:off x="152400" y="4911725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W" altLang="en-US"/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212725" y="4876800"/>
            <a:ext cx="1309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Not Both</a:t>
            </a:r>
          </a:p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Spicy</a:t>
            </a:r>
          </a:p>
        </p:txBody>
      </p:sp>
      <p:sp>
        <p:nvSpPr>
          <p:cNvPr id="22558" name="Line 29"/>
          <p:cNvSpPr>
            <a:spLocks noChangeShapeType="1"/>
          </p:cNvSpPr>
          <p:nvPr/>
        </p:nvSpPr>
        <p:spPr bwMode="auto">
          <a:xfrm flipV="1">
            <a:off x="1219200" y="4343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W"/>
          </a:p>
        </p:txBody>
      </p:sp>
      <p:sp>
        <p:nvSpPr>
          <p:cNvPr id="22559" name="Line 30"/>
          <p:cNvSpPr>
            <a:spLocks noChangeShapeType="1"/>
          </p:cNvSpPr>
          <p:nvPr/>
        </p:nvSpPr>
        <p:spPr bwMode="auto">
          <a:xfrm>
            <a:off x="1676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W"/>
          </a:p>
        </p:txBody>
      </p:sp>
      <p:sp>
        <p:nvSpPr>
          <p:cNvPr id="22560" name="Line 31"/>
          <p:cNvSpPr>
            <a:spLocks noChangeShapeType="1"/>
          </p:cNvSpPr>
          <p:nvPr/>
        </p:nvSpPr>
        <p:spPr bwMode="auto">
          <a:xfrm flipV="1">
            <a:off x="2819400" y="3581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W"/>
          </a:p>
        </p:txBody>
      </p:sp>
      <p:sp>
        <p:nvSpPr>
          <p:cNvPr id="22561" name="Line 32"/>
          <p:cNvSpPr>
            <a:spLocks noChangeShapeType="1"/>
          </p:cNvSpPr>
          <p:nvPr/>
        </p:nvSpPr>
        <p:spPr bwMode="auto">
          <a:xfrm flipV="1">
            <a:off x="3276600" y="3810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W"/>
          </a:p>
        </p:txBody>
      </p:sp>
      <p:sp>
        <p:nvSpPr>
          <p:cNvPr id="22562" name="Line 33"/>
          <p:cNvSpPr>
            <a:spLocks noChangeShapeType="1"/>
          </p:cNvSpPr>
          <p:nvPr/>
        </p:nvSpPr>
        <p:spPr bwMode="auto">
          <a:xfrm>
            <a:off x="3200400" y="2819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W"/>
          </a:p>
        </p:txBody>
      </p:sp>
      <p:sp>
        <p:nvSpPr>
          <p:cNvPr id="22563" name="Line 34"/>
          <p:cNvSpPr>
            <a:spLocks noChangeShapeType="1"/>
          </p:cNvSpPr>
          <p:nvPr/>
        </p:nvSpPr>
        <p:spPr bwMode="auto">
          <a:xfrm>
            <a:off x="4114800" y="236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W"/>
          </a:p>
        </p:txBody>
      </p:sp>
      <p:sp>
        <p:nvSpPr>
          <p:cNvPr id="22564" name="Line 35"/>
          <p:cNvSpPr>
            <a:spLocks noChangeShapeType="1"/>
          </p:cNvSpPr>
          <p:nvPr/>
        </p:nvSpPr>
        <p:spPr bwMode="auto">
          <a:xfrm flipH="1" flipV="1">
            <a:off x="4572000" y="3810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W"/>
          </a:p>
        </p:txBody>
      </p:sp>
      <p:sp>
        <p:nvSpPr>
          <p:cNvPr id="22565" name="Line 36"/>
          <p:cNvSpPr>
            <a:spLocks noChangeShapeType="1"/>
          </p:cNvSpPr>
          <p:nvPr/>
        </p:nvSpPr>
        <p:spPr bwMode="auto">
          <a:xfrm flipH="1" flipV="1">
            <a:off x="4876800" y="35052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W"/>
          </a:p>
        </p:txBody>
      </p:sp>
      <p:sp>
        <p:nvSpPr>
          <p:cNvPr id="22566" name="Line 37"/>
          <p:cNvSpPr>
            <a:spLocks noChangeShapeType="1"/>
          </p:cNvSpPr>
          <p:nvPr/>
        </p:nvSpPr>
        <p:spPr bwMode="auto">
          <a:xfrm flipH="1">
            <a:off x="4876800" y="2971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W"/>
          </a:p>
        </p:txBody>
      </p:sp>
      <p:sp>
        <p:nvSpPr>
          <p:cNvPr id="22567" name="Line 38"/>
          <p:cNvSpPr>
            <a:spLocks noChangeShapeType="1"/>
          </p:cNvSpPr>
          <p:nvPr/>
        </p:nvSpPr>
        <p:spPr bwMode="auto">
          <a:xfrm flipV="1">
            <a:off x="5096608" y="1803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W"/>
          </a:p>
        </p:txBody>
      </p:sp>
      <p:sp>
        <p:nvSpPr>
          <p:cNvPr id="22568" name="Line 39"/>
          <p:cNvSpPr>
            <a:spLocks noChangeShapeType="1"/>
          </p:cNvSpPr>
          <p:nvPr/>
        </p:nvSpPr>
        <p:spPr bwMode="auto">
          <a:xfrm>
            <a:off x="7239000" y="266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W"/>
          </a:p>
        </p:txBody>
      </p:sp>
      <p:sp>
        <p:nvSpPr>
          <p:cNvPr id="22569" name="Line 40"/>
          <p:cNvSpPr>
            <a:spLocks noChangeShapeType="1"/>
          </p:cNvSpPr>
          <p:nvPr/>
        </p:nvSpPr>
        <p:spPr bwMode="auto">
          <a:xfrm>
            <a:off x="7315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W"/>
          </a:p>
        </p:txBody>
      </p:sp>
      <p:sp>
        <p:nvSpPr>
          <p:cNvPr id="22570" name="Line 41"/>
          <p:cNvSpPr>
            <a:spLocks noChangeShapeType="1"/>
          </p:cNvSpPr>
          <p:nvPr/>
        </p:nvSpPr>
        <p:spPr bwMode="auto">
          <a:xfrm>
            <a:off x="6781800" y="4495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W"/>
          </a:p>
        </p:txBody>
      </p:sp>
      <p:sp>
        <p:nvSpPr>
          <p:cNvPr id="22571" name="Text Box 42"/>
          <p:cNvSpPr txBox="1">
            <a:spLocks noChangeArrowheads="1"/>
          </p:cNvSpPr>
          <p:nvPr/>
        </p:nvSpPr>
        <p:spPr bwMode="auto">
          <a:xfrm>
            <a:off x="3108325" y="5830888"/>
            <a:ext cx="277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Constraint Network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/>
              <a:t>Real World Samples of CSP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Assignment problems</a:t>
            </a:r>
          </a:p>
          <a:p>
            <a:pPr lvl="1"/>
            <a:r>
              <a:rPr lang="en-US" altLang="en-US" dirty="0"/>
              <a:t>e.g., who teaches what class</a:t>
            </a:r>
          </a:p>
          <a:p>
            <a:r>
              <a:rPr lang="en-US" altLang="en-US" dirty="0"/>
              <a:t>Timetabling problems</a:t>
            </a:r>
          </a:p>
          <a:p>
            <a:pPr lvl="1"/>
            <a:r>
              <a:rPr lang="en-US" altLang="en-US" dirty="0"/>
              <a:t>e.g., which class is offered when and where?</a:t>
            </a:r>
          </a:p>
          <a:p>
            <a:r>
              <a:rPr lang="en-ZW" dirty="0"/>
              <a:t>Hardware configuration</a:t>
            </a:r>
            <a:endParaRPr lang="en-US" altLang="en-US" dirty="0"/>
          </a:p>
          <a:p>
            <a:r>
              <a:rPr lang="en-US" altLang="en-US" dirty="0"/>
              <a:t>Transportation scheduling</a:t>
            </a:r>
          </a:p>
          <a:p>
            <a:r>
              <a:rPr lang="en-US" altLang="en-US" dirty="0"/>
              <a:t>Factory scheduling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/>
              <a:t>Example: Map-Coloring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idx="1"/>
          </p:nvPr>
        </p:nvSpPr>
        <p:spPr>
          <a:xfrm>
            <a:off x="188912" y="4541837"/>
            <a:ext cx="8229600" cy="19351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Variables</a:t>
            </a:r>
            <a:r>
              <a:rPr lang="en-US" altLang="en-US" sz="2400" dirty="0"/>
              <a:t> </a:t>
            </a:r>
            <a:r>
              <a:rPr lang="en-US" altLang="en-US" sz="2400" i="1" dirty="0"/>
              <a:t>WA, NT, Q, NSW, V, SA, T</a:t>
            </a:r>
            <a:r>
              <a:rPr lang="en-US" altLang="en-US" sz="24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Domains</a:t>
            </a:r>
            <a:r>
              <a:rPr lang="en-US" altLang="en-US" sz="2400" dirty="0"/>
              <a:t> </a:t>
            </a:r>
            <a:r>
              <a:rPr lang="en-US" altLang="en-US" sz="2400" i="1" dirty="0"/>
              <a:t>D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= {</a:t>
            </a:r>
            <a:r>
              <a:rPr lang="en-US" altLang="en-US" sz="2400" dirty="0" err="1"/>
              <a:t>red,green,blue</a:t>
            </a:r>
            <a:r>
              <a:rPr lang="en-US" altLang="en-US" sz="2400" dirty="0"/>
              <a:t>}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Constraints</a:t>
            </a:r>
            <a:r>
              <a:rPr lang="en-US" altLang="en-US" sz="2400" dirty="0"/>
              <a:t>: adjacent regions must have different colors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e.g., WA </a:t>
            </a:r>
            <a:r>
              <a:rPr lang="en-US" altLang="en-US" sz="2400" dirty="0">
                <a:cs typeface="Arial" panose="020B0604020202020204" pitchFamily="34" charset="0"/>
              </a:rPr>
              <a:t>≠</a:t>
            </a:r>
            <a:r>
              <a:rPr lang="en-US" altLang="en-US" sz="2400" dirty="0"/>
              <a:t> NT, or (WA,NT) in {(</a:t>
            </a:r>
            <a:r>
              <a:rPr lang="en-US" altLang="en-US" sz="2400" dirty="0" err="1"/>
              <a:t>red,green</a:t>
            </a:r>
            <a:r>
              <a:rPr lang="en-US" altLang="en-US" sz="2400" dirty="0"/>
              <a:t>),(</a:t>
            </a:r>
            <a:r>
              <a:rPr lang="en-US" altLang="en-US" sz="2400" dirty="0" err="1"/>
              <a:t>red,blue</a:t>
            </a:r>
            <a:r>
              <a:rPr lang="en-US" altLang="en-US" sz="2400" dirty="0"/>
              <a:t>),(</a:t>
            </a:r>
            <a:r>
              <a:rPr lang="en-US" altLang="en-US" sz="2400" dirty="0" err="1"/>
              <a:t>green,red</a:t>
            </a:r>
            <a:r>
              <a:rPr lang="en-US" altLang="en-US" sz="2400" dirty="0"/>
              <a:t>), (</a:t>
            </a:r>
            <a:r>
              <a:rPr lang="en-US" altLang="en-US" sz="2400" dirty="0" err="1"/>
              <a:t>green,blue</a:t>
            </a:r>
            <a:r>
              <a:rPr lang="en-US" altLang="en-US" sz="2400" dirty="0"/>
              <a:t>),(</a:t>
            </a:r>
            <a:r>
              <a:rPr lang="en-US" altLang="en-US" sz="2400" dirty="0" err="1"/>
              <a:t>blue,red</a:t>
            </a:r>
            <a:r>
              <a:rPr lang="en-US" altLang="en-US" sz="2400" dirty="0"/>
              <a:t>),(</a:t>
            </a:r>
            <a:r>
              <a:rPr lang="en-US" altLang="en-US" sz="2400" dirty="0" err="1"/>
              <a:t>blue,green</a:t>
            </a:r>
            <a:r>
              <a:rPr lang="en-US" altLang="en-US" sz="2400" dirty="0"/>
              <a:t>)}</a:t>
            </a:r>
            <a:endParaRPr lang="en-US" altLang="en-US" sz="2000" dirty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6E1BC7-B241-48DB-8ED0-30757AA83A58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pic>
        <p:nvPicPr>
          <p:cNvPr id="26628" name="Picture 3" descr="austra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1386300"/>
            <a:ext cx="37814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/>
              <a:t>Example: Map-Coloring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idx="1"/>
          </p:nvPr>
        </p:nvSpPr>
        <p:spPr>
          <a:xfrm>
            <a:off x="457199" y="5087896"/>
            <a:ext cx="8229600" cy="1554163"/>
          </a:xfrm>
        </p:spPr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Solutions</a:t>
            </a:r>
            <a:r>
              <a:rPr lang="en-US" altLang="en-US" sz="2800" dirty="0"/>
              <a:t> are </a:t>
            </a:r>
            <a:r>
              <a:rPr lang="en-US" altLang="en-US" sz="2800" dirty="0">
                <a:solidFill>
                  <a:srgbClr val="FF0000"/>
                </a:solidFill>
              </a:rPr>
              <a:t>complete</a:t>
            </a:r>
            <a:r>
              <a:rPr lang="en-US" altLang="en-US" sz="2800" dirty="0"/>
              <a:t> and </a:t>
            </a:r>
            <a:r>
              <a:rPr lang="en-US" altLang="en-US" sz="2800" dirty="0">
                <a:solidFill>
                  <a:srgbClr val="FF0000"/>
                </a:solidFill>
              </a:rPr>
              <a:t>consistent</a:t>
            </a:r>
            <a:r>
              <a:rPr lang="en-US" altLang="en-US" sz="2800" dirty="0"/>
              <a:t> assignments, e.g., WA = red, NT = </a:t>
            </a:r>
            <a:r>
              <a:rPr lang="en-US" altLang="en-US" sz="2800" dirty="0" err="1"/>
              <a:t>green,Q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red,NSW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green,V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red,SA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blue,T</a:t>
            </a:r>
            <a:r>
              <a:rPr lang="en-US" altLang="en-US" sz="2800" dirty="0"/>
              <a:t> = green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2C97B0-1867-42A6-BDE3-A9A5F7615E14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pic>
        <p:nvPicPr>
          <p:cNvPr id="27651" name="Picture 2" descr="australia-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6" y="1692863"/>
            <a:ext cx="37814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/>
              <a:t>Constraint Graph</a:t>
            </a:r>
          </a:p>
        </p:txBody>
      </p:sp>
      <p:pic>
        <p:nvPicPr>
          <p:cNvPr id="28675" name="Picture 4" descr="australia-csp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836613"/>
            <a:ext cx="4179887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 descr="australia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349500"/>
            <a:ext cx="4321175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accent1">
                    <a:satMod val="150000"/>
                  </a:schemeClr>
                </a:solidFill>
              </a:rPr>
              <a:t>Varieties of constraints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38912" indent="-32004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Unary</a:t>
            </a:r>
            <a:r>
              <a:rPr lang="en-US" altLang="en-US" sz="2800" dirty="0"/>
              <a:t> constraints involve a single variable, </a:t>
            </a:r>
          </a:p>
          <a:p>
            <a:pPr marL="731520" lvl="1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en-US" sz="2400" dirty="0"/>
              <a:t>e.g., SA </a:t>
            </a:r>
            <a:r>
              <a:rPr lang="en-US" altLang="en-US" sz="2400" dirty="0">
                <a:cs typeface="Arial" pitchFamily="34" charset="0"/>
              </a:rPr>
              <a:t>≠</a:t>
            </a:r>
            <a:r>
              <a:rPr lang="en-US" altLang="en-US" sz="2400" dirty="0"/>
              <a:t> green
</a:t>
            </a:r>
          </a:p>
          <a:p>
            <a:pPr marL="438912" indent="-32004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altLang="en-US" sz="2800" dirty="0">
              <a:solidFill>
                <a:schemeClr val="accent2"/>
              </a:solidFill>
            </a:endParaRPr>
          </a:p>
          <a:p>
            <a:pPr marL="438912" indent="-32004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Binary</a:t>
            </a:r>
            <a:r>
              <a:rPr lang="en-US" altLang="en-US" sz="2800" dirty="0"/>
              <a:t> constraints involve pairs of variables,</a:t>
            </a:r>
          </a:p>
          <a:p>
            <a:pPr marL="731520" lvl="1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en-US" sz="2400" dirty="0"/>
              <a:t>e.g., value(SA) </a:t>
            </a:r>
            <a:r>
              <a:rPr lang="en-US" altLang="en-US" sz="2400" dirty="0">
                <a:cs typeface="Arial" pitchFamily="34" charset="0"/>
              </a:rPr>
              <a:t>≠</a:t>
            </a:r>
            <a:r>
              <a:rPr lang="en-US" altLang="en-US" sz="2400" dirty="0"/>
              <a:t> value(WA)
</a:t>
            </a:r>
          </a:p>
          <a:p>
            <a:pPr marL="731520" lvl="1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en-US" altLang="en-US" sz="2400" dirty="0"/>
          </a:p>
          <a:p>
            <a:pPr marL="438912" indent="-32004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Higher-order</a:t>
            </a:r>
            <a:r>
              <a:rPr lang="en-US" altLang="en-US" sz="2800" dirty="0"/>
              <a:t> constraints involve 3 or more variables</a:t>
            </a:r>
          </a:p>
          <a:p>
            <a:pPr marL="118872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en-US" sz="2800" dirty="0"/>
          </a:p>
          <a:p>
            <a:pPr marL="438912" indent="-32004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altLang="en-US" sz="2800" dirty="0" err="1">
                <a:solidFill>
                  <a:srgbClr val="FF0000"/>
                </a:solidFill>
              </a:rPr>
              <a:t>Preferances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</a:p>
          <a:p>
            <a:pPr marL="457200" lvl="1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altLang="en-US" sz="2400" dirty="0"/>
          </a:p>
          <a:p>
            <a:pPr marL="731520" lvl="1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 dirty="0"/>
              <a:t>            
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F42315-F8C6-4423-A3C7-FD08C2B31A0B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31D3E2-DF3F-4B64-9132-9970431803E2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479550" y="304800"/>
            <a:ext cx="6183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0033CC"/>
                </a:solidFill>
              </a:rPr>
              <a:t>The Consistent Labeling Problem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838200" y="1557338"/>
            <a:ext cx="803275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 Let </a:t>
            </a:r>
            <a:r>
              <a:rPr lang="en-US" altLang="en-US">
                <a:solidFill>
                  <a:srgbClr val="CC0000"/>
                </a:solidFill>
              </a:rPr>
              <a:t>P = (V,D,C)</a:t>
            </a:r>
            <a:r>
              <a:rPr lang="en-US" altLang="en-US"/>
              <a:t> be a constraint satisfaction problem.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 An </a:t>
            </a:r>
            <a:r>
              <a:rPr lang="en-US" altLang="en-US">
                <a:solidFill>
                  <a:srgbClr val="CC0000"/>
                </a:solidFill>
              </a:rPr>
              <a:t>assignment </a:t>
            </a:r>
            <a:r>
              <a:rPr lang="en-US" altLang="en-US"/>
              <a:t>is a partial function f : V -&gt; D that assigns</a:t>
            </a:r>
          </a:p>
          <a:p>
            <a:pPr eaLnBrk="1" hangingPunct="1"/>
            <a:r>
              <a:rPr lang="en-US" altLang="en-US"/>
              <a:t>  a value (from the appropriate domain) to each variable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 A consistent assignment or </a:t>
            </a:r>
            <a:r>
              <a:rPr lang="en-US" altLang="en-US">
                <a:solidFill>
                  <a:srgbClr val="CC0000"/>
                </a:solidFill>
              </a:rPr>
              <a:t>consistent labeling</a:t>
            </a:r>
            <a:r>
              <a:rPr lang="en-US" altLang="en-US"/>
              <a:t> is an </a:t>
            </a:r>
          </a:p>
          <a:p>
            <a:pPr eaLnBrk="1" hangingPunct="1"/>
            <a:r>
              <a:rPr lang="en-US" altLang="en-US"/>
              <a:t>  assignment f that satisfies all the constraints.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 A </a:t>
            </a:r>
            <a:r>
              <a:rPr lang="en-US" altLang="en-US">
                <a:solidFill>
                  <a:srgbClr val="CC0000"/>
                </a:solidFill>
              </a:rPr>
              <a:t>complete consistent labeling</a:t>
            </a:r>
            <a:r>
              <a:rPr lang="en-US" altLang="en-US"/>
              <a:t> is a consistent labeling</a:t>
            </a:r>
          </a:p>
          <a:p>
            <a:pPr eaLnBrk="1" hangingPunct="1"/>
            <a:r>
              <a:rPr lang="en-US" altLang="en-US"/>
              <a:t>  in which every variable has a value.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">
  <a:themeElements>
    <a:clrScheme name="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EF3E34"/>
      </a:accent1>
      <a:accent2>
        <a:srgbClr val="4D73C0"/>
      </a:accent2>
      <a:accent3>
        <a:srgbClr val="FFFFFF"/>
      </a:accent3>
      <a:accent4>
        <a:srgbClr val="000000"/>
      </a:accent4>
      <a:accent5>
        <a:srgbClr val="F6AFAE"/>
      </a:accent5>
      <a:accent6>
        <a:srgbClr val="4568AE"/>
      </a:accent6>
      <a:hlink>
        <a:srgbClr val="676D6D"/>
      </a:hlink>
      <a:folHlink>
        <a:srgbClr val="D8DDE0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4D4D4D"/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4D4D4D"/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AE1616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3ABA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D191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ABA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15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16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</TotalTime>
  <Words>270</Words>
  <Application>Microsoft Office PowerPoint</Application>
  <PresentationFormat>On-screen Show (4:3)</PresentationFormat>
  <Paragraphs>91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Wingdings</vt:lpstr>
      <vt:lpstr>Wingdings 2</vt:lpstr>
      <vt:lpstr>1</vt:lpstr>
      <vt:lpstr>Office Theme</vt:lpstr>
      <vt:lpstr>AIT 105  Artificial Intelligence  Constraint Satisfaction Problems</vt:lpstr>
      <vt:lpstr>Constraint Satisfaction Problem</vt:lpstr>
      <vt:lpstr>Constraint Satisfaction Problems</vt:lpstr>
      <vt:lpstr>Real World Samples of CSP</vt:lpstr>
      <vt:lpstr>Example: Map-Coloring</vt:lpstr>
      <vt:lpstr>Example: Map-Coloring</vt:lpstr>
      <vt:lpstr>Constraint Graph</vt:lpstr>
      <vt:lpstr>Varieties of constraints</vt:lpstr>
      <vt:lpstr>PowerPoint Presentation</vt:lpstr>
      <vt:lpstr>Standard Search Formulation</vt:lpstr>
    </vt:vector>
  </TitlesOfParts>
  <Company>S.U.T.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Artificial Intelligence</dc:title>
  <dc:creator>Ramin Halavati</dc:creator>
  <cp:lastModifiedBy>admin</cp:lastModifiedBy>
  <cp:revision>72</cp:revision>
  <dcterms:created xsi:type="dcterms:W3CDTF">2006-02-28T08:49:55Z</dcterms:created>
  <dcterms:modified xsi:type="dcterms:W3CDTF">2023-10-02T07:06:49Z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TC100750631033</vt:lpwstr>
  </property>
</Properties>
</file>