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2" r:id="rId9"/>
    <p:sldId id="268" r:id="rId10"/>
    <p:sldId id="263" r:id="rId11"/>
    <p:sldId id="267"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F4B183"/>
    <a:srgbClr val="8497B0"/>
    <a:srgbClr val="D3DEF1"/>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5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5849-ACC8-4694-8C6B-157EE62C9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7FD29-2C90-4E5F-A2CC-858479CC8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FD1E2-D970-497C-8AE1-7735EAFC268C}"/>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AB4BD47A-98B5-4A07-8D0A-2C6414ED2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972AE-7748-40F5-A60E-ED77EB932212}"/>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96317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285C-EF63-47A8-B4C1-465845183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476B2C-C85D-46C9-891D-402E502E1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23CD4-5181-485C-92D3-AAFABAC4A096}"/>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44E2BE7C-C853-4C35-955A-DACCC450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D12B8-BDD8-4503-A2FE-A457F6D7A90D}"/>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290895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D49CA7-A498-4E5D-A175-5F75C2FC6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3EDCF-101D-43B9-9F9A-CF966FE61E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1EC58-A7A9-4A11-95F0-53579E37C094}"/>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21A994A8-ED74-4608-A9F5-256948BC7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A3EF-9E50-4B22-9D35-B173453647B2}"/>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37273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603E-1D22-4484-8745-0F4E8E705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DF9D6-50F9-4E0B-BC3D-5A828B049C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F99BB-2C08-46A1-B5A1-43609C3BF63D}"/>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0C719883-DEAE-4D6D-BBDA-B3A848C9A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F52CC-019E-4991-93D2-6EE5BCE2E0FD}"/>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199188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1B26-C495-48A3-AC14-05634FC1D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F48C2-4975-490A-9A26-488C33366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D04F95-3978-448E-A11F-AE50677BD842}"/>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8ECAFFBB-9339-4F1F-9D19-640D3DEAF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76CF5-7F2A-4FA2-A363-DA00A589AD18}"/>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144867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F1EA-963B-43FB-8FBB-C9F18C30B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79FAE-DFA2-4CBE-BB9E-12C8DA082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DB9FC5-CD18-460F-B521-0EB109CED6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A794B2-9388-4DBC-BF87-37D4B7C95A67}"/>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6" name="Footer Placeholder 5">
            <a:extLst>
              <a:ext uri="{FF2B5EF4-FFF2-40B4-BE49-F238E27FC236}">
                <a16:creationId xmlns:a16="http://schemas.microsoft.com/office/drawing/2014/main" id="{5D548BDB-50D3-4B15-9928-9A68DAFF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AD3B2-51D0-4583-9768-5212F5D3D3B9}"/>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93624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3E53-A46C-4F9D-8393-A4BB7EB653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2D3405-C757-4AB7-8242-98E340607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F57B0-675B-4A17-A9CA-6494A3A06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FD406-8B9F-4760-9C47-80F685ED9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93713A-C8DA-4FCC-966A-36303651E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4326F-515D-43BB-AF62-C6AB5C14C810}"/>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8" name="Footer Placeholder 7">
            <a:extLst>
              <a:ext uri="{FF2B5EF4-FFF2-40B4-BE49-F238E27FC236}">
                <a16:creationId xmlns:a16="http://schemas.microsoft.com/office/drawing/2014/main" id="{1639F16A-F495-460B-930D-46C97DD33B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E67FB-26E3-4966-8925-DFE10236DC6D}"/>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44544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9609-BBEB-4CD6-AA1F-F26CD0FCB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4150B-91B5-4015-BAF7-B61749A7F080}"/>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4" name="Footer Placeholder 3">
            <a:extLst>
              <a:ext uri="{FF2B5EF4-FFF2-40B4-BE49-F238E27FC236}">
                <a16:creationId xmlns:a16="http://schemas.microsoft.com/office/drawing/2014/main" id="{4EAE640A-A2A6-4729-96A9-674D066EEF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903B1-7D68-4873-AC51-237C78F9A002}"/>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2992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4E595-5F2B-49C9-B14E-ED20A6589E37}"/>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3" name="Footer Placeholder 2">
            <a:extLst>
              <a:ext uri="{FF2B5EF4-FFF2-40B4-BE49-F238E27FC236}">
                <a16:creationId xmlns:a16="http://schemas.microsoft.com/office/drawing/2014/main" id="{27F12B7F-15C2-45E7-B056-26CC6CAE2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0F92C-8A34-4A4B-9C70-D1950562C61B}"/>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317548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2273-CF68-406C-B1C2-5F6E87C4A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DEC61-DE98-4997-B757-1883F7341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69A298-E565-49D7-8F56-F1C7C15AA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2B15C-99ED-44E2-87CE-79DDDD3B32EB}"/>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6" name="Footer Placeholder 5">
            <a:extLst>
              <a:ext uri="{FF2B5EF4-FFF2-40B4-BE49-F238E27FC236}">
                <a16:creationId xmlns:a16="http://schemas.microsoft.com/office/drawing/2014/main" id="{59460B9E-663E-44D2-B499-C37CF5A8B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53A04-C9C3-4B61-9001-1828DC4F454E}"/>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312505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EE24-038F-4E86-9FFF-C92E0443D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E68F34-408C-4E25-9389-EE4B2A599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3AB33-1C6F-4374-AE2C-7AE97DFC2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ED013-0837-4ADC-AFCA-62E4899B8773}"/>
              </a:ext>
            </a:extLst>
          </p:cNvPr>
          <p:cNvSpPr>
            <a:spLocks noGrp="1"/>
          </p:cNvSpPr>
          <p:nvPr>
            <p:ph type="dt" sz="half" idx="10"/>
          </p:nvPr>
        </p:nvSpPr>
        <p:spPr/>
        <p:txBody>
          <a:bodyPr/>
          <a:lstStyle/>
          <a:p>
            <a:fld id="{B7D736EA-D8B4-48E2-8BFE-32AA35A1E36C}" type="datetimeFigureOut">
              <a:rPr lang="en-US" smtClean="0"/>
              <a:t>10/4/2023</a:t>
            </a:fld>
            <a:endParaRPr lang="en-US"/>
          </a:p>
        </p:txBody>
      </p:sp>
      <p:sp>
        <p:nvSpPr>
          <p:cNvPr id="6" name="Footer Placeholder 5">
            <a:extLst>
              <a:ext uri="{FF2B5EF4-FFF2-40B4-BE49-F238E27FC236}">
                <a16:creationId xmlns:a16="http://schemas.microsoft.com/office/drawing/2014/main" id="{4B38D63C-6A9F-4ED9-A683-2BB1F2794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AE658-9974-4B2B-ABF9-B1B743684B23}"/>
              </a:ext>
            </a:extLst>
          </p:cNvPr>
          <p:cNvSpPr>
            <a:spLocks noGrp="1"/>
          </p:cNvSpPr>
          <p:nvPr>
            <p:ph type="sldNum" sz="quarter" idx="12"/>
          </p:nvPr>
        </p:nvSpPr>
        <p:spPr/>
        <p:txBody>
          <a:bodyPr/>
          <a:lstStyle/>
          <a:p>
            <a:fld id="{9054C563-732C-470F-B36D-55ABF587CD69}" type="slidenum">
              <a:rPr lang="en-US" smtClean="0"/>
              <a:t>‹#›</a:t>
            </a:fld>
            <a:endParaRPr lang="en-US"/>
          </a:p>
        </p:txBody>
      </p:sp>
    </p:spTree>
    <p:extLst>
      <p:ext uri="{BB962C8B-B14F-4D97-AF65-F5344CB8AC3E}">
        <p14:creationId xmlns:p14="http://schemas.microsoft.com/office/powerpoint/2010/main" val="384612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ABAD4-6760-4BD7-B534-016E4CB91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711B5-66C7-4A5B-916A-0B48C6A2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659B1-6A8D-4143-9693-6E8E8146E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736EA-D8B4-48E2-8BFE-32AA35A1E36C}" type="datetimeFigureOut">
              <a:rPr lang="en-US" smtClean="0"/>
              <a:t>10/4/2023</a:t>
            </a:fld>
            <a:endParaRPr lang="en-US"/>
          </a:p>
        </p:txBody>
      </p:sp>
      <p:sp>
        <p:nvSpPr>
          <p:cNvPr id="5" name="Footer Placeholder 4">
            <a:extLst>
              <a:ext uri="{FF2B5EF4-FFF2-40B4-BE49-F238E27FC236}">
                <a16:creationId xmlns:a16="http://schemas.microsoft.com/office/drawing/2014/main" id="{FA1F4FA8-E3B0-4B57-A051-127180DDE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FA7C1F-E0DD-4218-838C-8A405325D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C563-732C-470F-B36D-55ABF587CD69}" type="slidenum">
              <a:rPr lang="en-US" smtClean="0"/>
              <a:t>‹#›</a:t>
            </a:fld>
            <a:endParaRPr lang="en-US"/>
          </a:p>
        </p:txBody>
      </p:sp>
    </p:spTree>
    <p:extLst>
      <p:ext uri="{BB962C8B-B14F-4D97-AF65-F5344CB8AC3E}">
        <p14:creationId xmlns:p14="http://schemas.microsoft.com/office/powerpoint/2010/main" val="194089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19C45-A4D4-4010-874E-954DA9EF7867}"/>
              </a:ext>
            </a:extLst>
          </p:cNvPr>
          <p:cNvSpPr/>
          <p:nvPr/>
        </p:nvSpPr>
        <p:spPr>
          <a:xfrm>
            <a:off x="0" y="0"/>
            <a:ext cx="12192000" cy="6858000"/>
          </a:xfrm>
          <a:prstGeom prst="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C8D1F206-DF06-43CC-94EB-524F57F21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578" y="1364873"/>
            <a:ext cx="9457759" cy="5111563"/>
          </a:xfrm>
          <a:prstGeom prst="rect">
            <a:avLst/>
          </a:prstGeom>
        </p:spPr>
      </p:pic>
      <p:sp>
        <p:nvSpPr>
          <p:cNvPr id="8" name="Rectangle: Rounded Corners 7">
            <a:extLst>
              <a:ext uri="{FF2B5EF4-FFF2-40B4-BE49-F238E27FC236}">
                <a16:creationId xmlns:a16="http://schemas.microsoft.com/office/drawing/2014/main" id="{91A2FE16-DA3F-4C9F-B3B2-49E878C04D30}"/>
              </a:ext>
            </a:extLst>
          </p:cNvPr>
          <p:cNvSpPr/>
          <p:nvPr/>
        </p:nvSpPr>
        <p:spPr>
          <a:xfrm>
            <a:off x="470647" y="1288885"/>
            <a:ext cx="1559859" cy="658907"/>
          </a:xfrm>
          <a:prstGeom prst="roundRect">
            <a:avLst/>
          </a:prstGeom>
          <a:solidFill>
            <a:schemeClr val="tx2">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solidFill>
                  <a:schemeClr val="bg1"/>
                </a:solidFill>
                <a:latin typeface="Lilita One" panose="02000000000000000000" pitchFamily="2" charset="0"/>
              </a:rPr>
              <a:t>TOPIC</a:t>
            </a:r>
          </a:p>
        </p:txBody>
      </p:sp>
      <p:sp>
        <p:nvSpPr>
          <p:cNvPr id="9" name="TextBox 8">
            <a:extLst>
              <a:ext uri="{FF2B5EF4-FFF2-40B4-BE49-F238E27FC236}">
                <a16:creationId xmlns:a16="http://schemas.microsoft.com/office/drawing/2014/main" id="{662D34DF-6C02-43EB-9932-3EAA2F827FA5}"/>
              </a:ext>
            </a:extLst>
          </p:cNvPr>
          <p:cNvSpPr txBox="1"/>
          <p:nvPr/>
        </p:nvSpPr>
        <p:spPr>
          <a:xfrm>
            <a:off x="470647" y="2776086"/>
            <a:ext cx="5625353" cy="1569660"/>
          </a:xfrm>
          <a:prstGeom prst="rect">
            <a:avLst/>
          </a:prstGeom>
          <a:noFill/>
        </p:spPr>
        <p:txBody>
          <a:bodyPr wrap="square" rtlCol="0">
            <a:spAutoFit/>
          </a:bodyPr>
          <a:lstStyle/>
          <a:p>
            <a:r>
              <a:rPr lang="en-US" sz="4800" dirty="0"/>
              <a:t>Best </a:t>
            </a:r>
            <a:r>
              <a:rPr lang="en-US" sz="4800" b="1" dirty="0"/>
              <a:t>First Search </a:t>
            </a:r>
            <a:r>
              <a:rPr lang="en-US" sz="4800" dirty="0"/>
              <a:t>in</a:t>
            </a:r>
            <a:r>
              <a:rPr lang="en-US" sz="4800" b="1" dirty="0"/>
              <a:t> Artificial Intelligence</a:t>
            </a:r>
          </a:p>
        </p:txBody>
      </p:sp>
      <p:sp>
        <p:nvSpPr>
          <p:cNvPr id="10" name="TextBox 9">
            <a:extLst>
              <a:ext uri="{FF2B5EF4-FFF2-40B4-BE49-F238E27FC236}">
                <a16:creationId xmlns:a16="http://schemas.microsoft.com/office/drawing/2014/main" id="{1BB0C283-DBFC-4013-9689-0E8B90E11B47}"/>
              </a:ext>
            </a:extLst>
          </p:cNvPr>
          <p:cNvSpPr txBox="1"/>
          <p:nvPr/>
        </p:nvSpPr>
        <p:spPr>
          <a:xfrm>
            <a:off x="10192871" y="395011"/>
            <a:ext cx="1465730" cy="523220"/>
          </a:xfrm>
          <a:prstGeom prst="rect">
            <a:avLst/>
          </a:prstGeom>
          <a:noFill/>
        </p:spPr>
        <p:txBody>
          <a:bodyPr wrap="square" rtlCol="0">
            <a:spAutoFit/>
          </a:bodyPr>
          <a:lstStyle/>
          <a:p>
            <a:r>
              <a:rPr lang="en-US" sz="2800" dirty="0">
                <a:solidFill>
                  <a:schemeClr val="tx2">
                    <a:lumMod val="50000"/>
                  </a:schemeClr>
                </a:solidFill>
                <a:latin typeface="Lilita One" panose="02000000000000000000" pitchFamily="2" charset="0"/>
              </a:rPr>
              <a:t>Group 5</a:t>
            </a:r>
          </a:p>
        </p:txBody>
      </p:sp>
    </p:spTree>
    <p:extLst>
      <p:ext uri="{BB962C8B-B14F-4D97-AF65-F5344CB8AC3E}">
        <p14:creationId xmlns:p14="http://schemas.microsoft.com/office/powerpoint/2010/main" val="172228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6ED96-44CF-4191-BBF1-2CA3D10100A8}"/>
              </a:ext>
            </a:extLst>
          </p:cNvPr>
          <p:cNvSpPr/>
          <p:nvPr/>
        </p:nvSpPr>
        <p:spPr>
          <a:xfrm>
            <a:off x="0" y="-643"/>
            <a:ext cx="12192000" cy="6858000"/>
          </a:xfrm>
          <a:prstGeom prst="rect">
            <a:avLst/>
          </a:prstGeom>
          <a:solidFill>
            <a:srgbClr val="F4B183">
              <a:alpha val="41961"/>
            </a:srgb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C45BE64-1179-4949-84BE-6AD848AC2A67}"/>
              </a:ext>
            </a:extLst>
          </p:cNvPr>
          <p:cNvSpPr txBox="1"/>
          <p:nvPr/>
        </p:nvSpPr>
        <p:spPr>
          <a:xfrm>
            <a:off x="7749989" y="643"/>
            <a:ext cx="4442011" cy="646986"/>
          </a:xfrm>
          <a:prstGeom prst="roundRect">
            <a:avLst/>
          </a:prstGeom>
          <a:noFill/>
        </p:spPr>
        <p:txBody>
          <a:bodyPr wrap="square" rtlCol="0">
            <a:spAutoFit/>
          </a:bodyPr>
          <a:lstStyle/>
          <a:p>
            <a:r>
              <a:rPr lang="en-US" sz="3200" dirty="0">
                <a:solidFill>
                  <a:schemeClr val="accent1">
                    <a:lumMod val="50000"/>
                  </a:schemeClr>
                </a:solidFill>
                <a:latin typeface="Lilita One" panose="02000000000000000000" pitchFamily="2" charset="0"/>
              </a:rPr>
              <a:t>07.  </a:t>
            </a:r>
            <a:r>
              <a:rPr lang="en-US" sz="3200" dirty="0">
                <a:solidFill>
                  <a:schemeClr val="accent2"/>
                </a:solidFill>
                <a:latin typeface="Lilita One" panose="02000000000000000000" pitchFamily="2" charset="0"/>
              </a:rPr>
              <a:t>APPLICATIONS</a:t>
            </a:r>
          </a:p>
        </p:txBody>
      </p:sp>
      <p:sp>
        <p:nvSpPr>
          <p:cNvPr id="4" name="TextBox 3">
            <a:extLst>
              <a:ext uri="{FF2B5EF4-FFF2-40B4-BE49-F238E27FC236}">
                <a16:creationId xmlns:a16="http://schemas.microsoft.com/office/drawing/2014/main" id="{11A4F47D-9B23-44C6-B16C-B0EB1C23520C}"/>
              </a:ext>
            </a:extLst>
          </p:cNvPr>
          <p:cNvSpPr txBox="1"/>
          <p:nvPr/>
        </p:nvSpPr>
        <p:spPr>
          <a:xfrm>
            <a:off x="4098758" y="486896"/>
            <a:ext cx="3994484" cy="461665"/>
          </a:xfrm>
          <a:prstGeom prst="rect">
            <a:avLst/>
          </a:prstGeom>
          <a:noFill/>
        </p:spPr>
        <p:txBody>
          <a:bodyPr wrap="square" rtlCol="0">
            <a:spAutoFit/>
          </a:bodyPr>
          <a:lstStyle/>
          <a:p>
            <a:r>
              <a:rPr lang="en-US" sz="2400" b="1" dirty="0">
                <a:solidFill>
                  <a:schemeClr val="tx2">
                    <a:lumMod val="50000"/>
                  </a:schemeClr>
                </a:solidFill>
                <a:latin typeface="Fira Sans" panose="020B0604020202020204" pitchFamily="34" charset="0"/>
              </a:rPr>
              <a:t>R</a:t>
            </a:r>
            <a:r>
              <a:rPr lang="en-US" sz="2400" b="1" i="0" dirty="0">
                <a:solidFill>
                  <a:schemeClr val="tx2">
                    <a:lumMod val="50000"/>
                  </a:schemeClr>
                </a:solidFill>
                <a:effectLst/>
                <a:latin typeface="Fira Sans" panose="020B0604020202020204" pitchFamily="34" charset="0"/>
              </a:rPr>
              <a:t>eal-world applications:</a:t>
            </a:r>
          </a:p>
        </p:txBody>
      </p:sp>
      <p:sp>
        <p:nvSpPr>
          <p:cNvPr id="5" name="TextBox 4">
            <a:extLst>
              <a:ext uri="{FF2B5EF4-FFF2-40B4-BE49-F238E27FC236}">
                <a16:creationId xmlns:a16="http://schemas.microsoft.com/office/drawing/2014/main" id="{8803250C-0375-48B0-B191-D41B2E6C1C1D}"/>
              </a:ext>
            </a:extLst>
          </p:cNvPr>
          <p:cNvSpPr txBox="1"/>
          <p:nvPr/>
        </p:nvSpPr>
        <p:spPr>
          <a:xfrm>
            <a:off x="6426587" y="918434"/>
            <a:ext cx="5392270" cy="5386090"/>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Route Planning:</a:t>
            </a:r>
          </a:p>
          <a:p>
            <a:pPr>
              <a:buClr>
                <a:schemeClr val="accent2"/>
              </a:buClr>
            </a:pPr>
            <a:r>
              <a:rPr lang="en-US" sz="2000" b="1" i="0" u="sng" dirty="0">
                <a:solidFill>
                  <a:schemeClr val="tx2">
                    <a:lumMod val="75000"/>
                  </a:schemeClr>
                </a:solidFill>
                <a:effectLst/>
                <a:latin typeface="Roboto" panose="02000000000000000000" pitchFamily="2" charset="0"/>
                <a:ea typeface="Roboto" panose="02000000000000000000" pitchFamily="2" charset="0"/>
              </a:rPr>
              <a:t>GPS Navigation: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Used in GPS navigation systems to find the shortest or fastest route between two locations. These algorithms consider factors like distance, traffic conditions, and road restrictions to guide drivers efficiently.</a:t>
            </a:r>
          </a:p>
          <a:p>
            <a:pPr>
              <a:buClr>
                <a:schemeClr val="accent2"/>
              </a:buClr>
            </a:pPr>
            <a:endParaRPr lang="en-US" sz="2000" dirty="0">
              <a:solidFill>
                <a:schemeClr val="tx2">
                  <a:lumMod val="75000"/>
                </a:schemeClr>
              </a:solidFill>
              <a:latin typeface="Roboto" panose="02000000000000000000" pitchFamily="2" charset="0"/>
              <a:ea typeface="Roboto" panose="02000000000000000000" pitchFamily="2" charset="0"/>
            </a:endParaRPr>
          </a:p>
          <a:p>
            <a:pPr>
              <a:buClr>
                <a:schemeClr val="accent2"/>
              </a:buClr>
            </a:pPr>
            <a:endParaRPr lang="en-US" sz="2000" i="0" dirty="0">
              <a:solidFill>
                <a:schemeClr val="tx2">
                  <a:lumMod val="75000"/>
                </a:schemeClr>
              </a:solidFill>
              <a:effectLst/>
              <a:latin typeface="Roboto" panose="02000000000000000000" pitchFamily="2" charset="0"/>
              <a:ea typeface="Roboto" panose="02000000000000000000" pitchFamily="2" charset="0"/>
            </a:endParaRPr>
          </a:p>
          <a:p>
            <a:pPr>
              <a:buClr>
                <a:schemeClr val="accent2"/>
              </a:buClr>
            </a:pPr>
            <a:endParaRPr lang="en-US" sz="2000" dirty="0">
              <a:solidFill>
                <a:schemeClr val="tx2">
                  <a:lumMod val="75000"/>
                </a:schemeClr>
              </a:solidFill>
              <a:latin typeface="Roboto" panose="02000000000000000000" pitchFamily="2" charset="0"/>
              <a:ea typeface="Roboto" panose="02000000000000000000" pitchFamily="2" charset="0"/>
            </a:endParaRPr>
          </a:p>
          <a:p>
            <a:pPr>
              <a:buClr>
                <a:schemeClr val="accent2"/>
              </a:buClr>
            </a:pPr>
            <a:endParaRPr lang="en-US" sz="2000" i="0" dirty="0">
              <a:solidFill>
                <a:schemeClr val="tx2">
                  <a:lumMod val="75000"/>
                </a:schemeClr>
              </a:solidFill>
              <a:effectLst/>
              <a:latin typeface="Roboto" panose="02000000000000000000" pitchFamily="2" charset="0"/>
              <a:ea typeface="Roboto" panose="02000000000000000000" pitchFamily="2" charset="0"/>
            </a:endParaRPr>
          </a:p>
          <a:p>
            <a:pPr>
              <a:buClr>
                <a:schemeClr val="accent2"/>
              </a:buClr>
            </a:pPr>
            <a:endParaRPr lang="en-US" sz="2000" i="0" dirty="0">
              <a:solidFill>
                <a:schemeClr val="tx2">
                  <a:lumMod val="75000"/>
                </a:schemeClr>
              </a:solidFill>
              <a:effectLst/>
              <a:latin typeface="Roboto" panose="02000000000000000000" pitchFamily="2" charset="0"/>
              <a:ea typeface="Roboto" panose="02000000000000000000" pitchFamily="2" charset="0"/>
            </a:endParaRPr>
          </a:p>
          <a:p>
            <a:pPr>
              <a:buClr>
                <a:schemeClr val="accent2"/>
              </a:buClr>
            </a:pPr>
            <a:r>
              <a:rPr lang="en-US" sz="2000" b="1" i="0" u="sng" dirty="0">
                <a:solidFill>
                  <a:schemeClr val="tx2">
                    <a:lumMod val="75000"/>
                  </a:schemeClr>
                </a:solidFill>
                <a:effectLst/>
                <a:latin typeface="Roboto" panose="02000000000000000000" pitchFamily="2" charset="0"/>
                <a:ea typeface="Roboto" panose="02000000000000000000" pitchFamily="2" charset="0"/>
              </a:rPr>
              <a:t>Flight Planning: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Employed in air traffic management systems to optimize flight routes, considering factors such as fuel consumption, air traffic congestion, and airspace restrictions.</a:t>
            </a:r>
          </a:p>
        </p:txBody>
      </p:sp>
      <p:sp>
        <p:nvSpPr>
          <p:cNvPr id="6" name="TextBox 5">
            <a:extLst>
              <a:ext uri="{FF2B5EF4-FFF2-40B4-BE49-F238E27FC236}">
                <a16:creationId xmlns:a16="http://schemas.microsoft.com/office/drawing/2014/main" id="{CC993635-23B2-4219-892E-CCD90AB1122F}"/>
              </a:ext>
            </a:extLst>
          </p:cNvPr>
          <p:cNvSpPr txBox="1"/>
          <p:nvPr/>
        </p:nvSpPr>
        <p:spPr>
          <a:xfrm>
            <a:off x="4837" y="1072322"/>
            <a:ext cx="5392270" cy="5447645"/>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Puzzle Solving:</a:t>
            </a:r>
            <a:endParaRPr lang="en-US" sz="2400" b="1" u="sng" dirty="0">
              <a:solidFill>
                <a:schemeClr val="accent2">
                  <a:lumMod val="75000"/>
                </a:schemeClr>
              </a:solidFill>
              <a:latin typeface="Fira Sans" panose="020B0604020202020204" pitchFamily="34" charset="0"/>
            </a:endParaRPr>
          </a:p>
          <a:p>
            <a:pPr algn="ctr"/>
            <a:endParaRPr lang="en-US" sz="2400" b="1" i="0" u="sng" dirty="0">
              <a:solidFill>
                <a:schemeClr val="accent2">
                  <a:lumMod val="75000"/>
                </a:schemeClr>
              </a:solidFill>
              <a:effectLst/>
              <a:latin typeface="Fira Sans" panose="020B0604020202020204" pitchFamily="34" charset="0"/>
            </a:endParaRPr>
          </a:p>
          <a:p>
            <a:pPr>
              <a:buClr>
                <a:schemeClr val="accent2"/>
              </a:buClr>
            </a:pPr>
            <a:r>
              <a:rPr lang="en-US" sz="2000" b="1" i="0" u="sng" dirty="0">
                <a:solidFill>
                  <a:schemeClr val="tx2">
                    <a:lumMod val="75000"/>
                  </a:schemeClr>
                </a:solidFill>
                <a:effectLst/>
                <a:latin typeface="Roboto" panose="02000000000000000000" pitchFamily="2" charset="0"/>
                <a:ea typeface="Roboto" panose="02000000000000000000" pitchFamily="2" charset="0"/>
              </a:rPr>
              <a:t>Rubik's Cube: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The search algorithm explores different moves and configurations of the cube, using a heuristic function to estimate the number of moves required to reach the solved state.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Algorithms like IDA* and other variants have been successfully applied to solve Rubik's Cube with fewer moves.</a:t>
            </a:r>
          </a:p>
          <a:p>
            <a:pPr>
              <a:buClr>
                <a:schemeClr val="accent2"/>
              </a:buClr>
            </a:pPr>
            <a:r>
              <a:rPr lang="en-US" sz="2000" b="1" i="0" u="sng" dirty="0">
                <a:solidFill>
                  <a:schemeClr val="tx2">
                    <a:lumMod val="75000"/>
                  </a:schemeClr>
                </a:solidFill>
                <a:effectLst/>
                <a:latin typeface="Roboto" panose="02000000000000000000" pitchFamily="2" charset="0"/>
                <a:ea typeface="Roboto" panose="02000000000000000000" pitchFamily="2" charset="0"/>
              </a:rPr>
              <a:t>Sudoku: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Combined with constraint satisfaction techniques, the algorithm is employed to solve Sudoku puzzles. </a:t>
            </a:r>
          </a:p>
          <a:p>
            <a:pPr>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The algorithm explores possible assignments for each cell while considering constraints such as row, column, and box uniqueness.</a:t>
            </a:r>
          </a:p>
        </p:txBody>
      </p:sp>
      <p:pic>
        <p:nvPicPr>
          <p:cNvPr id="9" name="Picture 8">
            <a:extLst>
              <a:ext uri="{FF2B5EF4-FFF2-40B4-BE49-F238E27FC236}">
                <a16:creationId xmlns:a16="http://schemas.microsoft.com/office/drawing/2014/main" id="{B92F42E2-B33F-4A5F-B868-DA24373AC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01" y="918434"/>
            <a:ext cx="803231" cy="739101"/>
          </a:xfrm>
          <a:prstGeom prst="rect">
            <a:avLst/>
          </a:prstGeom>
        </p:spPr>
      </p:pic>
      <p:pic>
        <p:nvPicPr>
          <p:cNvPr id="11" name="Picture 10">
            <a:extLst>
              <a:ext uri="{FF2B5EF4-FFF2-40B4-BE49-F238E27FC236}">
                <a16:creationId xmlns:a16="http://schemas.microsoft.com/office/drawing/2014/main" id="{5385A2E1-9217-4EC6-9E9A-82A70B505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895" y="3271706"/>
            <a:ext cx="2265855" cy="961574"/>
          </a:xfrm>
          <a:prstGeom prst="rect">
            <a:avLst/>
          </a:prstGeom>
        </p:spPr>
      </p:pic>
    </p:spTree>
    <p:extLst>
      <p:ext uri="{BB962C8B-B14F-4D97-AF65-F5344CB8AC3E}">
        <p14:creationId xmlns:p14="http://schemas.microsoft.com/office/powerpoint/2010/main" val="151256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6ED96-44CF-4191-BBF1-2CA3D10100A8}"/>
              </a:ext>
            </a:extLst>
          </p:cNvPr>
          <p:cNvSpPr/>
          <p:nvPr/>
        </p:nvSpPr>
        <p:spPr>
          <a:xfrm>
            <a:off x="0" y="-643"/>
            <a:ext cx="12192000" cy="6858000"/>
          </a:xfrm>
          <a:prstGeom prst="rect">
            <a:avLst/>
          </a:prstGeom>
          <a:solidFill>
            <a:srgbClr val="F4B183">
              <a:alpha val="41961"/>
            </a:srgb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C45BE64-1179-4949-84BE-6AD848AC2A67}"/>
              </a:ext>
            </a:extLst>
          </p:cNvPr>
          <p:cNvSpPr txBox="1"/>
          <p:nvPr/>
        </p:nvSpPr>
        <p:spPr>
          <a:xfrm>
            <a:off x="6799731" y="643"/>
            <a:ext cx="5392269" cy="646986"/>
          </a:xfrm>
          <a:prstGeom prst="roundRect">
            <a:avLst/>
          </a:prstGeom>
          <a:noFill/>
        </p:spPr>
        <p:txBody>
          <a:bodyPr wrap="square" rtlCol="0">
            <a:spAutoFit/>
          </a:bodyPr>
          <a:lstStyle/>
          <a:p>
            <a:r>
              <a:rPr lang="en-US" sz="3200" dirty="0">
                <a:solidFill>
                  <a:schemeClr val="accent1">
                    <a:lumMod val="50000"/>
                  </a:schemeClr>
                </a:solidFill>
                <a:latin typeface="Lilita One" panose="02000000000000000000" pitchFamily="2" charset="0"/>
              </a:rPr>
              <a:t>07.  </a:t>
            </a:r>
            <a:r>
              <a:rPr lang="en-US" sz="3200" dirty="0">
                <a:solidFill>
                  <a:schemeClr val="accent2"/>
                </a:solidFill>
                <a:latin typeface="Lilita One" panose="02000000000000000000" pitchFamily="2" charset="0"/>
              </a:rPr>
              <a:t>APPLICATIONS </a:t>
            </a:r>
            <a:r>
              <a:rPr lang="en-US" sz="3200" dirty="0" err="1">
                <a:solidFill>
                  <a:schemeClr val="accent2"/>
                </a:solidFill>
                <a:latin typeface="Lilita One" panose="02000000000000000000" pitchFamily="2" charset="0"/>
              </a:rPr>
              <a:t>cont</a:t>
            </a:r>
            <a:r>
              <a:rPr lang="en-US" sz="3200" dirty="0">
                <a:solidFill>
                  <a:schemeClr val="accent2"/>
                </a:solidFill>
                <a:latin typeface="Lilita One" panose="02000000000000000000" pitchFamily="2" charset="0"/>
              </a:rPr>
              <a:t>…</a:t>
            </a:r>
          </a:p>
        </p:txBody>
      </p:sp>
      <p:sp>
        <p:nvSpPr>
          <p:cNvPr id="4" name="TextBox 3">
            <a:extLst>
              <a:ext uri="{FF2B5EF4-FFF2-40B4-BE49-F238E27FC236}">
                <a16:creationId xmlns:a16="http://schemas.microsoft.com/office/drawing/2014/main" id="{11A4F47D-9B23-44C6-B16C-B0EB1C23520C}"/>
              </a:ext>
            </a:extLst>
          </p:cNvPr>
          <p:cNvSpPr txBox="1"/>
          <p:nvPr/>
        </p:nvSpPr>
        <p:spPr>
          <a:xfrm>
            <a:off x="4322934" y="885899"/>
            <a:ext cx="2622056" cy="584775"/>
          </a:xfrm>
          <a:prstGeom prst="rect">
            <a:avLst/>
          </a:prstGeom>
          <a:noFill/>
        </p:spPr>
        <p:txBody>
          <a:bodyPr wrap="square" rtlCol="0">
            <a:spAutoFit/>
          </a:bodyPr>
          <a:lstStyle/>
          <a:p>
            <a:r>
              <a:rPr lang="en-US" sz="3200" b="1" dirty="0">
                <a:solidFill>
                  <a:schemeClr val="tx2">
                    <a:lumMod val="50000"/>
                  </a:schemeClr>
                </a:solidFill>
                <a:latin typeface="Fira Sans" panose="020B0604020202020204" pitchFamily="34" charset="0"/>
              </a:rPr>
              <a:t>Case studies</a:t>
            </a:r>
            <a:r>
              <a:rPr lang="en-US" sz="3200" b="1" i="0" dirty="0">
                <a:solidFill>
                  <a:schemeClr val="tx2">
                    <a:lumMod val="50000"/>
                  </a:schemeClr>
                </a:solidFill>
                <a:effectLst/>
                <a:latin typeface="Fira Sans" panose="020B0604020202020204" pitchFamily="34" charset="0"/>
              </a:rPr>
              <a:t>:</a:t>
            </a:r>
          </a:p>
        </p:txBody>
      </p:sp>
      <p:sp>
        <p:nvSpPr>
          <p:cNvPr id="5" name="TextBox 4">
            <a:extLst>
              <a:ext uri="{FF2B5EF4-FFF2-40B4-BE49-F238E27FC236}">
                <a16:creationId xmlns:a16="http://schemas.microsoft.com/office/drawing/2014/main" id="{8803250C-0375-48B0-B191-D41B2E6C1C1D}"/>
              </a:ext>
            </a:extLst>
          </p:cNvPr>
          <p:cNvSpPr txBox="1"/>
          <p:nvPr/>
        </p:nvSpPr>
        <p:spPr>
          <a:xfrm>
            <a:off x="6216846" y="1564114"/>
            <a:ext cx="5392270" cy="2616101"/>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Natural Language Processing:</a:t>
            </a:r>
          </a:p>
          <a:p>
            <a:pPr algn="just">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The algorithm has been utilized for language parsing and syntax analysis. </a:t>
            </a:r>
          </a:p>
          <a:p>
            <a:pPr algn="just">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These algorithms explore different parsing trees to find the most likely syntactic structure for a given sentence, aiding in tasks such as machine translation and sentiment analysis.</a:t>
            </a:r>
          </a:p>
        </p:txBody>
      </p:sp>
      <p:sp>
        <p:nvSpPr>
          <p:cNvPr id="6" name="TextBox 5">
            <a:extLst>
              <a:ext uri="{FF2B5EF4-FFF2-40B4-BE49-F238E27FC236}">
                <a16:creationId xmlns:a16="http://schemas.microsoft.com/office/drawing/2014/main" id="{CC993635-23B2-4219-892E-CCD90AB1122F}"/>
              </a:ext>
            </a:extLst>
          </p:cNvPr>
          <p:cNvSpPr txBox="1"/>
          <p:nvPr/>
        </p:nvSpPr>
        <p:spPr>
          <a:xfrm>
            <a:off x="241690" y="3141904"/>
            <a:ext cx="5392269" cy="3231654"/>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Robotics:</a:t>
            </a:r>
          </a:p>
          <a:p>
            <a:pPr algn="just">
              <a:buClr>
                <a:schemeClr val="accent2"/>
              </a:buClr>
            </a:pPr>
            <a:r>
              <a:rPr lang="en-US" sz="2000" i="0" dirty="0">
                <a:solidFill>
                  <a:schemeClr val="tx2">
                    <a:lumMod val="75000"/>
                  </a:schemeClr>
                </a:solidFill>
                <a:effectLst/>
                <a:latin typeface="Roboto" panose="02000000000000000000" pitchFamily="2" charset="0"/>
                <a:ea typeface="Roboto" panose="02000000000000000000" pitchFamily="2" charset="0"/>
              </a:rPr>
              <a:t>The al</a:t>
            </a:r>
            <a:r>
              <a:rPr lang="en-US" sz="2000" dirty="0">
                <a:solidFill>
                  <a:schemeClr val="tx2">
                    <a:lumMod val="75000"/>
                  </a:schemeClr>
                </a:solidFill>
                <a:latin typeface="Roboto" panose="02000000000000000000" pitchFamily="2" charset="0"/>
                <a:ea typeface="Roboto" panose="02000000000000000000" pitchFamily="2" charset="0"/>
              </a:rPr>
              <a:t>gorithm has been applied to solve motion planning problems. </a:t>
            </a:r>
          </a:p>
          <a:p>
            <a:pPr algn="just">
              <a:buClr>
                <a:schemeClr val="accent2"/>
              </a:buClr>
            </a:pPr>
            <a:r>
              <a:rPr lang="en-US" sz="2000" dirty="0">
                <a:solidFill>
                  <a:schemeClr val="tx2">
                    <a:lumMod val="75000"/>
                  </a:schemeClr>
                </a:solidFill>
                <a:latin typeface="Roboto" panose="02000000000000000000" pitchFamily="2" charset="0"/>
                <a:ea typeface="Roboto" panose="02000000000000000000" pitchFamily="2" charset="0"/>
              </a:rPr>
              <a:t>For example, in warehouse automation, robots need to efficiently navigate through a cluttered environment to pick and place items. </a:t>
            </a:r>
          </a:p>
          <a:p>
            <a:pPr algn="just">
              <a:buClr>
                <a:schemeClr val="accent2"/>
              </a:buClr>
            </a:pPr>
            <a:r>
              <a:rPr lang="en-US" sz="2000" dirty="0">
                <a:solidFill>
                  <a:schemeClr val="tx2">
                    <a:lumMod val="75000"/>
                  </a:schemeClr>
                </a:solidFill>
                <a:latin typeface="Roboto" panose="02000000000000000000" pitchFamily="2" charset="0"/>
                <a:ea typeface="Roboto" panose="02000000000000000000" pitchFamily="2" charset="0"/>
              </a:rPr>
              <a:t>A* or its variants are used to plan collision-free paths and optimize the robot's movements.</a:t>
            </a:r>
            <a:endParaRPr lang="en-US" sz="2000" i="0" dirty="0">
              <a:solidFill>
                <a:schemeClr val="tx2">
                  <a:lumMod val="75000"/>
                </a:schemeClr>
              </a:solidFill>
              <a:effectLst/>
              <a:latin typeface="Roboto" panose="02000000000000000000" pitchFamily="2" charset="0"/>
              <a:ea typeface="Roboto" panose="02000000000000000000" pitchFamily="2" charset="0"/>
            </a:endParaRPr>
          </a:p>
        </p:txBody>
      </p:sp>
      <p:pic>
        <p:nvPicPr>
          <p:cNvPr id="10" name="Picture 9">
            <a:extLst>
              <a:ext uri="{FF2B5EF4-FFF2-40B4-BE49-F238E27FC236}">
                <a16:creationId xmlns:a16="http://schemas.microsoft.com/office/drawing/2014/main" id="{8B291DD4-1C94-4362-AFA4-FCC45E38A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408" y="4449213"/>
            <a:ext cx="2139145" cy="2139145"/>
          </a:xfrm>
          <a:prstGeom prst="rect">
            <a:avLst/>
          </a:prstGeom>
        </p:spPr>
      </p:pic>
      <p:pic>
        <p:nvPicPr>
          <p:cNvPr id="12" name="Picture 11">
            <a:extLst>
              <a:ext uri="{FF2B5EF4-FFF2-40B4-BE49-F238E27FC236}">
                <a16:creationId xmlns:a16="http://schemas.microsoft.com/office/drawing/2014/main" id="{B419DA76-B889-4991-A9C5-09B7A446F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784" y="484442"/>
            <a:ext cx="1959082" cy="2494900"/>
          </a:xfrm>
          <a:prstGeom prst="rect">
            <a:avLst/>
          </a:prstGeom>
        </p:spPr>
      </p:pic>
    </p:spTree>
    <p:extLst>
      <p:ext uri="{BB962C8B-B14F-4D97-AF65-F5344CB8AC3E}">
        <p14:creationId xmlns:p14="http://schemas.microsoft.com/office/powerpoint/2010/main" val="12452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D660D-2E08-4BE3-AAC2-AFF6557818A1}"/>
              </a:ext>
            </a:extLst>
          </p:cNvPr>
          <p:cNvSpPr/>
          <p:nvPr/>
        </p:nvSpPr>
        <p:spPr>
          <a:xfrm>
            <a:off x="-416859" y="0"/>
            <a:ext cx="12608859" cy="7019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endParaRPr lang="en-US" b="0" i="0" dirty="0">
              <a:solidFill>
                <a:srgbClr val="FFFFFF"/>
              </a:solidFill>
              <a:effectLst/>
              <a:latin typeface="-apple-system"/>
            </a:endParaRPr>
          </a:p>
        </p:txBody>
      </p:sp>
      <p:sp>
        <p:nvSpPr>
          <p:cNvPr id="3" name="TextBox 2">
            <a:extLst>
              <a:ext uri="{FF2B5EF4-FFF2-40B4-BE49-F238E27FC236}">
                <a16:creationId xmlns:a16="http://schemas.microsoft.com/office/drawing/2014/main" id="{1FB85FB4-7C5F-4F85-8CEA-EFCE764B2522}"/>
              </a:ext>
            </a:extLst>
          </p:cNvPr>
          <p:cNvSpPr txBox="1"/>
          <p:nvPr/>
        </p:nvSpPr>
        <p:spPr>
          <a:xfrm>
            <a:off x="0" y="310735"/>
            <a:ext cx="5665695" cy="1139726"/>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08. </a:t>
            </a:r>
            <a:r>
              <a:rPr lang="en-US" sz="3200" dirty="0">
                <a:solidFill>
                  <a:schemeClr val="accent1">
                    <a:lumMod val="50000"/>
                  </a:schemeClr>
                </a:solidFill>
                <a:latin typeface="Lilita One" panose="02000000000000000000" pitchFamily="2" charset="0"/>
              </a:rPr>
              <a:t>VARIATIONS AND EXTENSIONS</a:t>
            </a:r>
          </a:p>
        </p:txBody>
      </p:sp>
      <p:sp>
        <p:nvSpPr>
          <p:cNvPr id="4" name="TextBox 3">
            <a:extLst>
              <a:ext uri="{FF2B5EF4-FFF2-40B4-BE49-F238E27FC236}">
                <a16:creationId xmlns:a16="http://schemas.microsoft.com/office/drawing/2014/main" id="{4630E7EC-2473-4382-BD05-016F05A8A1FE}"/>
              </a:ext>
            </a:extLst>
          </p:cNvPr>
          <p:cNvSpPr txBox="1"/>
          <p:nvPr/>
        </p:nvSpPr>
        <p:spPr>
          <a:xfrm>
            <a:off x="4782966" y="861430"/>
            <a:ext cx="7114791" cy="1323439"/>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Variations and extensions of Best-First Search, such as the A* (A-star) algorithm, have been developed to enhance the efficiency and effectiveness of the search process, addressing specific limitations</a:t>
            </a:r>
          </a:p>
        </p:txBody>
      </p:sp>
      <p:sp>
        <p:nvSpPr>
          <p:cNvPr id="5" name="TextBox 4">
            <a:extLst>
              <a:ext uri="{FF2B5EF4-FFF2-40B4-BE49-F238E27FC236}">
                <a16:creationId xmlns:a16="http://schemas.microsoft.com/office/drawing/2014/main" id="{15AD4392-EBE5-4CBC-AC8B-C7049092D049}"/>
              </a:ext>
            </a:extLst>
          </p:cNvPr>
          <p:cNvSpPr txBox="1"/>
          <p:nvPr/>
        </p:nvSpPr>
        <p:spPr>
          <a:xfrm>
            <a:off x="-270062" y="2184869"/>
            <a:ext cx="6205818" cy="3539430"/>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i. A* (A-star) Algorithm:</a:t>
            </a:r>
          </a:p>
          <a:p>
            <a:pPr algn="l"/>
            <a:r>
              <a:rPr lang="en-US" sz="2000" dirty="0">
                <a:latin typeface="Roboto" panose="02000000000000000000" pitchFamily="2" charset="0"/>
                <a:ea typeface="Roboto" panose="02000000000000000000" pitchFamily="2" charset="0"/>
              </a:rPr>
              <a:t>The key improvement of the A* algorithm is that it guarantees finding the optimal solution if certain conditions are met. </a:t>
            </a:r>
          </a:p>
          <a:p>
            <a:pPr algn="l"/>
            <a:r>
              <a:rPr lang="en-US" sz="2000" dirty="0">
                <a:latin typeface="Roboto" panose="02000000000000000000" pitchFamily="2" charset="0"/>
                <a:ea typeface="Roboto" panose="02000000000000000000" pitchFamily="2" charset="0"/>
              </a:rPr>
              <a:t>By considering both the estimated cost to the goal (heuristic) and the cost incurred so far, the A* algorithm can efficiently explore the search space while favoring nodes that are likely to lead to the goal. </a:t>
            </a:r>
          </a:p>
          <a:p>
            <a:pPr algn="l"/>
            <a:r>
              <a:rPr lang="en-US" sz="2000" dirty="0">
                <a:latin typeface="Roboto" panose="02000000000000000000" pitchFamily="2" charset="0"/>
                <a:ea typeface="Roboto" panose="02000000000000000000" pitchFamily="2" charset="0"/>
              </a:rPr>
              <a:t>This makes it particularly useful in pathfinding and optimization problems.</a:t>
            </a:r>
          </a:p>
        </p:txBody>
      </p:sp>
      <p:sp>
        <p:nvSpPr>
          <p:cNvPr id="6" name="TextBox 5">
            <a:extLst>
              <a:ext uri="{FF2B5EF4-FFF2-40B4-BE49-F238E27FC236}">
                <a16:creationId xmlns:a16="http://schemas.microsoft.com/office/drawing/2014/main" id="{3ACEB8F7-2C99-475B-8A1A-541A435EE3C5}"/>
              </a:ext>
            </a:extLst>
          </p:cNvPr>
          <p:cNvSpPr txBox="1"/>
          <p:nvPr/>
        </p:nvSpPr>
        <p:spPr>
          <a:xfrm>
            <a:off x="5935756" y="3954584"/>
            <a:ext cx="6205818" cy="261610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ii. Anytime Repairing A* Algorithm:</a:t>
            </a:r>
          </a:p>
          <a:p>
            <a:pPr algn="l"/>
            <a:r>
              <a:rPr lang="en-US" sz="2000" dirty="0">
                <a:latin typeface="Roboto" panose="02000000000000000000" pitchFamily="2" charset="0"/>
                <a:ea typeface="Roboto" panose="02000000000000000000" pitchFamily="2" charset="0"/>
              </a:rPr>
              <a:t>The algorithm maintains a partial solution and iteratively repairs it by reevaluating the remaining search space. </a:t>
            </a:r>
          </a:p>
          <a:p>
            <a:pPr algn="l"/>
            <a:r>
              <a:rPr lang="en-US" sz="2000" dirty="0">
                <a:latin typeface="Roboto" panose="02000000000000000000" pitchFamily="2" charset="0"/>
                <a:ea typeface="Roboto" panose="02000000000000000000" pitchFamily="2" charset="0"/>
              </a:rPr>
              <a:t>This approach ensures that the algorithm can adapt to changes in the environment, such as new obstacles or updated information, and provide an up-to-date solution.</a:t>
            </a:r>
          </a:p>
        </p:txBody>
      </p:sp>
    </p:spTree>
    <p:extLst>
      <p:ext uri="{BB962C8B-B14F-4D97-AF65-F5344CB8AC3E}">
        <p14:creationId xmlns:p14="http://schemas.microsoft.com/office/powerpoint/2010/main" val="18172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6ED96-44CF-4191-BBF1-2CA3D10100A8}"/>
              </a:ext>
            </a:extLst>
          </p:cNvPr>
          <p:cNvSpPr/>
          <p:nvPr/>
        </p:nvSpPr>
        <p:spPr>
          <a:xfrm>
            <a:off x="0" y="0"/>
            <a:ext cx="12192000" cy="6858000"/>
          </a:xfrm>
          <a:prstGeom prst="rect">
            <a:avLst/>
          </a:prstGeom>
          <a:solidFill>
            <a:srgbClr val="F4B183">
              <a:alpha val="41961"/>
            </a:srgb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C45BE64-1179-4949-84BE-6AD848AC2A67}"/>
              </a:ext>
            </a:extLst>
          </p:cNvPr>
          <p:cNvSpPr txBox="1"/>
          <p:nvPr/>
        </p:nvSpPr>
        <p:spPr>
          <a:xfrm>
            <a:off x="3990886" y="658369"/>
            <a:ext cx="4210227" cy="783193"/>
          </a:xfrm>
          <a:prstGeom prst="roundRect">
            <a:avLst/>
          </a:prstGeom>
          <a:noFill/>
        </p:spPr>
        <p:txBody>
          <a:bodyPr wrap="square" rtlCol="0">
            <a:spAutoFit/>
          </a:bodyPr>
          <a:lstStyle/>
          <a:p>
            <a:r>
              <a:rPr lang="en-US" sz="4000" dirty="0">
                <a:solidFill>
                  <a:schemeClr val="accent1">
                    <a:lumMod val="50000"/>
                  </a:schemeClr>
                </a:solidFill>
                <a:latin typeface="Lilita One" panose="02000000000000000000" pitchFamily="2" charset="0"/>
              </a:rPr>
              <a:t>09.  </a:t>
            </a:r>
            <a:r>
              <a:rPr lang="en-US" sz="4000" dirty="0">
                <a:solidFill>
                  <a:schemeClr val="accent2"/>
                </a:solidFill>
                <a:latin typeface="Lilita One" panose="02000000000000000000" pitchFamily="2" charset="0"/>
              </a:rPr>
              <a:t>CONCLUSION</a:t>
            </a:r>
          </a:p>
        </p:txBody>
      </p:sp>
    </p:spTree>
    <p:extLst>
      <p:ext uri="{BB962C8B-B14F-4D97-AF65-F5344CB8AC3E}">
        <p14:creationId xmlns:p14="http://schemas.microsoft.com/office/powerpoint/2010/main" val="91736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D660D-2E08-4BE3-AAC2-AFF6557818A1}"/>
              </a:ext>
            </a:extLst>
          </p:cNvPr>
          <p:cNvSpPr/>
          <p:nvPr/>
        </p:nvSpPr>
        <p:spPr>
          <a:xfrm>
            <a:off x="-59211" y="0"/>
            <a:ext cx="12251211"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FFFFFF"/>
              </a:solidFill>
              <a:effectLst/>
              <a:latin typeface="-apple-system"/>
            </a:endParaRPr>
          </a:p>
        </p:txBody>
      </p:sp>
      <p:pic>
        <p:nvPicPr>
          <p:cNvPr id="5" name="Picture 4">
            <a:extLst>
              <a:ext uri="{FF2B5EF4-FFF2-40B4-BE49-F238E27FC236}">
                <a16:creationId xmlns:a16="http://schemas.microsoft.com/office/drawing/2014/main" id="{9C46557E-E2DF-4CB5-9CC7-020A98670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731"/>
            <a:ext cx="1202282" cy="697324"/>
          </a:xfrm>
          <a:prstGeom prst="rect">
            <a:avLst/>
          </a:prstGeom>
        </p:spPr>
      </p:pic>
      <p:pic>
        <p:nvPicPr>
          <p:cNvPr id="6" name="Picture 5">
            <a:extLst>
              <a:ext uri="{FF2B5EF4-FFF2-40B4-BE49-F238E27FC236}">
                <a16:creationId xmlns:a16="http://schemas.microsoft.com/office/drawing/2014/main" id="{869BEF33-3984-4104-BD9A-75394FDF0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046"/>
            <a:ext cx="1202282" cy="697324"/>
          </a:xfrm>
          <a:prstGeom prst="rect">
            <a:avLst/>
          </a:prstGeom>
        </p:spPr>
      </p:pic>
      <p:pic>
        <p:nvPicPr>
          <p:cNvPr id="7" name="Picture 6">
            <a:extLst>
              <a:ext uri="{FF2B5EF4-FFF2-40B4-BE49-F238E27FC236}">
                <a16:creationId xmlns:a16="http://schemas.microsoft.com/office/drawing/2014/main" id="{BA5F5F3C-7E22-4C14-835F-9839BA121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9361"/>
            <a:ext cx="1202282" cy="697324"/>
          </a:xfrm>
          <a:prstGeom prst="rect">
            <a:avLst/>
          </a:prstGeom>
        </p:spPr>
      </p:pic>
      <p:pic>
        <p:nvPicPr>
          <p:cNvPr id="8" name="Picture 7">
            <a:extLst>
              <a:ext uri="{FF2B5EF4-FFF2-40B4-BE49-F238E27FC236}">
                <a16:creationId xmlns:a16="http://schemas.microsoft.com/office/drawing/2014/main" id="{2EFEAAE4-78B6-4BAE-89C7-0206CCDC1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1676"/>
            <a:ext cx="1202282" cy="697324"/>
          </a:xfrm>
          <a:prstGeom prst="rect">
            <a:avLst/>
          </a:prstGeom>
        </p:spPr>
      </p:pic>
      <p:pic>
        <p:nvPicPr>
          <p:cNvPr id="9" name="Picture 8">
            <a:extLst>
              <a:ext uri="{FF2B5EF4-FFF2-40B4-BE49-F238E27FC236}">
                <a16:creationId xmlns:a16="http://schemas.microsoft.com/office/drawing/2014/main" id="{A260ABC8-22C5-4B10-9AED-10B06486F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3731"/>
            <a:ext cx="1202282" cy="697324"/>
          </a:xfrm>
          <a:prstGeom prst="rect">
            <a:avLst/>
          </a:prstGeom>
        </p:spPr>
      </p:pic>
      <p:pic>
        <p:nvPicPr>
          <p:cNvPr id="10" name="Picture 9">
            <a:extLst>
              <a:ext uri="{FF2B5EF4-FFF2-40B4-BE49-F238E27FC236}">
                <a16:creationId xmlns:a16="http://schemas.microsoft.com/office/drawing/2014/main" id="{0E485057-5614-4FB9-B8DC-1D35BE901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96046"/>
            <a:ext cx="1202282" cy="697324"/>
          </a:xfrm>
          <a:prstGeom prst="rect">
            <a:avLst/>
          </a:prstGeom>
        </p:spPr>
      </p:pic>
      <p:pic>
        <p:nvPicPr>
          <p:cNvPr id="11" name="Picture 10">
            <a:extLst>
              <a:ext uri="{FF2B5EF4-FFF2-40B4-BE49-F238E27FC236}">
                <a16:creationId xmlns:a16="http://schemas.microsoft.com/office/drawing/2014/main" id="{873C989E-B5F9-4CB2-9EBF-2D75B564F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78361"/>
            <a:ext cx="1202282" cy="697324"/>
          </a:xfrm>
          <a:prstGeom prst="rect">
            <a:avLst/>
          </a:prstGeom>
        </p:spPr>
      </p:pic>
      <p:pic>
        <p:nvPicPr>
          <p:cNvPr id="12" name="Picture 11">
            <a:extLst>
              <a:ext uri="{FF2B5EF4-FFF2-40B4-BE49-F238E27FC236}">
                <a16:creationId xmlns:a16="http://schemas.microsoft.com/office/drawing/2014/main" id="{30F7B6A3-F95B-400C-BE5C-87B22A3E6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0676"/>
            <a:ext cx="1202282" cy="697324"/>
          </a:xfrm>
          <a:prstGeom prst="rect">
            <a:avLst/>
          </a:prstGeom>
        </p:spPr>
      </p:pic>
      <p:pic>
        <p:nvPicPr>
          <p:cNvPr id="22" name="Picture 21">
            <a:extLst>
              <a:ext uri="{FF2B5EF4-FFF2-40B4-BE49-F238E27FC236}">
                <a16:creationId xmlns:a16="http://schemas.microsoft.com/office/drawing/2014/main" id="{0823EC75-6020-479D-9E1E-BC6E907AF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84731"/>
            <a:ext cx="1202282" cy="697324"/>
          </a:xfrm>
          <a:prstGeom prst="rect">
            <a:avLst/>
          </a:prstGeom>
        </p:spPr>
      </p:pic>
      <p:pic>
        <p:nvPicPr>
          <p:cNvPr id="23" name="Picture 22">
            <a:extLst>
              <a:ext uri="{FF2B5EF4-FFF2-40B4-BE49-F238E27FC236}">
                <a16:creationId xmlns:a16="http://schemas.microsoft.com/office/drawing/2014/main" id="{4897786C-4D77-437F-8113-5CE66827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967046"/>
            <a:ext cx="1202282" cy="697324"/>
          </a:xfrm>
          <a:prstGeom prst="rect">
            <a:avLst/>
          </a:prstGeom>
        </p:spPr>
      </p:pic>
      <p:pic>
        <p:nvPicPr>
          <p:cNvPr id="24" name="Picture 23">
            <a:extLst>
              <a:ext uri="{FF2B5EF4-FFF2-40B4-BE49-F238E27FC236}">
                <a16:creationId xmlns:a16="http://schemas.microsoft.com/office/drawing/2014/main" id="{533B1A39-1B13-4508-A4AC-DE5F98A55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1849361"/>
            <a:ext cx="1202282" cy="697324"/>
          </a:xfrm>
          <a:prstGeom prst="rect">
            <a:avLst/>
          </a:prstGeom>
        </p:spPr>
      </p:pic>
      <p:pic>
        <p:nvPicPr>
          <p:cNvPr id="25" name="Picture 24">
            <a:extLst>
              <a:ext uri="{FF2B5EF4-FFF2-40B4-BE49-F238E27FC236}">
                <a16:creationId xmlns:a16="http://schemas.microsoft.com/office/drawing/2014/main" id="{6A74271E-E2D5-4EDB-93E7-1AE429DAE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2731676"/>
            <a:ext cx="1202282" cy="697324"/>
          </a:xfrm>
          <a:prstGeom prst="rect">
            <a:avLst/>
          </a:prstGeom>
        </p:spPr>
      </p:pic>
      <p:pic>
        <p:nvPicPr>
          <p:cNvPr id="26" name="Picture 25">
            <a:extLst>
              <a:ext uri="{FF2B5EF4-FFF2-40B4-BE49-F238E27FC236}">
                <a16:creationId xmlns:a16="http://schemas.microsoft.com/office/drawing/2014/main" id="{C718826A-CC2D-4CA4-BFD6-546F45A7E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3513731"/>
            <a:ext cx="1202282" cy="697324"/>
          </a:xfrm>
          <a:prstGeom prst="rect">
            <a:avLst/>
          </a:prstGeom>
        </p:spPr>
      </p:pic>
      <p:pic>
        <p:nvPicPr>
          <p:cNvPr id="27" name="Picture 26">
            <a:extLst>
              <a:ext uri="{FF2B5EF4-FFF2-40B4-BE49-F238E27FC236}">
                <a16:creationId xmlns:a16="http://schemas.microsoft.com/office/drawing/2014/main" id="{33A060CC-01CC-43E6-B563-7D8121A8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4396046"/>
            <a:ext cx="1202282" cy="697324"/>
          </a:xfrm>
          <a:prstGeom prst="rect">
            <a:avLst/>
          </a:prstGeom>
        </p:spPr>
      </p:pic>
      <p:pic>
        <p:nvPicPr>
          <p:cNvPr id="28" name="Picture 27">
            <a:extLst>
              <a:ext uri="{FF2B5EF4-FFF2-40B4-BE49-F238E27FC236}">
                <a16:creationId xmlns:a16="http://schemas.microsoft.com/office/drawing/2014/main" id="{2566ED15-4A18-4392-98FC-9E018A32F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5278361"/>
            <a:ext cx="1202282" cy="697324"/>
          </a:xfrm>
          <a:prstGeom prst="rect">
            <a:avLst/>
          </a:prstGeom>
        </p:spPr>
      </p:pic>
      <p:pic>
        <p:nvPicPr>
          <p:cNvPr id="29" name="Picture 28">
            <a:extLst>
              <a:ext uri="{FF2B5EF4-FFF2-40B4-BE49-F238E27FC236}">
                <a16:creationId xmlns:a16="http://schemas.microsoft.com/office/drawing/2014/main" id="{BEEFB5F2-49D3-4AC8-BEBC-ACF486112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60" y="6160676"/>
            <a:ext cx="1202282" cy="697324"/>
          </a:xfrm>
          <a:prstGeom prst="rect">
            <a:avLst/>
          </a:prstGeom>
        </p:spPr>
      </p:pic>
      <p:pic>
        <p:nvPicPr>
          <p:cNvPr id="30" name="Picture 29">
            <a:extLst>
              <a:ext uri="{FF2B5EF4-FFF2-40B4-BE49-F238E27FC236}">
                <a16:creationId xmlns:a16="http://schemas.microsoft.com/office/drawing/2014/main" id="{E1C59117-06FC-46FA-8CA0-DD0AFE0A7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84731"/>
            <a:ext cx="1202282" cy="697324"/>
          </a:xfrm>
          <a:prstGeom prst="rect">
            <a:avLst/>
          </a:prstGeom>
        </p:spPr>
      </p:pic>
      <p:pic>
        <p:nvPicPr>
          <p:cNvPr id="31" name="Picture 30">
            <a:extLst>
              <a:ext uri="{FF2B5EF4-FFF2-40B4-BE49-F238E27FC236}">
                <a16:creationId xmlns:a16="http://schemas.microsoft.com/office/drawing/2014/main" id="{CE6D45CB-83EB-4795-B0EF-213679A35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967046"/>
            <a:ext cx="1202282" cy="697324"/>
          </a:xfrm>
          <a:prstGeom prst="rect">
            <a:avLst/>
          </a:prstGeom>
        </p:spPr>
      </p:pic>
      <p:pic>
        <p:nvPicPr>
          <p:cNvPr id="32" name="Picture 31">
            <a:extLst>
              <a:ext uri="{FF2B5EF4-FFF2-40B4-BE49-F238E27FC236}">
                <a16:creationId xmlns:a16="http://schemas.microsoft.com/office/drawing/2014/main" id="{598F26DD-C250-47D6-83F8-5AEE51D31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1849361"/>
            <a:ext cx="1202282" cy="697324"/>
          </a:xfrm>
          <a:prstGeom prst="rect">
            <a:avLst/>
          </a:prstGeom>
        </p:spPr>
      </p:pic>
      <p:pic>
        <p:nvPicPr>
          <p:cNvPr id="33" name="Picture 32">
            <a:extLst>
              <a:ext uri="{FF2B5EF4-FFF2-40B4-BE49-F238E27FC236}">
                <a16:creationId xmlns:a16="http://schemas.microsoft.com/office/drawing/2014/main" id="{48F79C28-63F7-41EE-B05F-29D0808E6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2731676"/>
            <a:ext cx="1202282" cy="697324"/>
          </a:xfrm>
          <a:prstGeom prst="rect">
            <a:avLst/>
          </a:prstGeom>
        </p:spPr>
      </p:pic>
      <p:pic>
        <p:nvPicPr>
          <p:cNvPr id="34" name="Picture 33">
            <a:extLst>
              <a:ext uri="{FF2B5EF4-FFF2-40B4-BE49-F238E27FC236}">
                <a16:creationId xmlns:a16="http://schemas.microsoft.com/office/drawing/2014/main" id="{16708D66-799A-4AC1-9D11-BCAD8641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3513731"/>
            <a:ext cx="1202282" cy="697324"/>
          </a:xfrm>
          <a:prstGeom prst="rect">
            <a:avLst/>
          </a:prstGeom>
        </p:spPr>
      </p:pic>
      <p:pic>
        <p:nvPicPr>
          <p:cNvPr id="35" name="Picture 34">
            <a:extLst>
              <a:ext uri="{FF2B5EF4-FFF2-40B4-BE49-F238E27FC236}">
                <a16:creationId xmlns:a16="http://schemas.microsoft.com/office/drawing/2014/main" id="{907A738E-C13E-45D5-9631-FA933ADB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4396046"/>
            <a:ext cx="1202282" cy="697324"/>
          </a:xfrm>
          <a:prstGeom prst="rect">
            <a:avLst/>
          </a:prstGeom>
        </p:spPr>
      </p:pic>
      <p:pic>
        <p:nvPicPr>
          <p:cNvPr id="36" name="Picture 35">
            <a:extLst>
              <a:ext uri="{FF2B5EF4-FFF2-40B4-BE49-F238E27FC236}">
                <a16:creationId xmlns:a16="http://schemas.microsoft.com/office/drawing/2014/main" id="{2DF154E0-FE68-4261-AAEA-B06D86D4E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5278361"/>
            <a:ext cx="1202282" cy="697324"/>
          </a:xfrm>
          <a:prstGeom prst="rect">
            <a:avLst/>
          </a:prstGeom>
        </p:spPr>
      </p:pic>
      <p:pic>
        <p:nvPicPr>
          <p:cNvPr id="37" name="Picture 36">
            <a:extLst>
              <a:ext uri="{FF2B5EF4-FFF2-40B4-BE49-F238E27FC236}">
                <a16:creationId xmlns:a16="http://schemas.microsoft.com/office/drawing/2014/main" id="{0572F7A5-B4AA-465D-99F3-560FD3DE0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26" y="6160676"/>
            <a:ext cx="1202282" cy="697324"/>
          </a:xfrm>
          <a:prstGeom prst="rect">
            <a:avLst/>
          </a:prstGeom>
        </p:spPr>
      </p:pic>
      <p:pic>
        <p:nvPicPr>
          <p:cNvPr id="38" name="Picture 37">
            <a:extLst>
              <a:ext uri="{FF2B5EF4-FFF2-40B4-BE49-F238E27FC236}">
                <a16:creationId xmlns:a16="http://schemas.microsoft.com/office/drawing/2014/main" id="{C2CE2695-A848-4064-8B45-FCBBD8021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84731"/>
            <a:ext cx="1202282" cy="697324"/>
          </a:xfrm>
          <a:prstGeom prst="rect">
            <a:avLst/>
          </a:prstGeom>
        </p:spPr>
      </p:pic>
      <p:pic>
        <p:nvPicPr>
          <p:cNvPr id="39" name="Picture 38">
            <a:extLst>
              <a:ext uri="{FF2B5EF4-FFF2-40B4-BE49-F238E27FC236}">
                <a16:creationId xmlns:a16="http://schemas.microsoft.com/office/drawing/2014/main" id="{889FB350-C570-489B-AF38-BC3A86D09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967046"/>
            <a:ext cx="1202282" cy="697324"/>
          </a:xfrm>
          <a:prstGeom prst="rect">
            <a:avLst/>
          </a:prstGeom>
        </p:spPr>
      </p:pic>
      <p:pic>
        <p:nvPicPr>
          <p:cNvPr id="40" name="Picture 39">
            <a:extLst>
              <a:ext uri="{FF2B5EF4-FFF2-40B4-BE49-F238E27FC236}">
                <a16:creationId xmlns:a16="http://schemas.microsoft.com/office/drawing/2014/main" id="{40818328-64CE-49BD-8578-FC6540F6F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1849361"/>
            <a:ext cx="1202282" cy="697324"/>
          </a:xfrm>
          <a:prstGeom prst="rect">
            <a:avLst/>
          </a:prstGeom>
        </p:spPr>
      </p:pic>
      <p:pic>
        <p:nvPicPr>
          <p:cNvPr id="41" name="Picture 40">
            <a:extLst>
              <a:ext uri="{FF2B5EF4-FFF2-40B4-BE49-F238E27FC236}">
                <a16:creationId xmlns:a16="http://schemas.microsoft.com/office/drawing/2014/main" id="{DA85D3FC-3786-4A96-8B25-CA4C37692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2731676"/>
            <a:ext cx="1202282" cy="697324"/>
          </a:xfrm>
          <a:prstGeom prst="rect">
            <a:avLst/>
          </a:prstGeom>
        </p:spPr>
      </p:pic>
      <p:pic>
        <p:nvPicPr>
          <p:cNvPr id="42" name="Picture 41">
            <a:extLst>
              <a:ext uri="{FF2B5EF4-FFF2-40B4-BE49-F238E27FC236}">
                <a16:creationId xmlns:a16="http://schemas.microsoft.com/office/drawing/2014/main" id="{F27CA0D2-98F1-4BF0-8CD8-BC56E6244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3513731"/>
            <a:ext cx="1202282" cy="697324"/>
          </a:xfrm>
          <a:prstGeom prst="rect">
            <a:avLst/>
          </a:prstGeom>
        </p:spPr>
      </p:pic>
      <p:pic>
        <p:nvPicPr>
          <p:cNvPr id="43" name="Picture 42">
            <a:extLst>
              <a:ext uri="{FF2B5EF4-FFF2-40B4-BE49-F238E27FC236}">
                <a16:creationId xmlns:a16="http://schemas.microsoft.com/office/drawing/2014/main" id="{787899C4-2A15-4024-A343-98889C690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4396046"/>
            <a:ext cx="1202282" cy="697324"/>
          </a:xfrm>
          <a:prstGeom prst="rect">
            <a:avLst/>
          </a:prstGeom>
        </p:spPr>
      </p:pic>
      <p:pic>
        <p:nvPicPr>
          <p:cNvPr id="44" name="Picture 43">
            <a:extLst>
              <a:ext uri="{FF2B5EF4-FFF2-40B4-BE49-F238E27FC236}">
                <a16:creationId xmlns:a16="http://schemas.microsoft.com/office/drawing/2014/main" id="{146DDB28-8526-4D59-AAF7-11E507974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5278361"/>
            <a:ext cx="1202282" cy="697324"/>
          </a:xfrm>
          <a:prstGeom prst="rect">
            <a:avLst/>
          </a:prstGeom>
        </p:spPr>
      </p:pic>
      <p:pic>
        <p:nvPicPr>
          <p:cNvPr id="45" name="Picture 44">
            <a:extLst>
              <a:ext uri="{FF2B5EF4-FFF2-40B4-BE49-F238E27FC236}">
                <a16:creationId xmlns:a16="http://schemas.microsoft.com/office/drawing/2014/main" id="{2EC94E01-9F26-4647-949B-F25A08D71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92" y="6160676"/>
            <a:ext cx="1202282" cy="697324"/>
          </a:xfrm>
          <a:prstGeom prst="rect">
            <a:avLst/>
          </a:prstGeom>
        </p:spPr>
      </p:pic>
      <p:pic>
        <p:nvPicPr>
          <p:cNvPr id="46" name="Picture 45">
            <a:extLst>
              <a:ext uri="{FF2B5EF4-FFF2-40B4-BE49-F238E27FC236}">
                <a16:creationId xmlns:a16="http://schemas.microsoft.com/office/drawing/2014/main" id="{35C6CDB3-3D87-46FB-B7B5-07860488A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84731"/>
            <a:ext cx="1202282" cy="697324"/>
          </a:xfrm>
          <a:prstGeom prst="rect">
            <a:avLst/>
          </a:prstGeom>
        </p:spPr>
      </p:pic>
      <p:pic>
        <p:nvPicPr>
          <p:cNvPr id="47" name="Picture 46">
            <a:extLst>
              <a:ext uri="{FF2B5EF4-FFF2-40B4-BE49-F238E27FC236}">
                <a16:creationId xmlns:a16="http://schemas.microsoft.com/office/drawing/2014/main" id="{30CDCAAF-C6B1-4A6A-B876-C7DDBDE44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967046"/>
            <a:ext cx="1202282" cy="697324"/>
          </a:xfrm>
          <a:prstGeom prst="rect">
            <a:avLst/>
          </a:prstGeom>
        </p:spPr>
      </p:pic>
      <p:pic>
        <p:nvPicPr>
          <p:cNvPr id="48" name="Picture 47">
            <a:extLst>
              <a:ext uri="{FF2B5EF4-FFF2-40B4-BE49-F238E27FC236}">
                <a16:creationId xmlns:a16="http://schemas.microsoft.com/office/drawing/2014/main" id="{AB5C042E-1E2D-4017-B6D0-29D3B49A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1849361"/>
            <a:ext cx="1202282" cy="697324"/>
          </a:xfrm>
          <a:prstGeom prst="rect">
            <a:avLst/>
          </a:prstGeom>
        </p:spPr>
      </p:pic>
      <p:pic>
        <p:nvPicPr>
          <p:cNvPr id="49" name="Picture 48">
            <a:extLst>
              <a:ext uri="{FF2B5EF4-FFF2-40B4-BE49-F238E27FC236}">
                <a16:creationId xmlns:a16="http://schemas.microsoft.com/office/drawing/2014/main" id="{F7381AB6-5101-4BF1-BB7C-C759D77BC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2731676"/>
            <a:ext cx="1202282" cy="697324"/>
          </a:xfrm>
          <a:prstGeom prst="rect">
            <a:avLst/>
          </a:prstGeom>
        </p:spPr>
      </p:pic>
      <p:pic>
        <p:nvPicPr>
          <p:cNvPr id="50" name="Picture 49">
            <a:extLst>
              <a:ext uri="{FF2B5EF4-FFF2-40B4-BE49-F238E27FC236}">
                <a16:creationId xmlns:a16="http://schemas.microsoft.com/office/drawing/2014/main" id="{6F2DE520-35BC-4B72-A944-F0DC48555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3513731"/>
            <a:ext cx="1202282" cy="697324"/>
          </a:xfrm>
          <a:prstGeom prst="rect">
            <a:avLst/>
          </a:prstGeom>
        </p:spPr>
      </p:pic>
      <p:pic>
        <p:nvPicPr>
          <p:cNvPr id="51" name="Picture 50">
            <a:extLst>
              <a:ext uri="{FF2B5EF4-FFF2-40B4-BE49-F238E27FC236}">
                <a16:creationId xmlns:a16="http://schemas.microsoft.com/office/drawing/2014/main" id="{6E9E7336-CE49-4DE2-82A3-353F30E29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4396046"/>
            <a:ext cx="1202282" cy="697324"/>
          </a:xfrm>
          <a:prstGeom prst="rect">
            <a:avLst/>
          </a:prstGeom>
        </p:spPr>
      </p:pic>
      <p:pic>
        <p:nvPicPr>
          <p:cNvPr id="52" name="Picture 51">
            <a:extLst>
              <a:ext uri="{FF2B5EF4-FFF2-40B4-BE49-F238E27FC236}">
                <a16:creationId xmlns:a16="http://schemas.microsoft.com/office/drawing/2014/main" id="{62B44765-A0EE-4A95-ACD3-811300EE4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5278361"/>
            <a:ext cx="1202282" cy="697324"/>
          </a:xfrm>
          <a:prstGeom prst="rect">
            <a:avLst/>
          </a:prstGeom>
        </p:spPr>
      </p:pic>
      <p:pic>
        <p:nvPicPr>
          <p:cNvPr id="53" name="Picture 52">
            <a:extLst>
              <a:ext uri="{FF2B5EF4-FFF2-40B4-BE49-F238E27FC236}">
                <a16:creationId xmlns:a16="http://schemas.microsoft.com/office/drawing/2014/main" id="{0D641156-FEA5-47DC-BA4C-0C7CE601C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53" y="6160676"/>
            <a:ext cx="1202282" cy="697324"/>
          </a:xfrm>
          <a:prstGeom prst="rect">
            <a:avLst/>
          </a:prstGeom>
        </p:spPr>
      </p:pic>
      <p:pic>
        <p:nvPicPr>
          <p:cNvPr id="54" name="Picture 53">
            <a:extLst>
              <a:ext uri="{FF2B5EF4-FFF2-40B4-BE49-F238E27FC236}">
                <a16:creationId xmlns:a16="http://schemas.microsoft.com/office/drawing/2014/main" id="{B34A3804-DB2B-4639-8ECE-6B95FA9E0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84731"/>
            <a:ext cx="1202282" cy="697324"/>
          </a:xfrm>
          <a:prstGeom prst="rect">
            <a:avLst/>
          </a:prstGeom>
        </p:spPr>
      </p:pic>
      <p:pic>
        <p:nvPicPr>
          <p:cNvPr id="55" name="Picture 54">
            <a:extLst>
              <a:ext uri="{FF2B5EF4-FFF2-40B4-BE49-F238E27FC236}">
                <a16:creationId xmlns:a16="http://schemas.microsoft.com/office/drawing/2014/main" id="{628C6752-8846-4DAF-A9B4-6945E0441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967046"/>
            <a:ext cx="1202282" cy="697324"/>
          </a:xfrm>
          <a:prstGeom prst="rect">
            <a:avLst/>
          </a:prstGeom>
        </p:spPr>
      </p:pic>
      <p:pic>
        <p:nvPicPr>
          <p:cNvPr id="56" name="Picture 55">
            <a:extLst>
              <a:ext uri="{FF2B5EF4-FFF2-40B4-BE49-F238E27FC236}">
                <a16:creationId xmlns:a16="http://schemas.microsoft.com/office/drawing/2014/main" id="{6AB68FD2-0272-4FFF-91BD-A0E1D51D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1849361"/>
            <a:ext cx="1202282" cy="697324"/>
          </a:xfrm>
          <a:prstGeom prst="rect">
            <a:avLst/>
          </a:prstGeom>
        </p:spPr>
      </p:pic>
      <p:pic>
        <p:nvPicPr>
          <p:cNvPr id="57" name="Picture 56">
            <a:extLst>
              <a:ext uri="{FF2B5EF4-FFF2-40B4-BE49-F238E27FC236}">
                <a16:creationId xmlns:a16="http://schemas.microsoft.com/office/drawing/2014/main" id="{58893800-8A9A-4795-A29E-88579CB5D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2731676"/>
            <a:ext cx="1202282" cy="697324"/>
          </a:xfrm>
          <a:prstGeom prst="rect">
            <a:avLst/>
          </a:prstGeom>
        </p:spPr>
      </p:pic>
      <p:pic>
        <p:nvPicPr>
          <p:cNvPr id="58" name="Picture 57">
            <a:extLst>
              <a:ext uri="{FF2B5EF4-FFF2-40B4-BE49-F238E27FC236}">
                <a16:creationId xmlns:a16="http://schemas.microsoft.com/office/drawing/2014/main" id="{C17246FE-C318-4867-A09C-EB5764C31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3513731"/>
            <a:ext cx="1202282" cy="697324"/>
          </a:xfrm>
          <a:prstGeom prst="rect">
            <a:avLst/>
          </a:prstGeom>
        </p:spPr>
      </p:pic>
      <p:pic>
        <p:nvPicPr>
          <p:cNvPr id="59" name="Picture 58">
            <a:extLst>
              <a:ext uri="{FF2B5EF4-FFF2-40B4-BE49-F238E27FC236}">
                <a16:creationId xmlns:a16="http://schemas.microsoft.com/office/drawing/2014/main" id="{6C2DC146-9DBB-4ED0-8198-04E4CF9C8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4396046"/>
            <a:ext cx="1202282" cy="697324"/>
          </a:xfrm>
          <a:prstGeom prst="rect">
            <a:avLst/>
          </a:prstGeom>
        </p:spPr>
      </p:pic>
      <p:pic>
        <p:nvPicPr>
          <p:cNvPr id="60" name="Picture 59">
            <a:extLst>
              <a:ext uri="{FF2B5EF4-FFF2-40B4-BE49-F238E27FC236}">
                <a16:creationId xmlns:a16="http://schemas.microsoft.com/office/drawing/2014/main" id="{8FB8C647-7EB7-4415-ACC0-E5A85A8F7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5278361"/>
            <a:ext cx="1202282" cy="697324"/>
          </a:xfrm>
          <a:prstGeom prst="rect">
            <a:avLst/>
          </a:prstGeom>
        </p:spPr>
      </p:pic>
      <p:pic>
        <p:nvPicPr>
          <p:cNvPr id="61" name="Picture 60">
            <a:extLst>
              <a:ext uri="{FF2B5EF4-FFF2-40B4-BE49-F238E27FC236}">
                <a16:creationId xmlns:a16="http://schemas.microsoft.com/office/drawing/2014/main" id="{BCEB7860-9E40-4ED2-B62B-BBFB6C07E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15" y="6160676"/>
            <a:ext cx="1202282" cy="697324"/>
          </a:xfrm>
          <a:prstGeom prst="rect">
            <a:avLst/>
          </a:prstGeom>
        </p:spPr>
      </p:pic>
      <p:pic>
        <p:nvPicPr>
          <p:cNvPr id="62" name="Picture 61">
            <a:extLst>
              <a:ext uri="{FF2B5EF4-FFF2-40B4-BE49-F238E27FC236}">
                <a16:creationId xmlns:a16="http://schemas.microsoft.com/office/drawing/2014/main" id="{7D9AABFA-BCFF-4FEC-BF76-E3C87D93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84731"/>
            <a:ext cx="1202282" cy="697324"/>
          </a:xfrm>
          <a:prstGeom prst="rect">
            <a:avLst/>
          </a:prstGeom>
        </p:spPr>
      </p:pic>
      <p:pic>
        <p:nvPicPr>
          <p:cNvPr id="63" name="Picture 62">
            <a:extLst>
              <a:ext uri="{FF2B5EF4-FFF2-40B4-BE49-F238E27FC236}">
                <a16:creationId xmlns:a16="http://schemas.microsoft.com/office/drawing/2014/main" id="{5D3826EF-8352-4E4D-91E8-383444358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967046"/>
            <a:ext cx="1202282" cy="697324"/>
          </a:xfrm>
          <a:prstGeom prst="rect">
            <a:avLst/>
          </a:prstGeom>
        </p:spPr>
      </p:pic>
      <p:pic>
        <p:nvPicPr>
          <p:cNvPr id="64" name="Picture 63">
            <a:extLst>
              <a:ext uri="{FF2B5EF4-FFF2-40B4-BE49-F238E27FC236}">
                <a16:creationId xmlns:a16="http://schemas.microsoft.com/office/drawing/2014/main" id="{852B4034-E49A-4C4B-887D-DAE4067A3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1849361"/>
            <a:ext cx="1202282" cy="697324"/>
          </a:xfrm>
          <a:prstGeom prst="rect">
            <a:avLst/>
          </a:prstGeom>
        </p:spPr>
      </p:pic>
      <p:pic>
        <p:nvPicPr>
          <p:cNvPr id="65" name="Picture 64">
            <a:extLst>
              <a:ext uri="{FF2B5EF4-FFF2-40B4-BE49-F238E27FC236}">
                <a16:creationId xmlns:a16="http://schemas.microsoft.com/office/drawing/2014/main" id="{F80D9A46-E53E-49BB-91A5-EF756D3B3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2731676"/>
            <a:ext cx="1202282" cy="697324"/>
          </a:xfrm>
          <a:prstGeom prst="rect">
            <a:avLst/>
          </a:prstGeom>
        </p:spPr>
      </p:pic>
      <p:pic>
        <p:nvPicPr>
          <p:cNvPr id="66" name="Picture 65">
            <a:extLst>
              <a:ext uri="{FF2B5EF4-FFF2-40B4-BE49-F238E27FC236}">
                <a16:creationId xmlns:a16="http://schemas.microsoft.com/office/drawing/2014/main" id="{711ED006-791E-4C70-A169-86EC2C875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3513731"/>
            <a:ext cx="1202282" cy="697324"/>
          </a:xfrm>
          <a:prstGeom prst="rect">
            <a:avLst/>
          </a:prstGeom>
        </p:spPr>
      </p:pic>
      <p:pic>
        <p:nvPicPr>
          <p:cNvPr id="67" name="Picture 66">
            <a:extLst>
              <a:ext uri="{FF2B5EF4-FFF2-40B4-BE49-F238E27FC236}">
                <a16:creationId xmlns:a16="http://schemas.microsoft.com/office/drawing/2014/main" id="{D7433808-9613-4FE0-87E5-BBA1DF717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4396046"/>
            <a:ext cx="1202282" cy="697324"/>
          </a:xfrm>
          <a:prstGeom prst="rect">
            <a:avLst/>
          </a:prstGeom>
        </p:spPr>
      </p:pic>
      <p:pic>
        <p:nvPicPr>
          <p:cNvPr id="68" name="Picture 67">
            <a:extLst>
              <a:ext uri="{FF2B5EF4-FFF2-40B4-BE49-F238E27FC236}">
                <a16:creationId xmlns:a16="http://schemas.microsoft.com/office/drawing/2014/main" id="{59CC7F12-1125-42B1-A1EE-7536BB0E5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5278361"/>
            <a:ext cx="1202282" cy="697324"/>
          </a:xfrm>
          <a:prstGeom prst="rect">
            <a:avLst/>
          </a:prstGeom>
        </p:spPr>
      </p:pic>
      <p:pic>
        <p:nvPicPr>
          <p:cNvPr id="69" name="Picture 68">
            <a:extLst>
              <a:ext uri="{FF2B5EF4-FFF2-40B4-BE49-F238E27FC236}">
                <a16:creationId xmlns:a16="http://schemas.microsoft.com/office/drawing/2014/main" id="{3CD7F0E4-B4D5-4363-A811-0FF7B51AA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815" y="6160676"/>
            <a:ext cx="1202282" cy="697324"/>
          </a:xfrm>
          <a:prstGeom prst="rect">
            <a:avLst/>
          </a:prstGeom>
        </p:spPr>
      </p:pic>
      <p:pic>
        <p:nvPicPr>
          <p:cNvPr id="70" name="Picture 69">
            <a:extLst>
              <a:ext uri="{FF2B5EF4-FFF2-40B4-BE49-F238E27FC236}">
                <a16:creationId xmlns:a16="http://schemas.microsoft.com/office/drawing/2014/main" id="{B07AD648-2C11-44CA-932E-23C0CE63D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84731"/>
            <a:ext cx="1202282" cy="697324"/>
          </a:xfrm>
          <a:prstGeom prst="rect">
            <a:avLst/>
          </a:prstGeom>
        </p:spPr>
      </p:pic>
      <p:pic>
        <p:nvPicPr>
          <p:cNvPr id="71" name="Picture 70">
            <a:extLst>
              <a:ext uri="{FF2B5EF4-FFF2-40B4-BE49-F238E27FC236}">
                <a16:creationId xmlns:a16="http://schemas.microsoft.com/office/drawing/2014/main" id="{096E6B64-AE5B-4AAC-A332-F5039815E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967046"/>
            <a:ext cx="1202282" cy="697324"/>
          </a:xfrm>
          <a:prstGeom prst="rect">
            <a:avLst/>
          </a:prstGeom>
        </p:spPr>
      </p:pic>
      <p:pic>
        <p:nvPicPr>
          <p:cNvPr id="72" name="Picture 71">
            <a:extLst>
              <a:ext uri="{FF2B5EF4-FFF2-40B4-BE49-F238E27FC236}">
                <a16:creationId xmlns:a16="http://schemas.microsoft.com/office/drawing/2014/main" id="{2CAE1D20-110A-47D9-8883-5556D4199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1849361"/>
            <a:ext cx="1202282" cy="697324"/>
          </a:xfrm>
          <a:prstGeom prst="rect">
            <a:avLst/>
          </a:prstGeom>
        </p:spPr>
      </p:pic>
      <p:pic>
        <p:nvPicPr>
          <p:cNvPr id="73" name="Picture 72">
            <a:extLst>
              <a:ext uri="{FF2B5EF4-FFF2-40B4-BE49-F238E27FC236}">
                <a16:creationId xmlns:a16="http://schemas.microsoft.com/office/drawing/2014/main" id="{A63B3340-60B3-4A53-8CF1-B7F913EC8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2731676"/>
            <a:ext cx="1202282" cy="697324"/>
          </a:xfrm>
          <a:prstGeom prst="rect">
            <a:avLst/>
          </a:prstGeom>
        </p:spPr>
      </p:pic>
      <p:pic>
        <p:nvPicPr>
          <p:cNvPr id="74" name="Picture 73">
            <a:extLst>
              <a:ext uri="{FF2B5EF4-FFF2-40B4-BE49-F238E27FC236}">
                <a16:creationId xmlns:a16="http://schemas.microsoft.com/office/drawing/2014/main" id="{0DC20D49-FBA7-4903-9392-3F1B26EC6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3513731"/>
            <a:ext cx="1202282" cy="697324"/>
          </a:xfrm>
          <a:prstGeom prst="rect">
            <a:avLst/>
          </a:prstGeom>
        </p:spPr>
      </p:pic>
      <p:pic>
        <p:nvPicPr>
          <p:cNvPr id="75" name="Picture 74">
            <a:extLst>
              <a:ext uri="{FF2B5EF4-FFF2-40B4-BE49-F238E27FC236}">
                <a16:creationId xmlns:a16="http://schemas.microsoft.com/office/drawing/2014/main" id="{BB0AC14A-8991-42FB-B3C2-AF8E2FEB3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4396046"/>
            <a:ext cx="1202282" cy="697324"/>
          </a:xfrm>
          <a:prstGeom prst="rect">
            <a:avLst/>
          </a:prstGeom>
        </p:spPr>
      </p:pic>
      <p:pic>
        <p:nvPicPr>
          <p:cNvPr id="76" name="Picture 75">
            <a:extLst>
              <a:ext uri="{FF2B5EF4-FFF2-40B4-BE49-F238E27FC236}">
                <a16:creationId xmlns:a16="http://schemas.microsoft.com/office/drawing/2014/main" id="{00E5E290-1CDC-4344-9C69-8746418C6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5278361"/>
            <a:ext cx="1202282" cy="697324"/>
          </a:xfrm>
          <a:prstGeom prst="rect">
            <a:avLst/>
          </a:prstGeom>
        </p:spPr>
      </p:pic>
      <p:pic>
        <p:nvPicPr>
          <p:cNvPr id="77" name="Picture 76">
            <a:extLst>
              <a:ext uri="{FF2B5EF4-FFF2-40B4-BE49-F238E27FC236}">
                <a16:creationId xmlns:a16="http://schemas.microsoft.com/office/drawing/2014/main" id="{4B238C44-F0E5-43F6-89DF-409A34C17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7515" y="6160676"/>
            <a:ext cx="1202282" cy="697324"/>
          </a:xfrm>
          <a:prstGeom prst="rect">
            <a:avLst/>
          </a:prstGeom>
        </p:spPr>
      </p:pic>
      <p:pic>
        <p:nvPicPr>
          <p:cNvPr id="78" name="Picture 77">
            <a:extLst>
              <a:ext uri="{FF2B5EF4-FFF2-40B4-BE49-F238E27FC236}">
                <a16:creationId xmlns:a16="http://schemas.microsoft.com/office/drawing/2014/main" id="{8405B6C7-03ED-41DF-8103-35F133C24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84731"/>
            <a:ext cx="1202282" cy="697324"/>
          </a:xfrm>
          <a:prstGeom prst="rect">
            <a:avLst/>
          </a:prstGeom>
        </p:spPr>
      </p:pic>
      <p:pic>
        <p:nvPicPr>
          <p:cNvPr id="79" name="Picture 78">
            <a:extLst>
              <a:ext uri="{FF2B5EF4-FFF2-40B4-BE49-F238E27FC236}">
                <a16:creationId xmlns:a16="http://schemas.microsoft.com/office/drawing/2014/main" id="{02AACFE6-8749-4573-BFD1-DFF02DE0E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967046"/>
            <a:ext cx="1202282" cy="697324"/>
          </a:xfrm>
          <a:prstGeom prst="rect">
            <a:avLst/>
          </a:prstGeom>
        </p:spPr>
      </p:pic>
      <p:pic>
        <p:nvPicPr>
          <p:cNvPr id="80" name="Picture 79">
            <a:extLst>
              <a:ext uri="{FF2B5EF4-FFF2-40B4-BE49-F238E27FC236}">
                <a16:creationId xmlns:a16="http://schemas.microsoft.com/office/drawing/2014/main" id="{FFCE0992-2B5D-4B74-A1B9-D09491669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1849361"/>
            <a:ext cx="1202282" cy="697324"/>
          </a:xfrm>
          <a:prstGeom prst="rect">
            <a:avLst/>
          </a:prstGeom>
        </p:spPr>
      </p:pic>
      <p:pic>
        <p:nvPicPr>
          <p:cNvPr id="81" name="Picture 80">
            <a:extLst>
              <a:ext uri="{FF2B5EF4-FFF2-40B4-BE49-F238E27FC236}">
                <a16:creationId xmlns:a16="http://schemas.microsoft.com/office/drawing/2014/main" id="{36DDC9F2-ED36-4492-8F31-630E8DC67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2731676"/>
            <a:ext cx="1202282" cy="697324"/>
          </a:xfrm>
          <a:prstGeom prst="rect">
            <a:avLst/>
          </a:prstGeom>
        </p:spPr>
      </p:pic>
      <p:pic>
        <p:nvPicPr>
          <p:cNvPr id="82" name="Picture 81">
            <a:extLst>
              <a:ext uri="{FF2B5EF4-FFF2-40B4-BE49-F238E27FC236}">
                <a16:creationId xmlns:a16="http://schemas.microsoft.com/office/drawing/2014/main" id="{403164FF-8849-4577-9EDA-2DEBD380E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3513731"/>
            <a:ext cx="1202282" cy="697324"/>
          </a:xfrm>
          <a:prstGeom prst="rect">
            <a:avLst/>
          </a:prstGeom>
        </p:spPr>
      </p:pic>
      <p:pic>
        <p:nvPicPr>
          <p:cNvPr id="83" name="Picture 82">
            <a:extLst>
              <a:ext uri="{FF2B5EF4-FFF2-40B4-BE49-F238E27FC236}">
                <a16:creationId xmlns:a16="http://schemas.microsoft.com/office/drawing/2014/main" id="{6707E9C5-35FC-40DA-A935-8C1C4E50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4396046"/>
            <a:ext cx="1202282" cy="697324"/>
          </a:xfrm>
          <a:prstGeom prst="rect">
            <a:avLst/>
          </a:prstGeom>
        </p:spPr>
      </p:pic>
      <p:pic>
        <p:nvPicPr>
          <p:cNvPr id="84" name="Picture 83">
            <a:extLst>
              <a:ext uri="{FF2B5EF4-FFF2-40B4-BE49-F238E27FC236}">
                <a16:creationId xmlns:a16="http://schemas.microsoft.com/office/drawing/2014/main" id="{303F9531-C612-4D48-A9B6-FFD73BC12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5278361"/>
            <a:ext cx="1202282" cy="697324"/>
          </a:xfrm>
          <a:prstGeom prst="rect">
            <a:avLst/>
          </a:prstGeom>
        </p:spPr>
      </p:pic>
      <p:pic>
        <p:nvPicPr>
          <p:cNvPr id="85" name="Picture 84">
            <a:extLst>
              <a:ext uri="{FF2B5EF4-FFF2-40B4-BE49-F238E27FC236}">
                <a16:creationId xmlns:a16="http://schemas.microsoft.com/office/drawing/2014/main" id="{E23040CA-E592-4C64-A251-8049B1ED3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15" y="6160676"/>
            <a:ext cx="1202282" cy="697324"/>
          </a:xfrm>
          <a:prstGeom prst="rect">
            <a:avLst/>
          </a:prstGeom>
        </p:spPr>
      </p:pic>
      <p:sp>
        <p:nvSpPr>
          <p:cNvPr id="3" name="TextBox 2">
            <a:extLst>
              <a:ext uri="{FF2B5EF4-FFF2-40B4-BE49-F238E27FC236}">
                <a16:creationId xmlns:a16="http://schemas.microsoft.com/office/drawing/2014/main" id="{1FB85FB4-7C5F-4F85-8CEA-EFCE764B2522}"/>
              </a:ext>
            </a:extLst>
          </p:cNvPr>
          <p:cNvSpPr txBox="1"/>
          <p:nvPr/>
        </p:nvSpPr>
        <p:spPr>
          <a:xfrm>
            <a:off x="3783785" y="1621720"/>
            <a:ext cx="4565218" cy="3614559"/>
          </a:xfrm>
          <a:prstGeom prst="roundRect">
            <a:avLst>
              <a:gd name="adj" fmla="val 9897"/>
            </a:avLst>
          </a:prstGeom>
          <a:solidFill>
            <a:srgbClr val="DAE3F3">
              <a:alpha val="89804"/>
            </a:srgb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5400" dirty="0">
                <a:solidFill>
                  <a:schemeClr val="accent2"/>
                </a:solidFill>
                <a:latin typeface="Lilita One" panose="02000000000000000000" pitchFamily="2" charset="0"/>
              </a:rPr>
              <a:t>10.</a:t>
            </a:r>
            <a:r>
              <a:rPr lang="en-US" sz="5400" u="sng" dirty="0">
                <a:solidFill>
                  <a:schemeClr val="accent2"/>
                </a:solidFill>
                <a:latin typeface="Lilita One" panose="02000000000000000000" pitchFamily="2" charset="0"/>
              </a:rPr>
              <a:t> </a:t>
            </a:r>
            <a:r>
              <a:rPr lang="en-US" sz="5400" dirty="0">
                <a:solidFill>
                  <a:schemeClr val="accent1">
                    <a:lumMod val="50000"/>
                  </a:schemeClr>
                </a:solidFill>
                <a:latin typeface="Lilita One" panose="02000000000000000000" pitchFamily="2" charset="0"/>
              </a:rPr>
              <a:t>QUESTION AND ANSWER SESSION</a:t>
            </a:r>
          </a:p>
        </p:txBody>
      </p:sp>
    </p:spTree>
    <p:extLst>
      <p:ext uri="{BB962C8B-B14F-4D97-AF65-F5344CB8AC3E}">
        <p14:creationId xmlns:p14="http://schemas.microsoft.com/office/powerpoint/2010/main" val="196803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C22CF3-0096-4FED-A794-13A7AB04A76F}"/>
              </a:ext>
            </a:extLst>
          </p:cNvPr>
          <p:cNvSpPr/>
          <p:nvPr/>
        </p:nvSpPr>
        <p:spPr>
          <a:xfrm>
            <a:off x="0" y="0"/>
            <a:ext cx="12192000" cy="6857999"/>
          </a:xfrm>
          <a:prstGeom prst="rect">
            <a:avLst/>
          </a:prstGeom>
          <a:solidFill>
            <a:schemeClr val="accent1">
              <a:lumMod val="40000"/>
              <a:lumOff val="60000"/>
              <a:alpha val="5098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E54253D-8545-4BEF-9DEC-DC10AA8DD918}"/>
              </a:ext>
            </a:extLst>
          </p:cNvPr>
          <p:cNvSpPr/>
          <p:nvPr/>
        </p:nvSpPr>
        <p:spPr>
          <a:xfrm>
            <a:off x="134470" y="80682"/>
            <a:ext cx="11940988" cy="66562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BA3574F-4223-4940-BCEC-A1ADC49C0460}"/>
              </a:ext>
            </a:extLst>
          </p:cNvPr>
          <p:cNvSpPr txBox="1"/>
          <p:nvPr/>
        </p:nvSpPr>
        <p:spPr>
          <a:xfrm>
            <a:off x="210670" y="188259"/>
            <a:ext cx="4442011" cy="646986"/>
          </a:xfrm>
          <a:prstGeom prst="roundRect">
            <a:avLst/>
          </a:prstGeom>
          <a:noFill/>
        </p:spPr>
        <p:txBody>
          <a:bodyPr wrap="square" rtlCol="0">
            <a:spAutoFit/>
          </a:bodyPr>
          <a:lstStyle/>
          <a:p>
            <a:r>
              <a:rPr lang="en-US" sz="3200" dirty="0">
                <a:solidFill>
                  <a:schemeClr val="accent2"/>
                </a:solidFill>
                <a:latin typeface="Lilita One" panose="02000000000000000000" pitchFamily="2" charset="0"/>
              </a:rPr>
              <a:t>01.  </a:t>
            </a:r>
            <a:r>
              <a:rPr lang="en-US" sz="3200" dirty="0">
                <a:solidFill>
                  <a:schemeClr val="accent1">
                    <a:lumMod val="50000"/>
                  </a:schemeClr>
                </a:solidFill>
                <a:latin typeface="Lilita One" panose="02000000000000000000" pitchFamily="2" charset="0"/>
              </a:rPr>
              <a:t>INTRODUCTION</a:t>
            </a:r>
          </a:p>
        </p:txBody>
      </p:sp>
      <p:sp>
        <p:nvSpPr>
          <p:cNvPr id="6" name="TextBox 5">
            <a:extLst>
              <a:ext uri="{FF2B5EF4-FFF2-40B4-BE49-F238E27FC236}">
                <a16:creationId xmlns:a16="http://schemas.microsoft.com/office/drawing/2014/main" id="{6815C74A-D7DE-4833-A90C-FE747E31CB3B}"/>
              </a:ext>
            </a:extLst>
          </p:cNvPr>
          <p:cNvSpPr txBox="1"/>
          <p:nvPr/>
        </p:nvSpPr>
        <p:spPr>
          <a:xfrm>
            <a:off x="134470" y="1223683"/>
            <a:ext cx="5885330" cy="2677656"/>
          </a:xfrm>
          <a:prstGeom prst="rect">
            <a:avLst/>
          </a:prstGeom>
          <a:noFill/>
        </p:spPr>
        <p:txBody>
          <a:bodyPr wrap="square" rtlCol="0">
            <a:spAutoFit/>
          </a:bodyPr>
          <a:lstStyle/>
          <a:p>
            <a:pPr algn="l"/>
            <a:r>
              <a:rPr lang="en-US" sz="2400" b="1" dirty="0">
                <a:solidFill>
                  <a:schemeClr val="accent2"/>
                </a:solidFill>
                <a:latin typeface="Fira Sans" panose="020B0604020202020204" pitchFamily="34" charset="0"/>
              </a:rPr>
              <a:t>i. </a:t>
            </a:r>
            <a:r>
              <a:rPr lang="en-US" sz="2400" b="1" i="0" dirty="0">
                <a:solidFill>
                  <a:schemeClr val="accent2"/>
                </a:solidFill>
                <a:effectLst/>
                <a:latin typeface="Fira Sans" panose="020B0604020202020204" pitchFamily="34" charset="0"/>
              </a:rPr>
              <a:t>What is the Best First Search?</a:t>
            </a:r>
          </a:p>
          <a:p>
            <a:pPr marL="285750" indent="-285750" algn="l">
              <a:buClr>
                <a:schemeClr val="accent1">
                  <a:lumMod val="75000"/>
                </a:schemeClr>
              </a:buClr>
              <a:buFont typeface="Wingdings" panose="05000000000000000000" pitchFamily="2" charset="2"/>
              <a:buChar char="§"/>
            </a:pPr>
            <a:r>
              <a:rPr lang="en-US" b="0" i="0" dirty="0">
                <a:solidFill>
                  <a:srgbClr val="282828"/>
                </a:solidFill>
                <a:effectLst/>
                <a:latin typeface="Roboto" panose="020B0604020202020204" pitchFamily="2" charset="0"/>
              </a:rPr>
              <a:t>It is a search algorithm that incorporates an evaluation function to determine the most promising node for traversal</a:t>
            </a:r>
          </a:p>
          <a:p>
            <a:pPr marL="285750" indent="-285750" algn="l">
              <a:buClr>
                <a:schemeClr val="accent1">
                  <a:lumMod val="75000"/>
                </a:schemeClr>
              </a:buClr>
              <a:buFont typeface="Wingdings" panose="05000000000000000000" pitchFamily="2" charset="2"/>
              <a:buChar char="§"/>
            </a:pPr>
            <a:r>
              <a:rPr lang="en-US" b="0" i="0" dirty="0">
                <a:solidFill>
                  <a:srgbClr val="282828"/>
                </a:solidFill>
                <a:effectLst/>
                <a:latin typeface="Roboto" panose="02000000000000000000" pitchFamily="2" charset="0"/>
              </a:rPr>
              <a:t> Its objective is to find the shortest path from an initial state to a goal node in a graph. </a:t>
            </a:r>
          </a:p>
          <a:p>
            <a:pPr marL="285750" indent="-285750" algn="l">
              <a:buClr>
                <a:schemeClr val="accent1">
                  <a:lumMod val="75000"/>
                </a:schemeClr>
              </a:buClr>
              <a:buFont typeface="Wingdings" panose="05000000000000000000" pitchFamily="2" charset="2"/>
              <a:buChar char="§"/>
            </a:pPr>
            <a:r>
              <a:rPr lang="en-US" b="0" i="0" dirty="0">
                <a:solidFill>
                  <a:srgbClr val="282828"/>
                </a:solidFill>
                <a:effectLst/>
                <a:latin typeface="Roboto" panose="02000000000000000000" pitchFamily="2" charset="0"/>
              </a:rPr>
              <a:t>This algorithm expands graph nodes based on their distance from the starting node, progressing towards the goal node.</a:t>
            </a:r>
            <a:endParaRPr lang="en-US" dirty="0"/>
          </a:p>
        </p:txBody>
      </p:sp>
      <p:sp>
        <p:nvSpPr>
          <p:cNvPr id="7" name="TextBox 6">
            <a:extLst>
              <a:ext uri="{FF2B5EF4-FFF2-40B4-BE49-F238E27FC236}">
                <a16:creationId xmlns:a16="http://schemas.microsoft.com/office/drawing/2014/main" id="{B9833C79-149D-42FE-B181-AD3571037D4D}"/>
              </a:ext>
            </a:extLst>
          </p:cNvPr>
          <p:cNvSpPr txBox="1"/>
          <p:nvPr/>
        </p:nvSpPr>
        <p:spPr>
          <a:xfrm>
            <a:off x="6172200" y="2164978"/>
            <a:ext cx="5885330" cy="4339650"/>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ii. Overview of Best First Search</a:t>
            </a:r>
          </a:p>
          <a:p>
            <a:pPr marL="285750" indent="-285750" algn="l">
              <a:buClr>
                <a:schemeClr val="accent1">
                  <a:lumMod val="75000"/>
                </a:schemeClr>
              </a:buClr>
              <a:buFont typeface="Wingdings" panose="05000000000000000000" pitchFamily="2" charset="2"/>
              <a:buChar char="§"/>
            </a:pPr>
            <a:r>
              <a:rPr lang="en-US" dirty="0">
                <a:latin typeface="Roboto" panose="02000000000000000000" pitchFamily="2" charset="0"/>
                <a:ea typeface="Roboto" panose="02000000000000000000" pitchFamily="2" charset="0"/>
              </a:rPr>
              <a:t>The primary goal is to find the optimal path or solution from a starting node to a goal node. </a:t>
            </a:r>
          </a:p>
          <a:p>
            <a:pPr marL="285750" indent="-285750" algn="l">
              <a:buClr>
                <a:schemeClr val="accent1">
                  <a:lumMod val="75000"/>
                </a:schemeClr>
              </a:buClr>
              <a:buFont typeface="Wingdings" panose="05000000000000000000" pitchFamily="2" charset="2"/>
              <a:buChar char="§"/>
            </a:pPr>
            <a:r>
              <a:rPr lang="en-US" dirty="0">
                <a:latin typeface="Roboto" panose="02000000000000000000" pitchFamily="2" charset="0"/>
                <a:ea typeface="Roboto" panose="02000000000000000000" pitchFamily="2" charset="0"/>
              </a:rPr>
              <a:t>The algorithm achieves this by using an </a:t>
            </a:r>
            <a:r>
              <a:rPr lang="en-US" b="1" u="sng" dirty="0">
                <a:solidFill>
                  <a:schemeClr val="accent1">
                    <a:lumMod val="50000"/>
                  </a:schemeClr>
                </a:solidFill>
                <a:latin typeface="Roboto" panose="02000000000000000000" pitchFamily="2" charset="0"/>
                <a:ea typeface="Roboto" panose="02000000000000000000" pitchFamily="2" charset="0"/>
              </a:rPr>
              <a:t>evaluation function</a:t>
            </a:r>
            <a:r>
              <a:rPr lang="en-US" dirty="0">
                <a:latin typeface="Roboto" panose="02000000000000000000" pitchFamily="2" charset="0"/>
                <a:ea typeface="Roboto" panose="02000000000000000000" pitchFamily="2" charset="0"/>
              </a:rPr>
              <a:t> that assigns a value to each node based on its desirability or potential to lead to the goal.</a:t>
            </a:r>
          </a:p>
          <a:p>
            <a:pPr marL="285750" indent="-285750" algn="l">
              <a:buClr>
                <a:schemeClr val="accent1">
                  <a:lumMod val="75000"/>
                </a:schemeClr>
              </a:buClr>
              <a:buFont typeface="Wingdings" panose="05000000000000000000" pitchFamily="2" charset="2"/>
              <a:buChar char="§"/>
            </a:pPr>
            <a:r>
              <a:rPr lang="en-US" dirty="0">
                <a:latin typeface="Roboto" panose="02000000000000000000" pitchFamily="2" charset="0"/>
                <a:ea typeface="Roboto" panose="02000000000000000000" pitchFamily="2" charset="0"/>
              </a:rPr>
              <a:t>The </a:t>
            </a:r>
            <a:r>
              <a:rPr lang="en-US" b="1" u="sng" dirty="0">
                <a:solidFill>
                  <a:schemeClr val="accent1">
                    <a:lumMod val="50000"/>
                  </a:schemeClr>
                </a:solidFill>
                <a:latin typeface="Roboto" panose="02000000000000000000" pitchFamily="2" charset="0"/>
                <a:ea typeface="Roboto" panose="02000000000000000000" pitchFamily="2" charset="0"/>
              </a:rPr>
              <a:t>heuristic function</a:t>
            </a:r>
            <a:r>
              <a:rPr lang="en-US" dirty="0">
                <a:latin typeface="Roboto" panose="02000000000000000000" pitchFamily="2" charset="0"/>
                <a:ea typeface="Roboto" panose="02000000000000000000" pitchFamily="2" charset="0"/>
              </a:rPr>
              <a:t> is the core of the algorithm, and it estimates the cost or desirability of expanding a particular node. </a:t>
            </a:r>
          </a:p>
          <a:p>
            <a:pPr marL="285750" indent="-285750" algn="l">
              <a:buClr>
                <a:schemeClr val="accent1">
                  <a:lumMod val="75000"/>
                </a:schemeClr>
              </a:buClr>
              <a:buFont typeface="Wingdings" panose="05000000000000000000" pitchFamily="2" charset="2"/>
              <a:buChar char="§"/>
            </a:pPr>
            <a:r>
              <a:rPr lang="en-US" dirty="0">
                <a:latin typeface="Roboto" panose="02000000000000000000" pitchFamily="2" charset="0"/>
                <a:ea typeface="Roboto" panose="02000000000000000000" pitchFamily="2" charset="0"/>
              </a:rPr>
              <a:t>The heuristic function provides an informed estimate of the remaining distance or effort required to reach the goal from a given node. </a:t>
            </a:r>
          </a:p>
          <a:p>
            <a:pPr marL="285750" indent="-285750" algn="l">
              <a:buClr>
                <a:schemeClr val="accent1">
                  <a:lumMod val="75000"/>
                </a:schemeClr>
              </a:buClr>
              <a:buFont typeface="Wingdings" panose="05000000000000000000" pitchFamily="2" charset="2"/>
              <a:buChar char="§"/>
            </a:pPr>
            <a:r>
              <a:rPr lang="en-US" dirty="0">
                <a:latin typeface="Roboto" panose="02000000000000000000" pitchFamily="2" charset="0"/>
                <a:ea typeface="Roboto" panose="02000000000000000000" pitchFamily="2" charset="0"/>
              </a:rPr>
              <a:t>It helps guide the search process by prioritizing nodes that are likely to be closer to the goal or have a higher potential for success.</a:t>
            </a:r>
          </a:p>
        </p:txBody>
      </p:sp>
      <p:sp>
        <p:nvSpPr>
          <p:cNvPr id="8" name="Rectangle: Rounded Corners 7">
            <a:extLst>
              <a:ext uri="{FF2B5EF4-FFF2-40B4-BE49-F238E27FC236}">
                <a16:creationId xmlns:a16="http://schemas.microsoft.com/office/drawing/2014/main" id="{4A9B9D85-5386-4087-8804-86EBBE50DB29}"/>
              </a:ext>
            </a:extLst>
          </p:cNvPr>
          <p:cNvSpPr/>
          <p:nvPr/>
        </p:nvSpPr>
        <p:spPr>
          <a:xfrm rot="20183283">
            <a:off x="727242" y="5017843"/>
            <a:ext cx="3760803" cy="658906"/>
          </a:xfrm>
          <a:prstGeom prst="roundRect">
            <a:avLst>
              <a:gd name="adj" fmla="val 50000"/>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CC43BAA0-6D0E-4B2F-B647-37F608ACD091}"/>
              </a:ext>
            </a:extLst>
          </p:cNvPr>
          <p:cNvSpPr txBox="1"/>
          <p:nvPr/>
        </p:nvSpPr>
        <p:spPr>
          <a:xfrm rot="20154169">
            <a:off x="1286107" y="4987842"/>
            <a:ext cx="3030693" cy="523220"/>
          </a:xfrm>
          <a:prstGeom prst="rect">
            <a:avLst/>
          </a:prstGeom>
          <a:noFill/>
        </p:spPr>
        <p:txBody>
          <a:bodyPr wrap="square" rtlCol="0">
            <a:spAutoFit/>
          </a:bodyPr>
          <a:lstStyle/>
          <a:p>
            <a:r>
              <a:rPr lang="en-US" sz="2800" b="1" i="0" dirty="0">
                <a:solidFill>
                  <a:schemeClr val="accent2"/>
                </a:solidFill>
                <a:effectLst/>
                <a:latin typeface="Fira Sans" panose="020B0604020202020204" pitchFamily="34" charset="0"/>
              </a:rPr>
              <a:t>Best First Search</a:t>
            </a:r>
            <a:endParaRPr lang="en-US" sz="2800" dirty="0"/>
          </a:p>
        </p:txBody>
      </p:sp>
      <p:sp>
        <p:nvSpPr>
          <p:cNvPr id="13" name="Flowchart: Connector 12">
            <a:extLst>
              <a:ext uri="{FF2B5EF4-FFF2-40B4-BE49-F238E27FC236}">
                <a16:creationId xmlns:a16="http://schemas.microsoft.com/office/drawing/2014/main" id="{AFD24F72-65D6-4AA8-84D1-230EF9A7E4CC}"/>
              </a:ext>
            </a:extLst>
          </p:cNvPr>
          <p:cNvSpPr/>
          <p:nvPr/>
        </p:nvSpPr>
        <p:spPr>
          <a:xfrm rot="19703687">
            <a:off x="1041638" y="5700570"/>
            <a:ext cx="282388" cy="282388"/>
          </a:xfrm>
          <a:prstGeom prst="flowChartConnector">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27EE409-56E1-4F0A-95B2-2703CF359803}"/>
              </a:ext>
            </a:extLst>
          </p:cNvPr>
          <p:cNvCxnSpPr>
            <a:cxnSpLocks/>
            <a:stCxn id="13" idx="4"/>
          </p:cNvCxnSpPr>
          <p:nvPr/>
        </p:nvCxnSpPr>
        <p:spPr>
          <a:xfrm>
            <a:off x="1256827" y="5962016"/>
            <a:ext cx="84780" cy="195754"/>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197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6ED96-44CF-4191-BBF1-2CA3D10100A8}"/>
              </a:ext>
            </a:extLst>
          </p:cNvPr>
          <p:cNvSpPr/>
          <p:nvPr/>
        </p:nvSpPr>
        <p:spPr>
          <a:xfrm>
            <a:off x="0" y="0"/>
            <a:ext cx="12192000" cy="6858000"/>
          </a:xfrm>
          <a:prstGeom prst="rect">
            <a:avLst/>
          </a:prstGeom>
          <a:solidFill>
            <a:srgbClr val="F4B183">
              <a:alpha val="41961"/>
            </a:srgb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C45BE64-1179-4949-84BE-6AD848AC2A67}"/>
              </a:ext>
            </a:extLst>
          </p:cNvPr>
          <p:cNvSpPr txBox="1"/>
          <p:nvPr/>
        </p:nvSpPr>
        <p:spPr>
          <a:xfrm>
            <a:off x="8077199" y="-13447"/>
            <a:ext cx="4442011" cy="646986"/>
          </a:xfrm>
          <a:prstGeom prst="roundRect">
            <a:avLst/>
          </a:prstGeom>
          <a:noFill/>
        </p:spPr>
        <p:txBody>
          <a:bodyPr wrap="square" rtlCol="0">
            <a:spAutoFit/>
          </a:bodyPr>
          <a:lstStyle/>
          <a:p>
            <a:r>
              <a:rPr lang="en-US" sz="3200" dirty="0">
                <a:solidFill>
                  <a:schemeClr val="accent1">
                    <a:lumMod val="50000"/>
                  </a:schemeClr>
                </a:solidFill>
                <a:latin typeface="Lilita One" panose="02000000000000000000" pitchFamily="2" charset="0"/>
              </a:rPr>
              <a:t>02.  </a:t>
            </a:r>
            <a:r>
              <a:rPr lang="en-US" sz="3200" dirty="0">
                <a:solidFill>
                  <a:schemeClr val="accent2"/>
                </a:solidFill>
                <a:latin typeface="Lilita One" panose="02000000000000000000" pitchFamily="2" charset="0"/>
              </a:rPr>
              <a:t>BASIC CONCEPTS</a:t>
            </a:r>
          </a:p>
        </p:txBody>
      </p:sp>
      <p:sp>
        <p:nvSpPr>
          <p:cNvPr id="4" name="TextBox 3">
            <a:extLst>
              <a:ext uri="{FF2B5EF4-FFF2-40B4-BE49-F238E27FC236}">
                <a16:creationId xmlns:a16="http://schemas.microsoft.com/office/drawing/2014/main" id="{11A4F47D-9B23-44C6-B16C-B0EB1C23520C}"/>
              </a:ext>
            </a:extLst>
          </p:cNvPr>
          <p:cNvSpPr txBox="1"/>
          <p:nvPr/>
        </p:nvSpPr>
        <p:spPr>
          <a:xfrm>
            <a:off x="2743199" y="672356"/>
            <a:ext cx="6696635" cy="830997"/>
          </a:xfrm>
          <a:prstGeom prst="rect">
            <a:avLst/>
          </a:prstGeom>
          <a:noFill/>
        </p:spPr>
        <p:txBody>
          <a:bodyPr wrap="square" rtlCol="0">
            <a:spAutoFit/>
          </a:bodyPr>
          <a:lstStyle/>
          <a:p>
            <a:pPr algn="ctr"/>
            <a:r>
              <a:rPr lang="en-US" sz="2400" b="1" i="0" dirty="0">
                <a:solidFill>
                  <a:schemeClr val="tx2">
                    <a:lumMod val="50000"/>
                  </a:schemeClr>
                </a:solidFill>
                <a:effectLst/>
                <a:latin typeface="Fira Sans" panose="020B0604020202020204" pitchFamily="34" charset="0"/>
              </a:rPr>
              <a:t>RELATIONSHIP BETWEEN BEST FIRST SEARCH </a:t>
            </a:r>
          </a:p>
          <a:p>
            <a:pPr algn="ctr"/>
            <a:r>
              <a:rPr lang="en-US" sz="2400" b="1" i="0" dirty="0">
                <a:solidFill>
                  <a:schemeClr val="tx2">
                    <a:lumMod val="50000"/>
                  </a:schemeClr>
                </a:solidFill>
                <a:effectLst/>
                <a:latin typeface="Fira Sans" panose="020B0604020202020204" pitchFamily="34" charset="0"/>
              </a:rPr>
              <a:t>AND BREADTH FIRST SEARCH ALGORITHMS</a:t>
            </a:r>
          </a:p>
        </p:txBody>
      </p:sp>
      <p:sp>
        <p:nvSpPr>
          <p:cNvPr id="5" name="TextBox 4">
            <a:extLst>
              <a:ext uri="{FF2B5EF4-FFF2-40B4-BE49-F238E27FC236}">
                <a16:creationId xmlns:a16="http://schemas.microsoft.com/office/drawing/2014/main" id="{6A61EAAF-18D0-4167-93B0-F67ADBE2B940}"/>
              </a:ext>
            </a:extLst>
          </p:cNvPr>
          <p:cNvSpPr txBox="1"/>
          <p:nvPr/>
        </p:nvSpPr>
        <p:spPr>
          <a:xfrm>
            <a:off x="699246" y="1680887"/>
            <a:ext cx="5392270" cy="2123658"/>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Exploration Strategy</a:t>
            </a:r>
          </a:p>
          <a:p>
            <a:pPr>
              <a:buClr>
                <a:schemeClr val="accent2"/>
              </a:buClr>
            </a:pPr>
            <a:r>
              <a:rPr lang="en-US" b="1" i="0" dirty="0">
                <a:solidFill>
                  <a:schemeClr val="tx2">
                    <a:lumMod val="75000"/>
                  </a:schemeClr>
                </a:solidFill>
                <a:effectLst/>
                <a:latin typeface="Roboto" panose="02000000000000000000" pitchFamily="2" charset="0"/>
                <a:ea typeface="Roboto" panose="02000000000000000000" pitchFamily="2" charset="0"/>
              </a:rPr>
              <a:t>BFS explores the search space in a breadth-first manner, expanding all nodes at the current level before moving to the next level. </a:t>
            </a:r>
          </a:p>
          <a:p>
            <a:pPr>
              <a:buClr>
                <a:schemeClr val="accent2"/>
              </a:buClr>
            </a:pPr>
            <a:r>
              <a:rPr lang="en-US" b="1" i="0" dirty="0">
                <a:solidFill>
                  <a:schemeClr val="tx2">
                    <a:lumMod val="75000"/>
                  </a:schemeClr>
                </a:solidFill>
                <a:effectLst/>
                <a:latin typeface="Roboto" panose="02000000000000000000" pitchFamily="2" charset="0"/>
                <a:ea typeface="Roboto" panose="02000000000000000000" pitchFamily="2" charset="0"/>
              </a:rPr>
              <a:t>Best-First Search, on the other hand, selects the most promising node based on an evaluation function that incorporates heuristic information.</a:t>
            </a:r>
          </a:p>
        </p:txBody>
      </p:sp>
      <p:sp>
        <p:nvSpPr>
          <p:cNvPr id="6" name="TextBox 5">
            <a:extLst>
              <a:ext uri="{FF2B5EF4-FFF2-40B4-BE49-F238E27FC236}">
                <a16:creationId xmlns:a16="http://schemas.microsoft.com/office/drawing/2014/main" id="{F0B202C2-AB6A-42B4-9E79-237720BFEAB7}"/>
              </a:ext>
            </a:extLst>
          </p:cNvPr>
          <p:cNvSpPr txBox="1"/>
          <p:nvPr/>
        </p:nvSpPr>
        <p:spPr>
          <a:xfrm>
            <a:off x="6548714" y="1680887"/>
            <a:ext cx="5392270" cy="1846659"/>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Completeness</a:t>
            </a:r>
          </a:p>
          <a:p>
            <a:r>
              <a:rPr lang="en-US" b="1" i="0" dirty="0">
                <a:solidFill>
                  <a:schemeClr val="tx2">
                    <a:lumMod val="75000"/>
                  </a:schemeClr>
                </a:solidFill>
                <a:effectLst/>
                <a:latin typeface="Roboto" panose="02000000000000000000" pitchFamily="2" charset="0"/>
                <a:ea typeface="Roboto" panose="02000000000000000000" pitchFamily="2" charset="0"/>
              </a:rPr>
              <a:t>BFS is complete, meaning it will always find a solution if one exists. </a:t>
            </a:r>
          </a:p>
          <a:p>
            <a:r>
              <a:rPr lang="en-US" b="1" i="0" dirty="0">
                <a:solidFill>
                  <a:schemeClr val="tx2">
                    <a:lumMod val="75000"/>
                  </a:schemeClr>
                </a:solidFill>
                <a:effectLst/>
                <a:latin typeface="Roboto" panose="02000000000000000000" pitchFamily="2" charset="0"/>
                <a:ea typeface="Roboto" panose="02000000000000000000" pitchFamily="2" charset="0"/>
              </a:rPr>
              <a:t>Best-First Search is not guaranteed to find the optimal solution or even a solution in some cases.</a:t>
            </a:r>
          </a:p>
        </p:txBody>
      </p:sp>
      <p:sp>
        <p:nvSpPr>
          <p:cNvPr id="7" name="TextBox 6">
            <a:extLst>
              <a:ext uri="{FF2B5EF4-FFF2-40B4-BE49-F238E27FC236}">
                <a16:creationId xmlns:a16="http://schemas.microsoft.com/office/drawing/2014/main" id="{F3AD32F7-0822-4770-8988-071E165A47C6}"/>
              </a:ext>
            </a:extLst>
          </p:cNvPr>
          <p:cNvSpPr txBox="1"/>
          <p:nvPr/>
        </p:nvSpPr>
        <p:spPr>
          <a:xfrm>
            <a:off x="488577" y="4307544"/>
            <a:ext cx="5392270" cy="1846659"/>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Optimality</a:t>
            </a:r>
          </a:p>
          <a:p>
            <a:r>
              <a:rPr lang="en-US" b="1" i="0" dirty="0">
                <a:solidFill>
                  <a:schemeClr val="tx2">
                    <a:lumMod val="75000"/>
                  </a:schemeClr>
                </a:solidFill>
                <a:effectLst/>
                <a:latin typeface="Roboto" panose="02000000000000000000" pitchFamily="2" charset="0"/>
                <a:ea typeface="Roboto" panose="02000000000000000000" pitchFamily="2" charset="0"/>
              </a:rPr>
              <a:t>BFS guarantees finding the shortest path to the goal if one exists. </a:t>
            </a:r>
          </a:p>
          <a:p>
            <a:r>
              <a:rPr lang="en-US" b="1" i="0" dirty="0">
                <a:solidFill>
                  <a:schemeClr val="tx2">
                    <a:lumMod val="75000"/>
                  </a:schemeClr>
                </a:solidFill>
                <a:effectLst/>
                <a:latin typeface="Roboto" panose="02000000000000000000" pitchFamily="2" charset="0"/>
                <a:ea typeface="Roboto" panose="02000000000000000000" pitchFamily="2" charset="0"/>
              </a:rPr>
              <a:t>Best-First Search does not provide such optimality guarantees but often converges to a good solution more efficiently.</a:t>
            </a:r>
          </a:p>
        </p:txBody>
      </p:sp>
      <p:sp>
        <p:nvSpPr>
          <p:cNvPr id="8" name="TextBox 7">
            <a:extLst>
              <a:ext uri="{FF2B5EF4-FFF2-40B4-BE49-F238E27FC236}">
                <a16:creationId xmlns:a16="http://schemas.microsoft.com/office/drawing/2014/main" id="{A0D6414F-83A7-4CCB-A518-43B28E01ACA9}"/>
              </a:ext>
            </a:extLst>
          </p:cNvPr>
          <p:cNvSpPr txBox="1"/>
          <p:nvPr/>
        </p:nvSpPr>
        <p:spPr>
          <a:xfrm>
            <a:off x="6580091" y="4307544"/>
            <a:ext cx="5392270" cy="1846659"/>
          </a:xfrm>
          <a:prstGeom prst="rect">
            <a:avLst/>
          </a:prstGeom>
          <a:noFill/>
        </p:spPr>
        <p:txBody>
          <a:bodyPr wrap="square" rtlCol="0">
            <a:spAutoFit/>
          </a:bodyPr>
          <a:lstStyle/>
          <a:p>
            <a:pPr algn="ctr"/>
            <a:r>
              <a:rPr lang="en-US" sz="2400" b="1" i="0" u="sng" dirty="0">
                <a:solidFill>
                  <a:schemeClr val="accent2">
                    <a:lumMod val="75000"/>
                  </a:schemeClr>
                </a:solidFill>
                <a:effectLst/>
                <a:latin typeface="Fira Sans" panose="020B0604020202020204" pitchFamily="34" charset="0"/>
              </a:rPr>
              <a:t>Memory Requirements</a:t>
            </a:r>
          </a:p>
          <a:p>
            <a:r>
              <a:rPr lang="en-US" b="1" i="0" dirty="0">
                <a:solidFill>
                  <a:schemeClr val="tx2">
                    <a:lumMod val="75000"/>
                  </a:schemeClr>
                </a:solidFill>
                <a:effectLst/>
                <a:latin typeface="Roboto" panose="02000000000000000000" pitchFamily="2" charset="0"/>
                <a:ea typeface="Roboto" panose="02000000000000000000" pitchFamily="2" charset="0"/>
              </a:rPr>
              <a:t>BFS requires more memory as it needs to store all the nodes at each level. </a:t>
            </a:r>
          </a:p>
          <a:p>
            <a:r>
              <a:rPr lang="en-US" b="1" i="0" dirty="0">
                <a:solidFill>
                  <a:schemeClr val="tx2">
                    <a:lumMod val="75000"/>
                  </a:schemeClr>
                </a:solidFill>
                <a:effectLst/>
                <a:latin typeface="Roboto" panose="02000000000000000000" pitchFamily="2" charset="0"/>
                <a:ea typeface="Roboto" panose="02000000000000000000" pitchFamily="2" charset="0"/>
              </a:rPr>
              <a:t>Best-First Search typically requires less memory as it only needs to store the most promising nodes based on the evaluation function.</a:t>
            </a:r>
          </a:p>
        </p:txBody>
      </p:sp>
    </p:spTree>
    <p:extLst>
      <p:ext uri="{BB962C8B-B14F-4D97-AF65-F5344CB8AC3E}">
        <p14:creationId xmlns:p14="http://schemas.microsoft.com/office/powerpoint/2010/main" val="64893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D660D-2E08-4BE3-AAC2-AFF6557818A1}"/>
              </a:ext>
            </a:extLst>
          </p:cNvPr>
          <p:cNvSpPr/>
          <p:nvPr/>
        </p:nvSpPr>
        <p:spPr>
          <a:xfrm>
            <a:off x="-416859" y="-186570"/>
            <a:ext cx="12608859" cy="7019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3C7682-15F1-44CA-AAAC-8AA14B1F17F9}"/>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3332400">
            <a:off x="3540432" y="306216"/>
            <a:ext cx="5170348" cy="7819562"/>
          </a:xfrm>
          <a:prstGeom prst="rect">
            <a:avLst/>
          </a:prstGeom>
        </p:spPr>
      </p:pic>
      <p:sp>
        <p:nvSpPr>
          <p:cNvPr id="3" name="TextBox 2">
            <a:extLst>
              <a:ext uri="{FF2B5EF4-FFF2-40B4-BE49-F238E27FC236}">
                <a16:creationId xmlns:a16="http://schemas.microsoft.com/office/drawing/2014/main" id="{1FB85FB4-7C5F-4F85-8CEA-EFCE764B2522}"/>
              </a:ext>
            </a:extLst>
          </p:cNvPr>
          <p:cNvSpPr txBox="1"/>
          <p:nvPr/>
        </p:nvSpPr>
        <p:spPr>
          <a:xfrm>
            <a:off x="59211" y="-106360"/>
            <a:ext cx="5665695" cy="1191816"/>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03. </a:t>
            </a:r>
            <a:r>
              <a:rPr lang="en-US" sz="3200" dirty="0">
                <a:solidFill>
                  <a:schemeClr val="accent1">
                    <a:lumMod val="50000"/>
                  </a:schemeClr>
                </a:solidFill>
                <a:latin typeface="Lilita One" panose="02000000000000000000" pitchFamily="2" charset="0"/>
              </a:rPr>
              <a:t>EVALUATION FUNCTION AND HEURISTIC FUNCTION</a:t>
            </a:r>
          </a:p>
        </p:txBody>
      </p:sp>
      <p:sp>
        <p:nvSpPr>
          <p:cNvPr id="4" name="TextBox 3">
            <a:extLst>
              <a:ext uri="{FF2B5EF4-FFF2-40B4-BE49-F238E27FC236}">
                <a16:creationId xmlns:a16="http://schemas.microsoft.com/office/drawing/2014/main" id="{464F91DC-A45D-48A9-9E10-C2B29C291159}"/>
              </a:ext>
            </a:extLst>
          </p:cNvPr>
          <p:cNvSpPr txBox="1"/>
          <p:nvPr/>
        </p:nvSpPr>
        <p:spPr>
          <a:xfrm>
            <a:off x="59211" y="1370740"/>
            <a:ext cx="5885330" cy="2123658"/>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I. The role of the evaluation function</a:t>
            </a:r>
          </a:p>
          <a:p>
            <a:pPr algn="l">
              <a:buClr>
                <a:schemeClr val="accent1">
                  <a:lumMod val="75000"/>
                </a:schemeClr>
              </a:buClr>
            </a:pPr>
            <a:r>
              <a:rPr lang="en-US" b="0" i="0" dirty="0">
                <a:solidFill>
                  <a:srgbClr val="282828"/>
                </a:solidFill>
                <a:effectLst/>
                <a:latin typeface="Roboto" panose="020B0604020202020204" pitchFamily="2" charset="0"/>
              </a:rPr>
              <a:t>It assigns a value to each node in the search space. </a:t>
            </a:r>
          </a:p>
          <a:p>
            <a:pPr algn="l">
              <a:buClr>
                <a:schemeClr val="accent1">
                  <a:lumMod val="75000"/>
                </a:schemeClr>
              </a:buClr>
            </a:pPr>
            <a:r>
              <a:rPr lang="en-US" b="0" i="0" dirty="0">
                <a:solidFill>
                  <a:srgbClr val="282828"/>
                </a:solidFill>
                <a:effectLst/>
                <a:latin typeface="Roboto" panose="020B0604020202020204" pitchFamily="2" charset="0"/>
              </a:rPr>
              <a:t>It helps determine the desirability or potential of a node to lead to the goal.</a:t>
            </a:r>
          </a:p>
          <a:p>
            <a:pPr algn="l">
              <a:buClr>
                <a:schemeClr val="accent1">
                  <a:lumMod val="75000"/>
                </a:schemeClr>
              </a:buClr>
            </a:pPr>
            <a:r>
              <a:rPr lang="en-US" b="0" i="0" dirty="0">
                <a:solidFill>
                  <a:srgbClr val="282828"/>
                </a:solidFill>
                <a:effectLst/>
                <a:latin typeface="Roboto" panose="020B0604020202020204" pitchFamily="2" charset="0"/>
              </a:rPr>
              <a:t>The evaluation function combines the heuristic information, which is provided by the heuristic function, with additional knowledge or metrics about the nodes.</a:t>
            </a:r>
            <a:endParaRPr lang="en-US" dirty="0"/>
          </a:p>
        </p:txBody>
      </p:sp>
      <p:sp>
        <p:nvSpPr>
          <p:cNvPr id="5" name="TextBox 4">
            <a:extLst>
              <a:ext uri="{FF2B5EF4-FFF2-40B4-BE49-F238E27FC236}">
                <a16:creationId xmlns:a16="http://schemas.microsoft.com/office/drawing/2014/main" id="{879E5603-5844-40B8-B811-9C81DDD01AF9}"/>
              </a:ext>
            </a:extLst>
          </p:cNvPr>
          <p:cNvSpPr txBox="1"/>
          <p:nvPr/>
        </p:nvSpPr>
        <p:spPr>
          <a:xfrm>
            <a:off x="5944541" y="3429000"/>
            <a:ext cx="5885330" cy="2677656"/>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II. The purpose of the heuristic function</a:t>
            </a:r>
          </a:p>
          <a:p>
            <a:pPr algn="l"/>
            <a:r>
              <a:rPr lang="en-US" b="0" i="0" dirty="0">
                <a:solidFill>
                  <a:srgbClr val="282828"/>
                </a:solidFill>
                <a:effectLst/>
                <a:latin typeface="Roboto" panose="020B0604020202020204" pitchFamily="2" charset="0"/>
              </a:rPr>
              <a:t>It estimates the cost or desirability of expanding a particular node. </a:t>
            </a:r>
          </a:p>
          <a:p>
            <a:pPr algn="l"/>
            <a:r>
              <a:rPr lang="en-US" b="0" i="0" dirty="0">
                <a:solidFill>
                  <a:srgbClr val="282828"/>
                </a:solidFill>
                <a:effectLst/>
                <a:latin typeface="Roboto" panose="020B0604020202020204" pitchFamily="2" charset="0"/>
              </a:rPr>
              <a:t>It provides informed guidance to the search process by approximating the remaining distance or effort required to reach the goal from a given node. </a:t>
            </a:r>
          </a:p>
          <a:p>
            <a:pPr algn="l"/>
            <a:r>
              <a:rPr lang="en-US" b="0" i="0" dirty="0">
                <a:solidFill>
                  <a:srgbClr val="282828"/>
                </a:solidFill>
                <a:effectLst/>
                <a:latin typeface="Roboto" panose="020B0604020202020204" pitchFamily="2" charset="0"/>
              </a:rPr>
              <a:t>The heuristic function helps prioritize the nodes that are likely to be closer to the goal or have a higher potential for success.</a:t>
            </a:r>
            <a:endParaRPr lang="en-US" dirty="0"/>
          </a:p>
        </p:txBody>
      </p:sp>
    </p:spTree>
    <p:extLst>
      <p:ext uri="{BB962C8B-B14F-4D97-AF65-F5344CB8AC3E}">
        <p14:creationId xmlns:p14="http://schemas.microsoft.com/office/powerpoint/2010/main" val="236974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821131-4016-4B04-9B23-EAC1E67E666A}"/>
              </a:ext>
            </a:extLst>
          </p:cNvPr>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C081F9-B2E6-4065-A060-1DF74D461196}"/>
              </a:ext>
            </a:extLst>
          </p:cNvPr>
          <p:cNvSpPr txBox="1"/>
          <p:nvPr/>
        </p:nvSpPr>
        <p:spPr>
          <a:xfrm>
            <a:off x="148653" y="618708"/>
            <a:ext cx="11880476" cy="461665"/>
          </a:xfrm>
          <a:prstGeom prst="rect">
            <a:avLst/>
          </a:prstGeom>
          <a:noFill/>
        </p:spPr>
        <p:txBody>
          <a:bodyPr wrap="square" rtlCol="0">
            <a:spAutoFit/>
          </a:bodyPr>
          <a:lstStyle/>
          <a:p>
            <a:pPr algn="ctr"/>
            <a:r>
              <a:rPr lang="en-US" sz="2400" b="1" i="0" dirty="0">
                <a:solidFill>
                  <a:schemeClr val="accent2"/>
                </a:solidFill>
                <a:effectLst/>
                <a:latin typeface="Fira Sans" panose="020B0604020202020204" pitchFamily="34" charset="0"/>
              </a:rPr>
              <a:t>III. The examples of heuristic functions commonly used in Best-First Search.</a:t>
            </a:r>
          </a:p>
        </p:txBody>
      </p:sp>
      <p:sp>
        <p:nvSpPr>
          <p:cNvPr id="4" name="TextBox 3">
            <a:extLst>
              <a:ext uri="{FF2B5EF4-FFF2-40B4-BE49-F238E27FC236}">
                <a16:creationId xmlns:a16="http://schemas.microsoft.com/office/drawing/2014/main" id="{9039BE58-6D83-428A-B0CF-E5AA37BF3212}"/>
              </a:ext>
            </a:extLst>
          </p:cNvPr>
          <p:cNvSpPr txBox="1"/>
          <p:nvPr/>
        </p:nvSpPr>
        <p:spPr>
          <a:xfrm>
            <a:off x="274542" y="0"/>
            <a:ext cx="11628699" cy="618708"/>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03. </a:t>
            </a:r>
            <a:r>
              <a:rPr lang="en-US" sz="3200" dirty="0">
                <a:solidFill>
                  <a:schemeClr val="accent1">
                    <a:lumMod val="50000"/>
                  </a:schemeClr>
                </a:solidFill>
                <a:latin typeface="Lilita One" panose="02000000000000000000" pitchFamily="2" charset="0"/>
              </a:rPr>
              <a:t>EVALUATION FUNCTION AND HEURISTIC FUNCTION </a:t>
            </a:r>
            <a:r>
              <a:rPr lang="en-US" sz="3200" dirty="0" err="1">
                <a:solidFill>
                  <a:schemeClr val="accent1">
                    <a:lumMod val="50000"/>
                  </a:schemeClr>
                </a:solidFill>
                <a:latin typeface="Lilita One" panose="02000000000000000000" pitchFamily="2" charset="0"/>
              </a:rPr>
              <a:t>cont</a:t>
            </a:r>
            <a:r>
              <a:rPr lang="en-US" sz="3200" dirty="0">
                <a:solidFill>
                  <a:schemeClr val="accent1">
                    <a:lumMod val="50000"/>
                  </a:schemeClr>
                </a:solidFill>
                <a:latin typeface="Lilita One" panose="02000000000000000000" pitchFamily="2" charset="0"/>
              </a:rPr>
              <a:t>…</a:t>
            </a:r>
          </a:p>
        </p:txBody>
      </p:sp>
      <p:sp>
        <p:nvSpPr>
          <p:cNvPr id="6" name="TextBox 5">
            <a:extLst>
              <a:ext uri="{FF2B5EF4-FFF2-40B4-BE49-F238E27FC236}">
                <a16:creationId xmlns:a16="http://schemas.microsoft.com/office/drawing/2014/main" id="{4448BB59-C262-4B9F-83E7-3336010DAAE0}"/>
              </a:ext>
            </a:extLst>
          </p:cNvPr>
          <p:cNvSpPr txBox="1"/>
          <p:nvPr/>
        </p:nvSpPr>
        <p:spPr>
          <a:xfrm>
            <a:off x="6805863" y="1062601"/>
            <a:ext cx="5097378" cy="2400657"/>
          </a:xfrm>
          <a:prstGeom prst="rect">
            <a:avLst/>
          </a:prstGeom>
          <a:noFill/>
        </p:spPr>
        <p:txBody>
          <a:bodyPr wrap="square">
            <a:spAutoFit/>
          </a:bodyPr>
          <a:lstStyle/>
          <a:p>
            <a:pPr algn="ctr"/>
            <a:r>
              <a:rPr lang="en-US" sz="2400" b="1" i="0" u="sng" dirty="0">
                <a:solidFill>
                  <a:schemeClr val="tx1">
                    <a:lumMod val="95000"/>
                    <a:lumOff val="5000"/>
                  </a:schemeClr>
                </a:solidFill>
                <a:effectLst/>
                <a:latin typeface="Fira Sans" panose="020B0604020202020204" pitchFamily="34" charset="0"/>
              </a:rPr>
              <a:t>Manhattan Distance:</a:t>
            </a:r>
          </a:p>
          <a:p>
            <a:pPr algn="just"/>
            <a:r>
              <a:rPr lang="en-US" b="1" i="0" dirty="0">
                <a:solidFill>
                  <a:schemeClr val="tx2">
                    <a:lumMod val="75000"/>
                  </a:schemeClr>
                </a:solidFill>
                <a:effectLst/>
                <a:latin typeface="Roboto" panose="02000000000000000000" pitchFamily="2" charset="0"/>
                <a:ea typeface="Roboto" panose="02000000000000000000" pitchFamily="2" charset="0"/>
              </a:rPr>
              <a:t>This heuristic function is commonly used in pathfinding problems. It calculates the straight-line distance between a node and the goal, considering only horizontal and vertical movements. It can be used when movement is restricted to specific directions, such as in grid-based environments. </a:t>
            </a:r>
          </a:p>
        </p:txBody>
      </p:sp>
      <p:sp>
        <p:nvSpPr>
          <p:cNvPr id="7" name="TextBox 6">
            <a:extLst>
              <a:ext uri="{FF2B5EF4-FFF2-40B4-BE49-F238E27FC236}">
                <a16:creationId xmlns:a16="http://schemas.microsoft.com/office/drawing/2014/main" id="{38800EEE-4432-4711-BA7C-DF4066D6D148}"/>
              </a:ext>
            </a:extLst>
          </p:cNvPr>
          <p:cNvSpPr txBox="1"/>
          <p:nvPr/>
        </p:nvSpPr>
        <p:spPr>
          <a:xfrm>
            <a:off x="854243" y="2300346"/>
            <a:ext cx="5097378" cy="2954655"/>
          </a:xfrm>
          <a:prstGeom prst="rect">
            <a:avLst/>
          </a:prstGeom>
          <a:noFill/>
        </p:spPr>
        <p:txBody>
          <a:bodyPr wrap="square">
            <a:spAutoFit/>
          </a:bodyPr>
          <a:lstStyle/>
          <a:p>
            <a:pPr algn="ctr"/>
            <a:r>
              <a:rPr lang="en-US" sz="2400" b="1" i="0" u="sng" dirty="0">
                <a:solidFill>
                  <a:schemeClr val="tx1">
                    <a:lumMod val="95000"/>
                    <a:lumOff val="5000"/>
                  </a:schemeClr>
                </a:solidFill>
                <a:effectLst/>
                <a:latin typeface="Fira Sans" panose="020B0604020202020204" pitchFamily="34" charset="0"/>
              </a:rPr>
              <a:t>Euclidean Distance:</a:t>
            </a:r>
          </a:p>
          <a:p>
            <a:pPr algn="just"/>
            <a:r>
              <a:rPr lang="en-US" b="1" i="0" dirty="0">
                <a:solidFill>
                  <a:schemeClr val="tx2">
                    <a:lumMod val="75000"/>
                  </a:schemeClr>
                </a:solidFill>
                <a:effectLst/>
                <a:latin typeface="Roboto" panose="02000000000000000000" pitchFamily="2" charset="0"/>
                <a:ea typeface="Roboto" panose="02000000000000000000" pitchFamily="2" charset="0"/>
              </a:rPr>
              <a:t>Similar to the Manhattan Distance, the Euclidean Distance heuristic calculates the straight-line distance between a node and the goal. However, it considers both horizontal and vertical movements, allowing diagonal movements as well. This heuristic is suitable for scenarios where diagonal movements are allowed and traversal distance is a relevant factor.</a:t>
            </a:r>
          </a:p>
        </p:txBody>
      </p:sp>
      <p:sp>
        <p:nvSpPr>
          <p:cNvPr id="8" name="TextBox 7">
            <a:extLst>
              <a:ext uri="{FF2B5EF4-FFF2-40B4-BE49-F238E27FC236}">
                <a16:creationId xmlns:a16="http://schemas.microsoft.com/office/drawing/2014/main" id="{CBEDC61C-A41B-4619-AE1F-3FE051CF6174}"/>
              </a:ext>
            </a:extLst>
          </p:cNvPr>
          <p:cNvSpPr txBox="1"/>
          <p:nvPr/>
        </p:nvSpPr>
        <p:spPr>
          <a:xfrm>
            <a:off x="6805863" y="3777673"/>
            <a:ext cx="5097378" cy="2123658"/>
          </a:xfrm>
          <a:prstGeom prst="rect">
            <a:avLst/>
          </a:prstGeom>
          <a:noFill/>
        </p:spPr>
        <p:txBody>
          <a:bodyPr wrap="square">
            <a:spAutoFit/>
          </a:bodyPr>
          <a:lstStyle/>
          <a:p>
            <a:pPr algn="ctr"/>
            <a:r>
              <a:rPr lang="en-US" sz="2400" b="1" i="0" u="sng" dirty="0">
                <a:solidFill>
                  <a:schemeClr val="tx1">
                    <a:lumMod val="95000"/>
                    <a:lumOff val="5000"/>
                  </a:schemeClr>
                </a:solidFill>
                <a:effectLst/>
                <a:latin typeface="Fira Sans" panose="020B0604020202020204" pitchFamily="34" charset="0"/>
              </a:rPr>
              <a:t>Maximum Distance:</a:t>
            </a:r>
          </a:p>
          <a:p>
            <a:pPr algn="just"/>
            <a:r>
              <a:rPr lang="en-US" b="1" i="0" dirty="0">
                <a:solidFill>
                  <a:schemeClr val="tx2">
                    <a:lumMod val="75000"/>
                  </a:schemeClr>
                </a:solidFill>
                <a:effectLst/>
                <a:latin typeface="Roboto" panose="02000000000000000000" pitchFamily="2" charset="0"/>
                <a:ea typeface="Roboto" panose="02000000000000000000" pitchFamily="2" charset="0"/>
              </a:rPr>
              <a:t>This heuristic estimates the maximum difference between the current state and the goal state. It can be used in problems where the goal is to minimize or maximize a particular value, such as optimizing resource allocation or maximizing profit. </a:t>
            </a:r>
          </a:p>
        </p:txBody>
      </p:sp>
    </p:spTree>
    <p:extLst>
      <p:ext uri="{BB962C8B-B14F-4D97-AF65-F5344CB8AC3E}">
        <p14:creationId xmlns:p14="http://schemas.microsoft.com/office/powerpoint/2010/main" val="46033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821131-4016-4B04-9B23-EAC1E67E666A}"/>
              </a:ext>
            </a:extLst>
          </p:cNvPr>
          <p:cNvSpPr/>
          <p:nvPr/>
        </p:nvSpPr>
        <p:spPr>
          <a:xfrm>
            <a:off x="0" y="0"/>
            <a:ext cx="12192000" cy="685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C081F9-B2E6-4065-A060-1DF74D461196}"/>
              </a:ext>
            </a:extLst>
          </p:cNvPr>
          <p:cNvSpPr txBox="1"/>
          <p:nvPr/>
        </p:nvSpPr>
        <p:spPr>
          <a:xfrm>
            <a:off x="148653" y="618708"/>
            <a:ext cx="11880476" cy="461665"/>
          </a:xfrm>
          <a:prstGeom prst="rect">
            <a:avLst/>
          </a:prstGeom>
          <a:noFill/>
        </p:spPr>
        <p:txBody>
          <a:bodyPr wrap="square" rtlCol="0">
            <a:spAutoFit/>
          </a:bodyPr>
          <a:lstStyle/>
          <a:p>
            <a:pPr algn="ctr"/>
            <a:r>
              <a:rPr lang="en-US" sz="2400" b="1" i="0" dirty="0">
                <a:solidFill>
                  <a:schemeClr val="accent2"/>
                </a:solidFill>
                <a:effectLst/>
                <a:latin typeface="Fira Sans" panose="020B0604020202020204" pitchFamily="34" charset="0"/>
              </a:rPr>
              <a:t>III. The examples of heuristic functions commonly used in Best-First Search.</a:t>
            </a:r>
          </a:p>
        </p:txBody>
      </p:sp>
      <p:sp>
        <p:nvSpPr>
          <p:cNvPr id="4" name="TextBox 3">
            <a:extLst>
              <a:ext uri="{FF2B5EF4-FFF2-40B4-BE49-F238E27FC236}">
                <a16:creationId xmlns:a16="http://schemas.microsoft.com/office/drawing/2014/main" id="{9039BE58-6D83-428A-B0CF-E5AA37BF3212}"/>
              </a:ext>
            </a:extLst>
          </p:cNvPr>
          <p:cNvSpPr txBox="1"/>
          <p:nvPr/>
        </p:nvSpPr>
        <p:spPr>
          <a:xfrm>
            <a:off x="274542" y="0"/>
            <a:ext cx="11628699" cy="618708"/>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03. </a:t>
            </a:r>
            <a:r>
              <a:rPr lang="en-US" sz="3200" dirty="0">
                <a:solidFill>
                  <a:schemeClr val="accent1">
                    <a:lumMod val="50000"/>
                  </a:schemeClr>
                </a:solidFill>
                <a:latin typeface="Lilita One" panose="02000000000000000000" pitchFamily="2" charset="0"/>
              </a:rPr>
              <a:t>EVALUATION FUNCTION AND HEURISTIC FUNCTION </a:t>
            </a:r>
            <a:r>
              <a:rPr lang="en-US" sz="3200" dirty="0" err="1">
                <a:solidFill>
                  <a:schemeClr val="accent1">
                    <a:lumMod val="50000"/>
                  </a:schemeClr>
                </a:solidFill>
                <a:latin typeface="Lilita One" panose="02000000000000000000" pitchFamily="2" charset="0"/>
              </a:rPr>
              <a:t>cont</a:t>
            </a:r>
            <a:r>
              <a:rPr lang="en-US" sz="3200" dirty="0">
                <a:solidFill>
                  <a:schemeClr val="accent1">
                    <a:lumMod val="50000"/>
                  </a:schemeClr>
                </a:solidFill>
                <a:latin typeface="Lilita One" panose="02000000000000000000" pitchFamily="2" charset="0"/>
              </a:rPr>
              <a:t>…</a:t>
            </a:r>
          </a:p>
        </p:txBody>
      </p:sp>
      <p:sp>
        <p:nvSpPr>
          <p:cNvPr id="5" name="TextBox 4">
            <a:extLst>
              <a:ext uri="{FF2B5EF4-FFF2-40B4-BE49-F238E27FC236}">
                <a16:creationId xmlns:a16="http://schemas.microsoft.com/office/drawing/2014/main" id="{E2179DBF-723A-4F95-A6D4-44D34E88505B}"/>
              </a:ext>
            </a:extLst>
          </p:cNvPr>
          <p:cNvSpPr txBox="1"/>
          <p:nvPr/>
        </p:nvSpPr>
        <p:spPr>
          <a:xfrm>
            <a:off x="6358689" y="3745589"/>
            <a:ext cx="5097378" cy="2677656"/>
          </a:xfrm>
          <a:prstGeom prst="rect">
            <a:avLst/>
          </a:prstGeom>
          <a:noFill/>
        </p:spPr>
        <p:txBody>
          <a:bodyPr wrap="square">
            <a:spAutoFit/>
          </a:bodyPr>
          <a:lstStyle/>
          <a:p>
            <a:pPr algn="ctr"/>
            <a:r>
              <a:rPr lang="en-US" sz="2400" b="1" i="0" u="sng" dirty="0">
                <a:solidFill>
                  <a:schemeClr val="tx1">
                    <a:lumMod val="95000"/>
                    <a:lumOff val="5000"/>
                  </a:schemeClr>
                </a:solidFill>
                <a:effectLst/>
                <a:latin typeface="Fira Sans" panose="020B0604020202020204" pitchFamily="34" charset="0"/>
              </a:rPr>
              <a:t>Pattern Database:</a:t>
            </a:r>
          </a:p>
          <a:p>
            <a:pPr algn="just"/>
            <a:r>
              <a:rPr lang="en-US" b="1" i="0" dirty="0">
                <a:solidFill>
                  <a:schemeClr val="tx2">
                    <a:lumMod val="75000"/>
                  </a:schemeClr>
                </a:solidFill>
                <a:effectLst/>
                <a:latin typeface="Roboto" panose="02000000000000000000" pitchFamily="2" charset="0"/>
                <a:ea typeface="Roboto" panose="02000000000000000000" pitchFamily="2" charset="0"/>
              </a:rPr>
              <a:t>In some cases, a problem can be decomposed into subproblems. A pattern database heuristic function precomputes and stores the optimal solution costs for each subproblem. By combining these costs, the heuristic function can estimate the cost of the current state and guide the search process accordingly.</a:t>
            </a:r>
          </a:p>
        </p:txBody>
      </p:sp>
      <p:sp>
        <p:nvSpPr>
          <p:cNvPr id="6" name="TextBox 5">
            <a:extLst>
              <a:ext uri="{FF2B5EF4-FFF2-40B4-BE49-F238E27FC236}">
                <a16:creationId xmlns:a16="http://schemas.microsoft.com/office/drawing/2014/main" id="{F58F5967-8AA4-4CF3-BD8A-935035B547DC}"/>
              </a:ext>
            </a:extLst>
          </p:cNvPr>
          <p:cNvSpPr txBox="1"/>
          <p:nvPr/>
        </p:nvSpPr>
        <p:spPr>
          <a:xfrm>
            <a:off x="525378" y="1387399"/>
            <a:ext cx="5097378" cy="2954655"/>
          </a:xfrm>
          <a:prstGeom prst="rect">
            <a:avLst/>
          </a:prstGeom>
          <a:noFill/>
        </p:spPr>
        <p:txBody>
          <a:bodyPr wrap="square">
            <a:spAutoFit/>
          </a:bodyPr>
          <a:lstStyle/>
          <a:p>
            <a:pPr algn="ctr"/>
            <a:r>
              <a:rPr lang="en-US" sz="2400" b="1" i="0" u="sng" dirty="0">
                <a:solidFill>
                  <a:schemeClr val="tx1">
                    <a:lumMod val="95000"/>
                    <a:lumOff val="5000"/>
                  </a:schemeClr>
                </a:solidFill>
                <a:effectLst/>
                <a:latin typeface="Fira Sans" panose="020B0604020202020204" pitchFamily="34" charset="0"/>
              </a:rPr>
              <a:t>Domain-Specific Heuristics:</a:t>
            </a:r>
          </a:p>
          <a:p>
            <a:pPr algn="just"/>
            <a:r>
              <a:rPr lang="en-US" b="1" i="0" dirty="0">
                <a:solidFill>
                  <a:schemeClr val="tx2">
                    <a:lumMod val="75000"/>
                  </a:schemeClr>
                </a:solidFill>
                <a:effectLst/>
                <a:latin typeface="Roboto" panose="02000000000000000000" pitchFamily="2" charset="0"/>
                <a:ea typeface="Roboto" panose="02000000000000000000" pitchFamily="2" charset="0"/>
              </a:rPr>
              <a:t>Depending on the problem domain, domain-specific heuristics can be developed. These heuristics utilize problem-specific knowledge to estimate the cost or desirability of expanding a node. For example, in a chess game, a domain-specific heuristic might consider factors such as piece positions, material advantage, and potential threats to evaluate a particular move.</a:t>
            </a:r>
          </a:p>
        </p:txBody>
      </p:sp>
    </p:spTree>
    <p:extLst>
      <p:ext uri="{BB962C8B-B14F-4D97-AF65-F5344CB8AC3E}">
        <p14:creationId xmlns:p14="http://schemas.microsoft.com/office/powerpoint/2010/main" val="23760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6ED96-44CF-4191-BBF1-2CA3D10100A8}"/>
              </a:ext>
            </a:extLst>
          </p:cNvPr>
          <p:cNvSpPr/>
          <p:nvPr/>
        </p:nvSpPr>
        <p:spPr>
          <a:xfrm>
            <a:off x="0" y="0"/>
            <a:ext cx="12192000" cy="6858000"/>
          </a:xfrm>
          <a:prstGeom prst="rect">
            <a:avLst/>
          </a:prstGeom>
          <a:solidFill>
            <a:srgbClr val="F4B183">
              <a:alpha val="41961"/>
            </a:srgb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C45BE64-1179-4949-84BE-6AD848AC2A67}"/>
              </a:ext>
            </a:extLst>
          </p:cNvPr>
          <p:cNvSpPr txBox="1"/>
          <p:nvPr/>
        </p:nvSpPr>
        <p:spPr>
          <a:xfrm>
            <a:off x="0" y="0"/>
            <a:ext cx="4442011" cy="646986"/>
          </a:xfrm>
          <a:prstGeom prst="roundRect">
            <a:avLst/>
          </a:prstGeom>
          <a:noFill/>
        </p:spPr>
        <p:txBody>
          <a:bodyPr wrap="square" rtlCol="0">
            <a:spAutoFit/>
          </a:bodyPr>
          <a:lstStyle/>
          <a:p>
            <a:r>
              <a:rPr lang="en-US" sz="3200" dirty="0">
                <a:solidFill>
                  <a:schemeClr val="accent1">
                    <a:lumMod val="50000"/>
                  </a:schemeClr>
                </a:solidFill>
                <a:latin typeface="Lilita One" panose="02000000000000000000" pitchFamily="2" charset="0"/>
              </a:rPr>
              <a:t>04.  </a:t>
            </a:r>
            <a:r>
              <a:rPr lang="en-US" sz="3200" dirty="0">
                <a:solidFill>
                  <a:schemeClr val="accent2"/>
                </a:solidFill>
                <a:latin typeface="Lilita One" panose="02000000000000000000" pitchFamily="2" charset="0"/>
              </a:rPr>
              <a:t>ALGORITHM STEPS</a:t>
            </a:r>
          </a:p>
        </p:txBody>
      </p:sp>
      <p:sp>
        <p:nvSpPr>
          <p:cNvPr id="4" name="TextBox 3">
            <a:extLst>
              <a:ext uri="{FF2B5EF4-FFF2-40B4-BE49-F238E27FC236}">
                <a16:creationId xmlns:a16="http://schemas.microsoft.com/office/drawing/2014/main" id="{11A4F47D-9B23-44C6-B16C-B0EB1C23520C}"/>
              </a:ext>
            </a:extLst>
          </p:cNvPr>
          <p:cNvSpPr txBox="1"/>
          <p:nvPr/>
        </p:nvSpPr>
        <p:spPr>
          <a:xfrm>
            <a:off x="0" y="646986"/>
            <a:ext cx="9127956" cy="6046527"/>
          </a:xfrm>
          <a:prstGeom prst="rect">
            <a:avLst/>
          </a:prstGeom>
          <a:noFill/>
        </p:spPr>
        <p:txBody>
          <a:bodyPr wrap="square" rtlCol="0">
            <a:spAutoFit/>
          </a:bodyPr>
          <a:lstStyle/>
          <a:p>
            <a:pPr marL="457200" indent="-457200" algn="l">
              <a:lnSpc>
                <a:spcPct val="150000"/>
              </a:lnSpc>
              <a:buFont typeface="+mj-lt"/>
              <a:buAutoNum type="arabicPeriod"/>
            </a:pPr>
            <a:r>
              <a:rPr lang="en-US" sz="2000" b="0" i="0" dirty="0">
                <a:solidFill>
                  <a:srgbClr val="282828"/>
                </a:solidFill>
                <a:effectLst/>
                <a:latin typeface="Fira Sans" panose="020B0503050000020004" pitchFamily="34" charset="0"/>
              </a:rPr>
              <a:t>Create two empty lists: OPEN and CLOSED.</a:t>
            </a:r>
          </a:p>
          <a:p>
            <a:pPr marL="457200" indent="-457200" algn="l">
              <a:lnSpc>
                <a:spcPct val="150000"/>
              </a:lnSpc>
              <a:buFont typeface="+mj-lt"/>
              <a:buAutoNum type="arabicPeriod"/>
            </a:pPr>
            <a:r>
              <a:rPr lang="en-US" sz="2000" b="0" i="0" dirty="0">
                <a:solidFill>
                  <a:srgbClr val="282828"/>
                </a:solidFill>
                <a:effectLst/>
                <a:latin typeface="Fira Sans" panose="020B0503050000020004" pitchFamily="34" charset="0"/>
              </a:rPr>
              <a:t>Begin from the initial node (N) and add it to the ordered OPEN list.</a:t>
            </a:r>
          </a:p>
          <a:p>
            <a:pPr marL="457200" indent="-457200" algn="l">
              <a:lnSpc>
                <a:spcPct val="150000"/>
              </a:lnSpc>
              <a:buFont typeface="+mj-lt"/>
              <a:buAutoNum type="arabicPeriod"/>
            </a:pPr>
            <a:r>
              <a:rPr lang="en-US" sz="2000" b="0" i="0" dirty="0">
                <a:solidFill>
                  <a:srgbClr val="282828"/>
                </a:solidFill>
                <a:effectLst/>
                <a:latin typeface="Fira Sans" panose="020B0503050000020004" pitchFamily="34" charset="0"/>
              </a:rPr>
              <a:t>Repeat the following steps until reaching the goal node:</a:t>
            </a:r>
          </a:p>
          <a:p>
            <a:pPr marL="1371600" lvl="2" indent="-457200">
              <a:lnSpc>
                <a:spcPct val="150000"/>
              </a:lnSpc>
              <a:buFont typeface="+mj-lt"/>
              <a:buAutoNum type="alphaLcParenR"/>
            </a:pPr>
            <a:r>
              <a:rPr lang="en-US" sz="2000" b="0" i="0" dirty="0">
                <a:solidFill>
                  <a:srgbClr val="282828"/>
                </a:solidFill>
                <a:effectLst/>
                <a:latin typeface="Fira Sans" panose="020B0503050000020004" pitchFamily="34" charset="0"/>
              </a:rPr>
              <a:t>If the OPEN list is empty, exit the loop, returning ‘False’.</a:t>
            </a:r>
            <a:endParaRPr lang="en-US" sz="2000" dirty="0">
              <a:solidFill>
                <a:srgbClr val="282828"/>
              </a:solidFill>
              <a:latin typeface="Fira Sans" panose="020B0503050000020004" pitchFamily="34" charset="0"/>
            </a:endParaRPr>
          </a:p>
          <a:p>
            <a:pPr marL="1371600" lvl="2" indent="-457200">
              <a:lnSpc>
                <a:spcPct val="150000"/>
              </a:lnSpc>
              <a:buFont typeface="+mj-lt"/>
              <a:buAutoNum type="alphaLcParenR"/>
            </a:pPr>
            <a:r>
              <a:rPr lang="en-US" sz="2000" b="0" i="0" dirty="0">
                <a:solidFill>
                  <a:srgbClr val="282828"/>
                </a:solidFill>
                <a:effectLst/>
                <a:latin typeface="Fira Sans" panose="020B0503050000020004" pitchFamily="34" charset="0"/>
              </a:rPr>
              <a:t>Select the first/top node (N) from the OPEN list and move it to the CLOSED list. Also, record the parent node information.</a:t>
            </a:r>
            <a:endParaRPr lang="en-US" sz="2000" dirty="0">
              <a:solidFill>
                <a:srgbClr val="282828"/>
              </a:solidFill>
              <a:latin typeface="Fira Sans" panose="020B0503050000020004" pitchFamily="34" charset="0"/>
            </a:endParaRPr>
          </a:p>
          <a:p>
            <a:pPr marL="1371600" lvl="2" indent="-457200">
              <a:lnSpc>
                <a:spcPct val="150000"/>
              </a:lnSpc>
              <a:buFont typeface="+mj-lt"/>
              <a:buAutoNum type="alphaLcParenR"/>
            </a:pPr>
            <a:r>
              <a:rPr lang="en-US" sz="2000" b="0" i="0" dirty="0">
                <a:solidFill>
                  <a:srgbClr val="282828"/>
                </a:solidFill>
                <a:effectLst/>
                <a:latin typeface="Fira Sans" panose="020B0503050000020004" pitchFamily="34" charset="0"/>
              </a:rPr>
              <a:t>If N is the goal node, move the node to the Closed list and exit the loop returning ‘True’. The solution can be found by backtracking the path.</a:t>
            </a:r>
            <a:endParaRPr lang="en-US" sz="2000" dirty="0">
              <a:solidFill>
                <a:srgbClr val="282828"/>
              </a:solidFill>
              <a:latin typeface="Fira Sans" panose="020B0503050000020004" pitchFamily="34" charset="0"/>
            </a:endParaRPr>
          </a:p>
          <a:p>
            <a:pPr marL="1371600" lvl="2" indent="-457200">
              <a:lnSpc>
                <a:spcPct val="150000"/>
              </a:lnSpc>
              <a:buFont typeface="+mj-lt"/>
              <a:buAutoNum type="alphaLcParenR"/>
            </a:pPr>
            <a:r>
              <a:rPr lang="en-US" sz="2000" b="0" i="0" dirty="0">
                <a:solidFill>
                  <a:srgbClr val="282828"/>
                </a:solidFill>
                <a:effectLst/>
                <a:latin typeface="Fira Sans" panose="020B0503050000020004" pitchFamily="34" charset="0"/>
              </a:rPr>
              <a:t>If N is not the goal node, expand node N to generate immediate next nodes linked to node N and add them to the OPEN list.</a:t>
            </a:r>
            <a:endParaRPr lang="en-US" sz="2000" dirty="0">
              <a:solidFill>
                <a:srgbClr val="282828"/>
              </a:solidFill>
              <a:latin typeface="Fira Sans" panose="020B0503050000020004" pitchFamily="34" charset="0"/>
            </a:endParaRPr>
          </a:p>
          <a:p>
            <a:pPr marL="1371600" lvl="2" indent="-457200">
              <a:lnSpc>
                <a:spcPct val="150000"/>
              </a:lnSpc>
              <a:buFont typeface="+mj-lt"/>
              <a:buAutoNum type="alphaLcParenR"/>
            </a:pPr>
            <a:r>
              <a:rPr lang="en-US" sz="2000" b="0" i="0" dirty="0">
                <a:solidFill>
                  <a:srgbClr val="282828"/>
                </a:solidFill>
                <a:effectLst/>
                <a:latin typeface="Fira Sans" panose="020B0503050000020004" pitchFamily="34" charset="0"/>
              </a:rPr>
              <a:t>Reorder the nodes in the OPEN list in ascending order according to an evaluation function f(n).</a:t>
            </a:r>
          </a:p>
        </p:txBody>
      </p:sp>
      <p:sp>
        <p:nvSpPr>
          <p:cNvPr id="9" name="Rectangle: Rounded Corners 8">
            <a:extLst>
              <a:ext uri="{FF2B5EF4-FFF2-40B4-BE49-F238E27FC236}">
                <a16:creationId xmlns:a16="http://schemas.microsoft.com/office/drawing/2014/main" id="{7C410AA5-FB7D-46F8-A2B4-209429F115AB}"/>
              </a:ext>
            </a:extLst>
          </p:cNvPr>
          <p:cNvSpPr/>
          <p:nvPr/>
        </p:nvSpPr>
        <p:spPr>
          <a:xfrm>
            <a:off x="9127956" y="1090863"/>
            <a:ext cx="2919663" cy="1097562"/>
          </a:xfrm>
          <a:prstGeom prst="roundRect">
            <a:avLst/>
          </a:prstGeom>
          <a:solidFill>
            <a:schemeClr val="tx2">
              <a:lumMod val="7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solidFill>
                  <a:schemeClr val="bg1"/>
                </a:solidFill>
                <a:latin typeface="Lilita One" panose="02000000000000000000" pitchFamily="2" charset="0"/>
              </a:rPr>
              <a:t>TIME COMPLEXITY</a:t>
            </a:r>
          </a:p>
        </p:txBody>
      </p:sp>
      <p:sp>
        <p:nvSpPr>
          <p:cNvPr id="10" name="Rectangle: Rounded Corners 9">
            <a:extLst>
              <a:ext uri="{FF2B5EF4-FFF2-40B4-BE49-F238E27FC236}">
                <a16:creationId xmlns:a16="http://schemas.microsoft.com/office/drawing/2014/main" id="{0EC9DA4F-F67D-4579-931A-E8CAF064169A}"/>
              </a:ext>
            </a:extLst>
          </p:cNvPr>
          <p:cNvSpPr/>
          <p:nvPr/>
        </p:nvSpPr>
        <p:spPr>
          <a:xfrm>
            <a:off x="9304419" y="2256357"/>
            <a:ext cx="2566735" cy="75189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b="1" dirty="0">
                <a:solidFill>
                  <a:schemeClr val="tx2">
                    <a:lumMod val="50000"/>
                  </a:schemeClr>
                </a:solidFill>
                <a:latin typeface="Lilita One" panose="02000000000000000000" pitchFamily="2" charset="0"/>
              </a:rPr>
              <a:t>O(n*</a:t>
            </a:r>
            <a:r>
              <a:rPr lang="en-US" sz="3200" b="1" dirty="0" err="1">
                <a:solidFill>
                  <a:schemeClr val="tx2">
                    <a:lumMod val="50000"/>
                  </a:schemeClr>
                </a:solidFill>
                <a:latin typeface="Lilita One" panose="02000000000000000000" pitchFamily="2" charset="0"/>
              </a:rPr>
              <a:t>logn</a:t>
            </a:r>
            <a:r>
              <a:rPr lang="en-US" sz="3200" b="1" dirty="0">
                <a:solidFill>
                  <a:schemeClr val="tx2">
                    <a:lumMod val="50000"/>
                  </a:schemeClr>
                </a:solidFill>
                <a:latin typeface="Lilita One" panose="02000000000000000000" pitchFamily="2" charset="0"/>
              </a:rPr>
              <a:t>)</a:t>
            </a:r>
          </a:p>
        </p:txBody>
      </p:sp>
    </p:spTree>
    <p:extLst>
      <p:ext uri="{BB962C8B-B14F-4D97-AF65-F5344CB8AC3E}">
        <p14:creationId xmlns:p14="http://schemas.microsoft.com/office/powerpoint/2010/main" val="155695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D660D-2E08-4BE3-AAC2-AFF6557818A1}"/>
              </a:ext>
            </a:extLst>
          </p:cNvPr>
          <p:cNvSpPr/>
          <p:nvPr/>
        </p:nvSpPr>
        <p:spPr>
          <a:xfrm>
            <a:off x="0" y="0"/>
            <a:ext cx="12608859" cy="7019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FFFFFF"/>
              </a:solidFill>
              <a:effectLst/>
              <a:latin typeface="-apple-system"/>
            </a:endParaRPr>
          </a:p>
        </p:txBody>
      </p:sp>
      <p:sp>
        <p:nvSpPr>
          <p:cNvPr id="3" name="TextBox 2">
            <a:extLst>
              <a:ext uri="{FF2B5EF4-FFF2-40B4-BE49-F238E27FC236}">
                <a16:creationId xmlns:a16="http://schemas.microsoft.com/office/drawing/2014/main" id="{1FB85FB4-7C5F-4F85-8CEA-EFCE764B2522}"/>
              </a:ext>
            </a:extLst>
          </p:cNvPr>
          <p:cNvSpPr txBox="1"/>
          <p:nvPr/>
        </p:nvSpPr>
        <p:spPr>
          <a:xfrm>
            <a:off x="294182" y="186570"/>
            <a:ext cx="3443394" cy="618708"/>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05. </a:t>
            </a:r>
            <a:r>
              <a:rPr lang="en-US" sz="3200" dirty="0">
                <a:solidFill>
                  <a:schemeClr val="accent1">
                    <a:lumMod val="50000"/>
                  </a:schemeClr>
                </a:solidFill>
                <a:latin typeface="Lilita One" panose="02000000000000000000" pitchFamily="2" charset="0"/>
              </a:rPr>
              <a:t>ADVANTAGES</a:t>
            </a:r>
          </a:p>
        </p:txBody>
      </p:sp>
      <p:sp>
        <p:nvSpPr>
          <p:cNvPr id="6" name="TextBox 5">
            <a:extLst>
              <a:ext uri="{FF2B5EF4-FFF2-40B4-BE49-F238E27FC236}">
                <a16:creationId xmlns:a16="http://schemas.microsoft.com/office/drawing/2014/main" id="{199B5F3E-747A-4BC5-9327-308E5329652D}"/>
              </a:ext>
            </a:extLst>
          </p:cNvPr>
          <p:cNvSpPr txBox="1"/>
          <p:nvPr/>
        </p:nvSpPr>
        <p:spPr>
          <a:xfrm>
            <a:off x="98610" y="989285"/>
            <a:ext cx="6237786" cy="169277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Efficiency:</a:t>
            </a:r>
          </a:p>
          <a:p>
            <a:pPr algn="l"/>
            <a:r>
              <a:rPr lang="en-US" sz="2000" dirty="0">
                <a:latin typeface="Roboto" panose="02000000000000000000" pitchFamily="2" charset="0"/>
                <a:ea typeface="Roboto" panose="02000000000000000000" pitchFamily="2" charset="0"/>
              </a:rPr>
              <a:t>By prioritizing nodes based on their heuristic estimates, BFS can quickly focus on the most promising areas of the search space, leading to faster convergence to the goal.</a:t>
            </a:r>
          </a:p>
        </p:txBody>
      </p:sp>
      <p:sp>
        <p:nvSpPr>
          <p:cNvPr id="7" name="TextBox 6">
            <a:extLst>
              <a:ext uri="{FF2B5EF4-FFF2-40B4-BE49-F238E27FC236}">
                <a16:creationId xmlns:a16="http://schemas.microsoft.com/office/drawing/2014/main" id="{94917F6D-BBE8-4704-9F71-95BC6418AF86}"/>
              </a:ext>
            </a:extLst>
          </p:cNvPr>
          <p:cNvSpPr txBox="1"/>
          <p:nvPr/>
        </p:nvSpPr>
        <p:spPr>
          <a:xfrm>
            <a:off x="98610" y="2866063"/>
            <a:ext cx="5580060" cy="2000548"/>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Optimality:</a:t>
            </a:r>
          </a:p>
          <a:p>
            <a:pPr algn="l"/>
            <a:r>
              <a:rPr lang="en-US" sz="2000" dirty="0">
                <a:latin typeface="Roboto" panose="02000000000000000000" pitchFamily="2" charset="0"/>
                <a:ea typeface="Roboto" panose="02000000000000000000" pitchFamily="2" charset="0"/>
              </a:rPr>
              <a:t>It ensures that the solution found has the lowest cost among all possible solutions. This optimality makes BFS suitable for scenarios where finding the best or optimal solution is crucial.</a:t>
            </a:r>
          </a:p>
        </p:txBody>
      </p:sp>
      <p:sp>
        <p:nvSpPr>
          <p:cNvPr id="8" name="TextBox 7">
            <a:extLst>
              <a:ext uri="{FF2B5EF4-FFF2-40B4-BE49-F238E27FC236}">
                <a16:creationId xmlns:a16="http://schemas.microsoft.com/office/drawing/2014/main" id="{75088577-295C-4DEC-B80D-59EFBADC17B1}"/>
              </a:ext>
            </a:extLst>
          </p:cNvPr>
          <p:cNvSpPr txBox="1"/>
          <p:nvPr/>
        </p:nvSpPr>
        <p:spPr>
          <a:xfrm>
            <a:off x="5972853" y="805278"/>
            <a:ext cx="6636006" cy="2308324"/>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Flexibility:</a:t>
            </a:r>
          </a:p>
          <a:p>
            <a:pPr algn="l"/>
            <a:r>
              <a:rPr lang="en-US" sz="2000" dirty="0">
                <a:latin typeface="Roboto" panose="02000000000000000000" pitchFamily="2" charset="0"/>
                <a:ea typeface="Roboto" panose="02000000000000000000" pitchFamily="2" charset="0"/>
              </a:rPr>
              <a:t>This flexibility allows for tailoring the search process to specific problem characteristics, making it suitable for a wide range of applications. </a:t>
            </a:r>
          </a:p>
          <a:p>
            <a:pPr algn="l"/>
            <a:r>
              <a:rPr lang="en-US" sz="2000" dirty="0">
                <a:latin typeface="Roboto" panose="02000000000000000000" pitchFamily="2" charset="0"/>
                <a:ea typeface="Roboto" panose="02000000000000000000" pitchFamily="2" charset="0"/>
              </a:rPr>
              <a:t>The ability to incorporate domain-specific knowledge through heuristics enhances the effectiveness of BFS in different domains.</a:t>
            </a:r>
          </a:p>
        </p:txBody>
      </p:sp>
      <p:sp>
        <p:nvSpPr>
          <p:cNvPr id="9" name="TextBox 8">
            <a:extLst>
              <a:ext uri="{FF2B5EF4-FFF2-40B4-BE49-F238E27FC236}">
                <a16:creationId xmlns:a16="http://schemas.microsoft.com/office/drawing/2014/main" id="{1330B976-E7CA-4B8D-B7F9-0F9D32E1DA1F}"/>
              </a:ext>
            </a:extLst>
          </p:cNvPr>
          <p:cNvSpPr txBox="1"/>
          <p:nvPr/>
        </p:nvSpPr>
        <p:spPr>
          <a:xfrm>
            <a:off x="98610" y="5050618"/>
            <a:ext cx="6237786" cy="169277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Early Goal Detection:</a:t>
            </a:r>
          </a:p>
          <a:p>
            <a:pPr algn="l"/>
            <a:r>
              <a:rPr lang="en-US" sz="2000" dirty="0">
                <a:latin typeface="Roboto" panose="02000000000000000000" pitchFamily="2" charset="0"/>
                <a:ea typeface="Roboto" panose="02000000000000000000" pitchFamily="2" charset="0"/>
              </a:rPr>
              <a:t>Best-First Search algorithms can often detect the goal state earlier in the search process. By exploring nodes based on their heuristic estimates, BFS can prioritize paths that seem to be closer to the goal.</a:t>
            </a:r>
          </a:p>
        </p:txBody>
      </p:sp>
      <p:sp>
        <p:nvSpPr>
          <p:cNvPr id="10" name="TextBox 9">
            <a:extLst>
              <a:ext uri="{FF2B5EF4-FFF2-40B4-BE49-F238E27FC236}">
                <a16:creationId xmlns:a16="http://schemas.microsoft.com/office/drawing/2014/main" id="{6FC5F497-55E2-4114-B823-E7F74B79020F}"/>
              </a:ext>
            </a:extLst>
          </p:cNvPr>
          <p:cNvSpPr txBox="1"/>
          <p:nvPr/>
        </p:nvSpPr>
        <p:spPr>
          <a:xfrm>
            <a:off x="5972853" y="3113602"/>
            <a:ext cx="6636006" cy="169277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Memory Efficiency:</a:t>
            </a:r>
          </a:p>
          <a:p>
            <a:pPr algn="l"/>
            <a:r>
              <a:rPr lang="en-US" sz="2000" dirty="0">
                <a:latin typeface="Roboto" panose="02000000000000000000" pitchFamily="2" charset="0"/>
                <a:ea typeface="Roboto" panose="02000000000000000000" pitchFamily="2" charset="0"/>
              </a:rPr>
              <a:t> The algorithms typically do not require storing the entire search tree, unlike algorithms like Breadth-First Search.</a:t>
            </a:r>
          </a:p>
          <a:p>
            <a:pPr algn="l"/>
            <a:r>
              <a:rPr lang="en-US" sz="2000" dirty="0">
                <a:latin typeface="Roboto" panose="02000000000000000000" pitchFamily="2" charset="0"/>
                <a:ea typeface="Roboto" panose="02000000000000000000" pitchFamily="2" charset="0"/>
              </a:rPr>
              <a:t>Instead, they focus on exploring the most promising nodes and discard irrelevant nodes from memory.</a:t>
            </a:r>
          </a:p>
        </p:txBody>
      </p:sp>
    </p:spTree>
    <p:extLst>
      <p:ext uri="{BB962C8B-B14F-4D97-AF65-F5344CB8AC3E}">
        <p14:creationId xmlns:p14="http://schemas.microsoft.com/office/powerpoint/2010/main" val="273260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D660D-2E08-4BE3-AAC2-AFF6557818A1}"/>
              </a:ext>
            </a:extLst>
          </p:cNvPr>
          <p:cNvSpPr/>
          <p:nvPr/>
        </p:nvSpPr>
        <p:spPr>
          <a:xfrm>
            <a:off x="0" y="150"/>
            <a:ext cx="12608859" cy="70193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FFFFFF"/>
              </a:solidFill>
              <a:effectLst/>
              <a:latin typeface="-apple-system"/>
            </a:endParaRPr>
          </a:p>
        </p:txBody>
      </p:sp>
      <p:sp>
        <p:nvSpPr>
          <p:cNvPr id="3" name="TextBox 2">
            <a:extLst>
              <a:ext uri="{FF2B5EF4-FFF2-40B4-BE49-F238E27FC236}">
                <a16:creationId xmlns:a16="http://schemas.microsoft.com/office/drawing/2014/main" id="{1FB85FB4-7C5F-4F85-8CEA-EFCE764B2522}"/>
              </a:ext>
            </a:extLst>
          </p:cNvPr>
          <p:cNvSpPr txBox="1"/>
          <p:nvPr/>
        </p:nvSpPr>
        <p:spPr>
          <a:xfrm>
            <a:off x="695470" y="25205"/>
            <a:ext cx="3443394" cy="618708"/>
          </a:xfrm>
          <a:prstGeom prst="roundRect">
            <a:avLst>
              <a:gd name="adj" fmla="val 9897"/>
            </a:avLst>
          </a:prstGeom>
          <a:noFill/>
        </p:spPr>
        <p:txBody>
          <a:bodyPr wrap="square" rtlCol="0">
            <a:spAutoFit/>
          </a:bodyPr>
          <a:lstStyle/>
          <a:p>
            <a:r>
              <a:rPr lang="en-US" sz="3200" dirty="0">
                <a:solidFill>
                  <a:schemeClr val="accent2"/>
                </a:solidFill>
                <a:latin typeface="Lilita One" panose="02000000000000000000" pitchFamily="2" charset="0"/>
              </a:rPr>
              <a:t>05. </a:t>
            </a:r>
            <a:r>
              <a:rPr lang="en-US" sz="3200" dirty="0">
                <a:solidFill>
                  <a:schemeClr val="accent1">
                    <a:lumMod val="50000"/>
                  </a:schemeClr>
                </a:solidFill>
                <a:latin typeface="Lilita One" panose="02000000000000000000" pitchFamily="2" charset="0"/>
              </a:rPr>
              <a:t>LIMITATIONS</a:t>
            </a:r>
          </a:p>
        </p:txBody>
      </p:sp>
      <p:sp>
        <p:nvSpPr>
          <p:cNvPr id="6" name="TextBox 5">
            <a:extLst>
              <a:ext uri="{FF2B5EF4-FFF2-40B4-BE49-F238E27FC236}">
                <a16:creationId xmlns:a16="http://schemas.microsoft.com/office/drawing/2014/main" id="{199B5F3E-747A-4BC5-9327-308E5329652D}"/>
              </a:ext>
            </a:extLst>
          </p:cNvPr>
          <p:cNvSpPr txBox="1"/>
          <p:nvPr/>
        </p:nvSpPr>
        <p:spPr>
          <a:xfrm>
            <a:off x="130927" y="801707"/>
            <a:ext cx="5874243" cy="2308324"/>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Heuristic Dependency:</a:t>
            </a:r>
          </a:p>
          <a:p>
            <a:pPr algn="l"/>
            <a:r>
              <a:rPr lang="en-US" sz="2000" dirty="0">
                <a:latin typeface="Roboto" panose="02000000000000000000" pitchFamily="2" charset="0"/>
                <a:ea typeface="Roboto" panose="02000000000000000000" pitchFamily="2" charset="0"/>
              </a:rPr>
              <a:t>If the heuristic function provides inaccurate or misleading estimates, the search process may prioritize unpromising paths and lead to suboptimal or inefficient solutions.</a:t>
            </a:r>
          </a:p>
          <a:p>
            <a:pPr algn="l"/>
            <a:r>
              <a:rPr lang="en-US" sz="2000" dirty="0">
                <a:latin typeface="Roboto" panose="02000000000000000000" pitchFamily="2" charset="0"/>
                <a:ea typeface="Roboto" panose="02000000000000000000" pitchFamily="2" charset="0"/>
              </a:rPr>
              <a:t>Developing an effective heuristic function can be challenging and specific to each problem domain</a:t>
            </a:r>
          </a:p>
        </p:txBody>
      </p:sp>
      <p:sp>
        <p:nvSpPr>
          <p:cNvPr id="8" name="TextBox 7">
            <a:extLst>
              <a:ext uri="{FF2B5EF4-FFF2-40B4-BE49-F238E27FC236}">
                <a16:creationId xmlns:a16="http://schemas.microsoft.com/office/drawing/2014/main" id="{75088577-295C-4DEC-B80D-59EFBADC17B1}"/>
              </a:ext>
            </a:extLst>
          </p:cNvPr>
          <p:cNvSpPr txBox="1"/>
          <p:nvPr/>
        </p:nvSpPr>
        <p:spPr>
          <a:xfrm>
            <a:off x="6096000" y="169607"/>
            <a:ext cx="6096000" cy="169277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Memory Requirements:</a:t>
            </a:r>
          </a:p>
          <a:p>
            <a:pPr algn="l"/>
            <a:r>
              <a:rPr lang="en-US" sz="2000" dirty="0">
                <a:latin typeface="Roboto" panose="02000000000000000000" pitchFamily="2" charset="0"/>
                <a:ea typeface="Roboto" panose="02000000000000000000" pitchFamily="2" charset="0"/>
              </a:rPr>
              <a:t>Storing all visited nodes and their associated information can be memory-intensive, limiting the applicability of BFS in memory-constrained environments.</a:t>
            </a:r>
          </a:p>
        </p:txBody>
      </p:sp>
      <p:sp>
        <p:nvSpPr>
          <p:cNvPr id="9" name="TextBox 8">
            <a:extLst>
              <a:ext uri="{FF2B5EF4-FFF2-40B4-BE49-F238E27FC236}">
                <a16:creationId xmlns:a16="http://schemas.microsoft.com/office/drawing/2014/main" id="{1330B976-E7CA-4B8D-B7F9-0F9D32E1DA1F}"/>
              </a:ext>
            </a:extLst>
          </p:cNvPr>
          <p:cNvSpPr txBox="1"/>
          <p:nvPr/>
        </p:nvSpPr>
        <p:spPr>
          <a:xfrm>
            <a:off x="130927" y="3190432"/>
            <a:ext cx="5874243" cy="3231654"/>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Exploration Bias:</a:t>
            </a:r>
          </a:p>
          <a:p>
            <a:pPr algn="l"/>
            <a:r>
              <a:rPr lang="en-US" sz="2000" dirty="0">
                <a:latin typeface="Roboto" panose="02000000000000000000" pitchFamily="2" charset="0"/>
                <a:ea typeface="Roboto" panose="02000000000000000000" pitchFamily="2" charset="0"/>
              </a:rPr>
              <a:t>have a natural bias towards exploring nodes that appear to be more promising based on the heuristic estimates. </a:t>
            </a:r>
          </a:p>
          <a:p>
            <a:pPr algn="l"/>
            <a:r>
              <a:rPr lang="en-US" sz="2000" dirty="0">
                <a:latin typeface="Roboto" panose="02000000000000000000" pitchFamily="2" charset="0"/>
                <a:ea typeface="Roboto" panose="02000000000000000000" pitchFamily="2" charset="0"/>
              </a:rPr>
              <a:t>This bias can cause the search to overlook potentially viable paths, limiting the exploration of different areas of the search space. </a:t>
            </a:r>
          </a:p>
          <a:p>
            <a:pPr algn="l"/>
            <a:r>
              <a:rPr lang="en-US" sz="2000" dirty="0">
                <a:latin typeface="Roboto" panose="02000000000000000000" pitchFamily="2" charset="0"/>
                <a:ea typeface="Roboto" panose="02000000000000000000" pitchFamily="2" charset="0"/>
              </a:rPr>
              <a:t>It is important to strike a balance between exploration and exploitation to avoid getting trapped in local optima.</a:t>
            </a:r>
          </a:p>
        </p:txBody>
      </p:sp>
      <p:sp>
        <p:nvSpPr>
          <p:cNvPr id="10" name="TextBox 9">
            <a:extLst>
              <a:ext uri="{FF2B5EF4-FFF2-40B4-BE49-F238E27FC236}">
                <a16:creationId xmlns:a16="http://schemas.microsoft.com/office/drawing/2014/main" id="{6FC5F497-55E2-4114-B823-E7F74B79020F}"/>
              </a:ext>
            </a:extLst>
          </p:cNvPr>
          <p:cNvSpPr txBox="1"/>
          <p:nvPr/>
        </p:nvSpPr>
        <p:spPr>
          <a:xfrm>
            <a:off x="6096000" y="1862378"/>
            <a:ext cx="6096000" cy="2308324"/>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Time Complexity:</a:t>
            </a:r>
          </a:p>
          <a:p>
            <a:pPr algn="l"/>
            <a:r>
              <a:rPr lang="en-US" sz="2000" dirty="0">
                <a:latin typeface="Roboto" panose="02000000000000000000" pitchFamily="2" charset="0"/>
                <a:ea typeface="Roboto" panose="02000000000000000000" pitchFamily="2" charset="0"/>
              </a:rPr>
              <a:t>The time complexity can be high, particularly when the search space is extensive or when the heuristic function is computationally expensive</a:t>
            </a:r>
          </a:p>
          <a:p>
            <a:pPr algn="l"/>
            <a:r>
              <a:rPr lang="en-US" sz="2000" dirty="0">
                <a:latin typeface="Roboto" panose="02000000000000000000" pitchFamily="2" charset="0"/>
                <a:ea typeface="Roboto" panose="02000000000000000000" pitchFamily="2" charset="0"/>
              </a:rPr>
              <a:t>The search process may need to explore a large number of nodes before finding a solution, leading to increased time requirements.</a:t>
            </a:r>
          </a:p>
        </p:txBody>
      </p:sp>
      <p:sp>
        <p:nvSpPr>
          <p:cNvPr id="11" name="TextBox 10">
            <a:extLst>
              <a:ext uri="{FF2B5EF4-FFF2-40B4-BE49-F238E27FC236}">
                <a16:creationId xmlns:a16="http://schemas.microsoft.com/office/drawing/2014/main" id="{D546F38D-B156-440D-9F7F-8BD988F3C4E6}"/>
              </a:ext>
            </a:extLst>
          </p:cNvPr>
          <p:cNvSpPr txBox="1"/>
          <p:nvPr/>
        </p:nvSpPr>
        <p:spPr>
          <a:xfrm>
            <a:off x="6096000" y="4170702"/>
            <a:ext cx="6096000" cy="2616101"/>
          </a:xfrm>
          <a:prstGeom prst="rect">
            <a:avLst/>
          </a:prstGeom>
          <a:noFill/>
        </p:spPr>
        <p:txBody>
          <a:bodyPr wrap="square" rtlCol="0">
            <a:spAutoFit/>
          </a:bodyPr>
          <a:lstStyle/>
          <a:p>
            <a:pPr algn="l"/>
            <a:r>
              <a:rPr lang="en-US" sz="2400" b="1" i="0" dirty="0">
                <a:solidFill>
                  <a:schemeClr val="accent2"/>
                </a:solidFill>
                <a:effectLst/>
                <a:latin typeface="Fira Sans" panose="020B0604020202020204" pitchFamily="34" charset="0"/>
              </a:rPr>
              <a:t>Lack of Global Information:</a:t>
            </a:r>
          </a:p>
          <a:p>
            <a:pPr algn="l"/>
            <a:r>
              <a:rPr lang="en-US" sz="2000" dirty="0">
                <a:latin typeface="Roboto" panose="02000000000000000000" pitchFamily="2" charset="0"/>
                <a:ea typeface="Roboto" panose="02000000000000000000" pitchFamily="2" charset="0"/>
              </a:rPr>
              <a:t>algorithms focus on local information at each step of the search, relying on the heuristic estimates and the current state of the search. </a:t>
            </a:r>
          </a:p>
          <a:p>
            <a:pPr algn="l"/>
            <a:r>
              <a:rPr lang="en-US" sz="2000" dirty="0">
                <a:latin typeface="Roboto" panose="02000000000000000000" pitchFamily="2" charset="0"/>
                <a:ea typeface="Roboto" panose="02000000000000000000" pitchFamily="2" charset="0"/>
              </a:rPr>
              <a:t>This lack of global information can lead to suboptimal decisions if the heuristic estimates do not accurately reflect the overall structure of the problem.</a:t>
            </a:r>
          </a:p>
        </p:txBody>
      </p:sp>
    </p:spTree>
    <p:extLst>
      <p:ext uri="{BB962C8B-B14F-4D97-AF65-F5344CB8AC3E}">
        <p14:creationId xmlns:p14="http://schemas.microsoft.com/office/powerpoint/2010/main" val="2217737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1885</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Fira Sans</vt:lpstr>
      <vt:lpstr>Lilita One</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Takunda Nyan'ara</dc:creator>
  <cp:lastModifiedBy>Takunda Nyan'ara</cp:lastModifiedBy>
  <cp:revision>28</cp:revision>
  <dcterms:created xsi:type="dcterms:W3CDTF">2023-10-04T07:21:42Z</dcterms:created>
  <dcterms:modified xsi:type="dcterms:W3CDTF">2023-10-04T12:43:05Z</dcterms:modified>
</cp:coreProperties>
</file>