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4" r:id="rId4"/>
    <p:sldId id="258" r:id="rId5"/>
    <p:sldId id="275" r:id="rId6"/>
    <p:sldId id="259" r:id="rId7"/>
    <p:sldId id="276" r:id="rId8"/>
    <p:sldId id="277" r:id="rId9"/>
    <p:sldId id="260" r:id="rId10"/>
    <p:sldId id="261" r:id="rId11"/>
    <p:sldId id="268" r:id="rId12"/>
    <p:sldId id="262" r:id="rId13"/>
    <p:sldId id="269" r:id="rId14"/>
    <p:sldId id="263" r:id="rId15"/>
    <p:sldId id="270" r:id="rId16"/>
    <p:sldId id="273" r:id="rId17"/>
    <p:sldId id="264" r:id="rId18"/>
    <p:sldId id="265" r:id="rId19"/>
    <p:sldId id="266"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4B25A73-0C32-4DF4-B5C2-DCBB924ED72B}" type="datetimeFigureOut">
              <a:rPr lang="en-US" smtClean="0"/>
              <a:t>10/10/2023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187D034-DADB-4156-8154-4D30AF7C2999}" type="slidenum">
              <a:rPr lang="en-US" smtClean="0"/>
              <a:t>‹#›</a:t>
            </a:fld>
            <a:endParaRPr lang="en-US"/>
          </a:p>
        </p:txBody>
      </p:sp>
    </p:spTree>
    <p:extLst>
      <p:ext uri="{BB962C8B-B14F-4D97-AF65-F5344CB8AC3E}">
        <p14:creationId xmlns:p14="http://schemas.microsoft.com/office/powerpoint/2010/main" val="2733378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B25A73-0C32-4DF4-B5C2-DCBB924ED72B}"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7D034-DADB-4156-8154-4D30AF7C2999}" type="slidenum">
              <a:rPr lang="en-US" smtClean="0"/>
              <a:t>‹#›</a:t>
            </a:fld>
            <a:endParaRPr lang="en-US"/>
          </a:p>
        </p:txBody>
      </p:sp>
    </p:spTree>
    <p:extLst>
      <p:ext uri="{BB962C8B-B14F-4D97-AF65-F5344CB8AC3E}">
        <p14:creationId xmlns:p14="http://schemas.microsoft.com/office/powerpoint/2010/main" val="2334045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B25A73-0C32-4DF4-B5C2-DCBB924ED72B}"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7D034-DADB-4156-8154-4D30AF7C2999}" type="slidenum">
              <a:rPr lang="en-US" smtClean="0"/>
              <a:t>‹#›</a:t>
            </a:fld>
            <a:endParaRPr lang="en-US"/>
          </a:p>
        </p:txBody>
      </p:sp>
    </p:spTree>
    <p:extLst>
      <p:ext uri="{BB962C8B-B14F-4D97-AF65-F5344CB8AC3E}">
        <p14:creationId xmlns:p14="http://schemas.microsoft.com/office/powerpoint/2010/main" val="3695305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B25A73-0C32-4DF4-B5C2-DCBB924ED72B}"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7D034-DADB-4156-8154-4D30AF7C299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60542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B25A73-0C32-4DF4-B5C2-DCBB924ED72B}"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7D034-DADB-4156-8154-4D30AF7C2999}" type="slidenum">
              <a:rPr lang="en-US" smtClean="0"/>
              <a:t>‹#›</a:t>
            </a:fld>
            <a:endParaRPr lang="en-US"/>
          </a:p>
        </p:txBody>
      </p:sp>
    </p:spTree>
    <p:extLst>
      <p:ext uri="{BB962C8B-B14F-4D97-AF65-F5344CB8AC3E}">
        <p14:creationId xmlns:p14="http://schemas.microsoft.com/office/powerpoint/2010/main" val="3091587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4B25A73-0C32-4DF4-B5C2-DCBB924ED72B}" type="datetimeFigureOut">
              <a:rPr lang="en-US" smtClean="0"/>
              <a:t>10/10/2023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87D034-DADB-4156-8154-4D30AF7C2999}" type="slidenum">
              <a:rPr lang="en-US" smtClean="0"/>
              <a:t>‹#›</a:t>
            </a:fld>
            <a:endParaRPr lang="en-US"/>
          </a:p>
        </p:txBody>
      </p:sp>
    </p:spTree>
    <p:extLst>
      <p:ext uri="{BB962C8B-B14F-4D97-AF65-F5344CB8AC3E}">
        <p14:creationId xmlns:p14="http://schemas.microsoft.com/office/powerpoint/2010/main" val="2355680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4B25A73-0C32-4DF4-B5C2-DCBB924ED72B}" type="datetimeFigureOut">
              <a:rPr lang="en-US" smtClean="0"/>
              <a:t>10/10/2023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87D034-DADB-4156-8154-4D30AF7C2999}" type="slidenum">
              <a:rPr lang="en-US" smtClean="0"/>
              <a:t>‹#›</a:t>
            </a:fld>
            <a:endParaRPr lang="en-US"/>
          </a:p>
        </p:txBody>
      </p:sp>
    </p:spTree>
    <p:extLst>
      <p:ext uri="{BB962C8B-B14F-4D97-AF65-F5344CB8AC3E}">
        <p14:creationId xmlns:p14="http://schemas.microsoft.com/office/powerpoint/2010/main" val="2111352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B25A73-0C32-4DF4-B5C2-DCBB924ED72B}"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7D034-DADB-4156-8154-4D30AF7C2999}" type="slidenum">
              <a:rPr lang="en-US" smtClean="0"/>
              <a:t>‹#›</a:t>
            </a:fld>
            <a:endParaRPr lang="en-US"/>
          </a:p>
        </p:txBody>
      </p:sp>
    </p:spTree>
    <p:extLst>
      <p:ext uri="{BB962C8B-B14F-4D97-AF65-F5344CB8AC3E}">
        <p14:creationId xmlns:p14="http://schemas.microsoft.com/office/powerpoint/2010/main" val="3601584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B25A73-0C32-4DF4-B5C2-DCBB924ED72B}"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7D034-DADB-4156-8154-4D30AF7C2999}" type="slidenum">
              <a:rPr lang="en-US" smtClean="0"/>
              <a:t>‹#›</a:t>
            </a:fld>
            <a:endParaRPr lang="en-US"/>
          </a:p>
        </p:txBody>
      </p:sp>
    </p:spTree>
    <p:extLst>
      <p:ext uri="{BB962C8B-B14F-4D97-AF65-F5344CB8AC3E}">
        <p14:creationId xmlns:p14="http://schemas.microsoft.com/office/powerpoint/2010/main" val="4209828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B25A73-0C32-4DF4-B5C2-DCBB924ED72B}"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7D034-DADB-4156-8154-4D30AF7C2999}" type="slidenum">
              <a:rPr lang="en-US" smtClean="0"/>
              <a:t>‹#›</a:t>
            </a:fld>
            <a:endParaRPr lang="en-US"/>
          </a:p>
        </p:txBody>
      </p:sp>
    </p:spTree>
    <p:extLst>
      <p:ext uri="{BB962C8B-B14F-4D97-AF65-F5344CB8AC3E}">
        <p14:creationId xmlns:p14="http://schemas.microsoft.com/office/powerpoint/2010/main" val="2142286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B25A73-0C32-4DF4-B5C2-DCBB924ED72B}"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7D034-DADB-4156-8154-4D30AF7C2999}" type="slidenum">
              <a:rPr lang="en-US" smtClean="0"/>
              <a:t>‹#›</a:t>
            </a:fld>
            <a:endParaRPr lang="en-US"/>
          </a:p>
        </p:txBody>
      </p:sp>
    </p:spTree>
    <p:extLst>
      <p:ext uri="{BB962C8B-B14F-4D97-AF65-F5344CB8AC3E}">
        <p14:creationId xmlns:p14="http://schemas.microsoft.com/office/powerpoint/2010/main" val="2203184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B25A73-0C32-4DF4-B5C2-DCBB924ED72B}"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7D034-DADB-4156-8154-4D30AF7C2999}" type="slidenum">
              <a:rPr lang="en-US" smtClean="0"/>
              <a:t>‹#›</a:t>
            </a:fld>
            <a:endParaRPr lang="en-US"/>
          </a:p>
        </p:txBody>
      </p:sp>
    </p:spTree>
    <p:extLst>
      <p:ext uri="{BB962C8B-B14F-4D97-AF65-F5344CB8AC3E}">
        <p14:creationId xmlns:p14="http://schemas.microsoft.com/office/powerpoint/2010/main" val="3021005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B25A73-0C32-4DF4-B5C2-DCBB924ED72B}" type="datetimeFigureOut">
              <a:rPr lang="en-US" smtClean="0"/>
              <a:t>10/10/2023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87D034-DADB-4156-8154-4D30AF7C2999}" type="slidenum">
              <a:rPr lang="en-US" smtClean="0"/>
              <a:t>‹#›</a:t>
            </a:fld>
            <a:endParaRPr lang="en-US"/>
          </a:p>
        </p:txBody>
      </p:sp>
    </p:spTree>
    <p:extLst>
      <p:ext uri="{BB962C8B-B14F-4D97-AF65-F5344CB8AC3E}">
        <p14:creationId xmlns:p14="http://schemas.microsoft.com/office/powerpoint/2010/main" val="3471943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B25A73-0C32-4DF4-B5C2-DCBB924ED72B}" type="datetimeFigureOut">
              <a:rPr lang="en-US" smtClean="0"/>
              <a:t>10/10/2023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87D034-DADB-4156-8154-4D30AF7C2999}" type="slidenum">
              <a:rPr lang="en-US" smtClean="0"/>
              <a:t>‹#›</a:t>
            </a:fld>
            <a:endParaRPr lang="en-US"/>
          </a:p>
        </p:txBody>
      </p:sp>
    </p:spTree>
    <p:extLst>
      <p:ext uri="{BB962C8B-B14F-4D97-AF65-F5344CB8AC3E}">
        <p14:creationId xmlns:p14="http://schemas.microsoft.com/office/powerpoint/2010/main" val="4137649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B25A73-0C32-4DF4-B5C2-DCBB924ED72B}" type="datetimeFigureOut">
              <a:rPr lang="en-US" smtClean="0"/>
              <a:t>10/10/2023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87D034-DADB-4156-8154-4D30AF7C2999}" type="slidenum">
              <a:rPr lang="en-US" smtClean="0"/>
              <a:t>‹#›</a:t>
            </a:fld>
            <a:endParaRPr lang="en-US"/>
          </a:p>
        </p:txBody>
      </p:sp>
    </p:spTree>
    <p:extLst>
      <p:ext uri="{BB962C8B-B14F-4D97-AF65-F5344CB8AC3E}">
        <p14:creationId xmlns:p14="http://schemas.microsoft.com/office/powerpoint/2010/main" val="266393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B25A73-0C32-4DF4-B5C2-DCBB924ED72B}"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7D034-DADB-4156-8154-4D30AF7C2999}" type="slidenum">
              <a:rPr lang="en-US" smtClean="0"/>
              <a:t>‹#›</a:t>
            </a:fld>
            <a:endParaRPr lang="en-US"/>
          </a:p>
        </p:txBody>
      </p:sp>
    </p:spTree>
    <p:extLst>
      <p:ext uri="{BB962C8B-B14F-4D97-AF65-F5344CB8AC3E}">
        <p14:creationId xmlns:p14="http://schemas.microsoft.com/office/powerpoint/2010/main" val="1859697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B25A73-0C32-4DF4-B5C2-DCBB924ED72B}"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7D034-DADB-4156-8154-4D30AF7C2999}" type="slidenum">
              <a:rPr lang="en-US" smtClean="0"/>
              <a:t>‹#›</a:t>
            </a:fld>
            <a:endParaRPr lang="en-US"/>
          </a:p>
        </p:txBody>
      </p:sp>
    </p:spTree>
    <p:extLst>
      <p:ext uri="{BB962C8B-B14F-4D97-AF65-F5344CB8AC3E}">
        <p14:creationId xmlns:p14="http://schemas.microsoft.com/office/powerpoint/2010/main" val="1939324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B25A73-0C32-4DF4-B5C2-DCBB924ED72B}" type="datetimeFigureOut">
              <a:rPr lang="en-US" smtClean="0"/>
              <a:t>10/10/2023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87D034-DADB-4156-8154-4D30AF7C2999}" type="slidenum">
              <a:rPr lang="en-US" smtClean="0"/>
              <a:t>‹#›</a:t>
            </a:fld>
            <a:endParaRPr lang="en-US"/>
          </a:p>
        </p:txBody>
      </p:sp>
    </p:spTree>
    <p:extLst>
      <p:ext uri="{BB962C8B-B14F-4D97-AF65-F5344CB8AC3E}">
        <p14:creationId xmlns:p14="http://schemas.microsoft.com/office/powerpoint/2010/main" val="246902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4ABF-0D1E-45E0-815E-BF3DD2E2B0BC}"/>
              </a:ext>
            </a:extLst>
          </p:cNvPr>
          <p:cNvSpPr>
            <a:spLocks noGrp="1"/>
          </p:cNvSpPr>
          <p:nvPr>
            <p:ph type="ctrTitle"/>
          </p:nvPr>
        </p:nvSpPr>
        <p:spPr/>
        <p:txBody>
          <a:bodyPr>
            <a:normAutofit/>
          </a:bodyPr>
          <a:lstStyle/>
          <a:p>
            <a:r>
              <a:rPr lang="en-US" sz="9600" dirty="0"/>
              <a:t>HILL CLIMBING</a:t>
            </a:r>
          </a:p>
        </p:txBody>
      </p:sp>
    </p:spTree>
    <p:extLst>
      <p:ext uri="{BB962C8B-B14F-4D97-AF65-F5344CB8AC3E}">
        <p14:creationId xmlns:p14="http://schemas.microsoft.com/office/powerpoint/2010/main" val="134649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grpId="0" nodeType="afterEffect">
                                  <p:stCondLst>
                                    <p:cond delay="750"/>
                                  </p:stCondLst>
                                  <p:iterate type="lt">
                                    <p:tmAbs val="25"/>
                                  </p:iterate>
                                  <p:childTnLst>
                                    <p:set>
                                      <p:cBhvr override="childStyle">
                                        <p:cTn id="6" dur="2000"/>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5FF5E-A527-4CCC-B8A8-8393D435C327}"/>
              </a:ext>
            </a:extLst>
          </p:cNvPr>
          <p:cNvSpPr>
            <a:spLocks noGrp="1"/>
          </p:cNvSpPr>
          <p:nvPr>
            <p:ph type="title"/>
          </p:nvPr>
        </p:nvSpPr>
        <p:spPr/>
        <p:txBody>
          <a:bodyPr/>
          <a:lstStyle/>
          <a:p>
            <a:r>
              <a:rPr lang="en-US" dirty="0"/>
              <a:t>1.SIMPLE HILL CLIMBING</a:t>
            </a:r>
          </a:p>
        </p:txBody>
      </p:sp>
      <p:sp>
        <p:nvSpPr>
          <p:cNvPr id="5" name="Rectangle 4">
            <a:extLst>
              <a:ext uri="{FF2B5EF4-FFF2-40B4-BE49-F238E27FC236}">
                <a16:creationId xmlns:a16="http://schemas.microsoft.com/office/drawing/2014/main" id="{5FF0306E-5112-492F-B71C-8CC2A67C4596}"/>
              </a:ext>
            </a:extLst>
          </p:cNvPr>
          <p:cNvSpPr/>
          <p:nvPr/>
        </p:nvSpPr>
        <p:spPr>
          <a:xfrm>
            <a:off x="717451" y="1969476"/>
            <a:ext cx="10100603" cy="3046988"/>
          </a:xfrm>
          <a:prstGeom prst="rect">
            <a:avLst/>
          </a:prstGeom>
        </p:spPr>
        <p:txBody>
          <a:bodyPr wrap="square">
            <a:spAutoFit/>
          </a:bodyPr>
          <a:lstStyle/>
          <a:p>
            <a:pPr marL="342900" indent="-342900">
              <a:buFont typeface="Arial" panose="020B0604020202020204" pitchFamily="34" charset="0"/>
              <a:buChar char="•"/>
            </a:pPr>
            <a:r>
              <a:rPr lang="en-US" sz="2400" dirty="0"/>
              <a:t>Simple hill climbing is the simplest way to implement a hill climbing algorithm. </a:t>
            </a:r>
          </a:p>
          <a:p>
            <a:pPr marL="342900" indent="-342900">
              <a:buFont typeface="Arial" panose="020B0604020202020204" pitchFamily="34" charset="0"/>
              <a:buChar char="•"/>
            </a:pPr>
            <a:r>
              <a:rPr lang="en-US" sz="2400" dirty="0"/>
              <a:t>It only evaluates the neighbor node state at a time and selects the first one which optimizes current cost and set it as a current state. </a:t>
            </a:r>
          </a:p>
          <a:p>
            <a:pPr marL="342900" indent="-342900">
              <a:buFont typeface="Arial" panose="020B0604020202020204" pitchFamily="34" charset="0"/>
              <a:buChar char="•"/>
            </a:pPr>
            <a:r>
              <a:rPr lang="en-US" sz="2400" dirty="0"/>
              <a:t>It only checks it's one successor state, and if it finds better than the current state, then move else be in the same state. This algorithm has the following features:</a:t>
            </a:r>
          </a:p>
          <a:p>
            <a:pPr marL="800100" lvl="1" indent="-342900">
              <a:buFont typeface="Wingdings" panose="05000000000000000000" pitchFamily="2" charset="2"/>
              <a:buChar char="ü"/>
            </a:pPr>
            <a:r>
              <a:rPr lang="en-US" sz="2400" dirty="0"/>
              <a:t>Less time consuming</a:t>
            </a:r>
          </a:p>
          <a:p>
            <a:pPr marL="800100" lvl="1" indent="-342900">
              <a:buFont typeface="Wingdings" panose="05000000000000000000" pitchFamily="2" charset="2"/>
              <a:buChar char="ü"/>
            </a:pPr>
            <a:r>
              <a:rPr lang="en-US" sz="2400" dirty="0"/>
              <a:t>Less optimal solution and the solution is not guaranteed</a:t>
            </a:r>
          </a:p>
        </p:txBody>
      </p:sp>
    </p:spTree>
    <p:extLst>
      <p:ext uri="{BB962C8B-B14F-4D97-AF65-F5344CB8AC3E}">
        <p14:creationId xmlns:p14="http://schemas.microsoft.com/office/powerpoint/2010/main" val="257915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1000"/>
                                        <p:tgtEl>
                                          <p:spTgt spid="5">
                                            <p:txEl>
                                              <p:pRg st="1" end="1"/>
                                            </p:txEl>
                                          </p:spTgt>
                                        </p:tgtEl>
                                      </p:cBhvr>
                                    </p:animEffect>
                                    <p:anim calcmode="lin" valueType="num">
                                      <p:cBhvr>
                                        <p:cTn id="2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1000"/>
                                        <p:tgtEl>
                                          <p:spTgt spid="5">
                                            <p:txEl>
                                              <p:pRg st="2" end="2"/>
                                            </p:txEl>
                                          </p:spTgt>
                                        </p:tgtEl>
                                      </p:cBhvr>
                                    </p:animEffect>
                                    <p:anim calcmode="lin" valueType="num">
                                      <p:cBhvr>
                                        <p:cTn id="2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fade">
                                      <p:cBhvr>
                                        <p:cTn id="30" dur="1000"/>
                                        <p:tgtEl>
                                          <p:spTgt spid="5">
                                            <p:txEl>
                                              <p:pRg st="3" end="3"/>
                                            </p:txEl>
                                          </p:spTgt>
                                        </p:tgtEl>
                                      </p:cBhvr>
                                    </p:animEffect>
                                    <p:anim calcmode="lin" valueType="num">
                                      <p:cBhvr>
                                        <p:cTn id="3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5">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C42C1-8E9A-45B6-86DC-616F143DF3A8}"/>
              </a:ext>
            </a:extLst>
          </p:cNvPr>
          <p:cNvSpPr>
            <a:spLocks noGrp="1"/>
          </p:cNvSpPr>
          <p:nvPr>
            <p:ph type="title"/>
          </p:nvPr>
        </p:nvSpPr>
        <p:spPr/>
        <p:txBody>
          <a:bodyPr/>
          <a:lstStyle/>
          <a:p>
            <a:r>
              <a:rPr lang="en-US" dirty="0"/>
              <a:t>ALGORITHIM FOR SIMPLE</a:t>
            </a:r>
          </a:p>
        </p:txBody>
      </p:sp>
      <p:sp>
        <p:nvSpPr>
          <p:cNvPr id="4" name="Rectangle 3">
            <a:extLst>
              <a:ext uri="{FF2B5EF4-FFF2-40B4-BE49-F238E27FC236}">
                <a16:creationId xmlns:a16="http://schemas.microsoft.com/office/drawing/2014/main" id="{C72CE589-F582-4F32-A0EB-F1105909E419}"/>
              </a:ext>
            </a:extLst>
          </p:cNvPr>
          <p:cNvSpPr/>
          <p:nvPr/>
        </p:nvSpPr>
        <p:spPr>
          <a:xfrm>
            <a:off x="1141413" y="1859340"/>
            <a:ext cx="8002587" cy="3139321"/>
          </a:xfrm>
          <a:prstGeom prst="rect">
            <a:avLst/>
          </a:prstGeom>
        </p:spPr>
        <p:txBody>
          <a:bodyPr wrap="square">
            <a:spAutoFit/>
          </a:bodyPr>
          <a:lstStyle/>
          <a:p>
            <a:pPr marL="342900" indent="-342900">
              <a:buFont typeface="+mj-lt"/>
              <a:buAutoNum type="arabicPeriod"/>
            </a:pPr>
            <a:r>
              <a:rPr lang="en-US" dirty="0"/>
              <a:t>Evaluate the initial state. If it is a goal state then stop and return success. Otherwise, make the initial state as the current state. </a:t>
            </a:r>
          </a:p>
          <a:p>
            <a:pPr marL="342900" indent="-342900">
              <a:buFont typeface="+mj-lt"/>
              <a:buAutoNum type="arabicPeriod"/>
            </a:pPr>
            <a:r>
              <a:rPr lang="en-US" dirty="0"/>
              <a:t>Loop until the solution state is found or there are no new operators present which can be applied to the current state. </a:t>
            </a:r>
          </a:p>
          <a:p>
            <a:pPr marL="342900" indent="-342900">
              <a:buFont typeface="+mj-lt"/>
              <a:buAutoNum type="arabicPeriod"/>
            </a:pPr>
            <a:r>
              <a:rPr lang="en-US" dirty="0"/>
              <a:t>Select a state that has not been yet applied to the current state and apply it to produce a new state. Perform these to evaluate the new state.</a:t>
            </a:r>
          </a:p>
          <a:p>
            <a:pPr marL="342900" indent="-342900">
              <a:buFont typeface="+mj-lt"/>
              <a:buAutoNum type="arabicPeriod"/>
            </a:pPr>
            <a:r>
              <a:rPr lang="en-US" dirty="0"/>
              <a:t>If the current state is a goal state, then stop and return success.</a:t>
            </a:r>
          </a:p>
          <a:p>
            <a:pPr marL="342900" indent="-342900">
              <a:buFont typeface="+mj-lt"/>
              <a:buAutoNum type="arabicPeriod"/>
            </a:pPr>
            <a:r>
              <a:rPr lang="en-US" dirty="0"/>
              <a:t>If it is better than the current state, then make it the current state and proceed further. </a:t>
            </a:r>
          </a:p>
          <a:p>
            <a:pPr marL="342900" indent="-342900">
              <a:buFont typeface="+mj-lt"/>
              <a:buAutoNum type="arabicPeriod"/>
            </a:pPr>
            <a:r>
              <a:rPr lang="en-US" dirty="0"/>
              <a:t>If it is not better than the current state, then continue in the loop until a solution is found. -Exit from the function.</a:t>
            </a:r>
          </a:p>
        </p:txBody>
      </p:sp>
    </p:spTree>
    <p:extLst>
      <p:ext uri="{BB962C8B-B14F-4D97-AF65-F5344CB8AC3E}">
        <p14:creationId xmlns:p14="http://schemas.microsoft.com/office/powerpoint/2010/main" val="47530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 calcmode="lin" valueType="num">
                                      <p:cBhvr additive="base">
                                        <p:cTn id="32"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32" presetClass="emph" presetSubtype="0" fill="hold" grpId="0" nodeType="afterEffect">
                                  <p:stCondLst>
                                    <p:cond delay="0"/>
                                  </p:stCondLst>
                                  <p:childTnLst>
                                    <p:animRot by="120000">
                                      <p:cBhvr>
                                        <p:cTn id="36" dur="100" fill="hold">
                                          <p:stCondLst>
                                            <p:cond delay="0"/>
                                          </p:stCondLst>
                                        </p:cTn>
                                        <p:tgtEl>
                                          <p:spTgt spid="2"/>
                                        </p:tgtEl>
                                        <p:attrNameLst>
                                          <p:attrName>r</p:attrName>
                                        </p:attrNameLst>
                                      </p:cBhvr>
                                    </p:animRot>
                                    <p:animRot by="-240000">
                                      <p:cBhvr>
                                        <p:cTn id="37" dur="200" fill="hold">
                                          <p:stCondLst>
                                            <p:cond delay="200"/>
                                          </p:stCondLst>
                                        </p:cTn>
                                        <p:tgtEl>
                                          <p:spTgt spid="2"/>
                                        </p:tgtEl>
                                        <p:attrNameLst>
                                          <p:attrName>r</p:attrName>
                                        </p:attrNameLst>
                                      </p:cBhvr>
                                    </p:animRot>
                                    <p:animRot by="240000">
                                      <p:cBhvr>
                                        <p:cTn id="38" dur="200" fill="hold">
                                          <p:stCondLst>
                                            <p:cond delay="400"/>
                                          </p:stCondLst>
                                        </p:cTn>
                                        <p:tgtEl>
                                          <p:spTgt spid="2"/>
                                        </p:tgtEl>
                                        <p:attrNameLst>
                                          <p:attrName>r</p:attrName>
                                        </p:attrNameLst>
                                      </p:cBhvr>
                                    </p:animRot>
                                    <p:animRot by="-240000">
                                      <p:cBhvr>
                                        <p:cTn id="39" dur="200" fill="hold">
                                          <p:stCondLst>
                                            <p:cond delay="600"/>
                                          </p:stCondLst>
                                        </p:cTn>
                                        <p:tgtEl>
                                          <p:spTgt spid="2"/>
                                        </p:tgtEl>
                                        <p:attrNameLst>
                                          <p:attrName>r</p:attrName>
                                        </p:attrNameLst>
                                      </p:cBhvr>
                                    </p:animRot>
                                    <p:animRot by="120000">
                                      <p:cBhvr>
                                        <p:cTn id="4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BEBF-FCCB-4CFE-9D73-D66AAB4FDE8C}"/>
              </a:ext>
            </a:extLst>
          </p:cNvPr>
          <p:cNvSpPr>
            <a:spLocks noGrp="1"/>
          </p:cNvSpPr>
          <p:nvPr>
            <p:ph type="title"/>
          </p:nvPr>
        </p:nvSpPr>
        <p:spPr/>
        <p:txBody>
          <a:bodyPr/>
          <a:lstStyle/>
          <a:p>
            <a:r>
              <a:rPr lang="en-US" dirty="0"/>
              <a:t>STEEPEST-ASCENT HILL CLIMBING</a:t>
            </a:r>
          </a:p>
        </p:txBody>
      </p:sp>
      <p:sp>
        <p:nvSpPr>
          <p:cNvPr id="3" name="Content Placeholder 2">
            <a:extLst>
              <a:ext uri="{FF2B5EF4-FFF2-40B4-BE49-F238E27FC236}">
                <a16:creationId xmlns:a16="http://schemas.microsoft.com/office/drawing/2014/main" id="{3D87A686-0C89-4C30-9A22-C9F1F9B9BEE4}"/>
              </a:ext>
            </a:extLst>
          </p:cNvPr>
          <p:cNvSpPr>
            <a:spLocks noGrp="1"/>
          </p:cNvSpPr>
          <p:nvPr>
            <p:ph idx="1"/>
          </p:nvPr>
        </p:nvSpPr>
        <p:spPr/>
        <p:txBody>
          <a:bodyPr/>
          <a:lstStyle/>
          <a:p>
            <a:r>
              <a:rPr lang="en-US" dirty="0"/>
              <a:t>The steepest-Ascent algorithm is a variation of simple hill climbing algorithm. This algorithm examines all the neighboring nodes of the current state and selects one neighbor node which is closest to the goal state. This algorithm consumes more time as it searches for multiple neighbors</a:t>
            </a:r>
          </a:p>
        </p:txBody>
      </p:sp>
    </p:spTree>
    <p:extLst>
      <p:ext uri="{BB962C8B-B14F-4D97-AF65-F5344CB8AC3E}">
        <p14:creationId xmlns:p14="http://schemas.microsoft.com/office/powerpoint/2010/main" val="168952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6830A-FF21-4CD0-A36E-00BA7B6D1D02}"/>
              </a:ext>
            </a:extLst>
          </p:cNvPr>
          <p:cNvSpPr>
            <a:spLocks noGrp="1"/>
          </p:cNvSpPr>
          <p:nvPr>
            <p:ph type="title"/>
          </p:nvPr>
        </p:nvSpPr>
        <p:spPr/>
        <p:txBody>
          <a:bodyPr/>
          <a:lstStyle/>
          <a:p>
            <a:r>
              <a:rPr lang="en-US" dirty="0"/>
              <a:t>ALGORITHIM FOR STEEPEST-ASCENT</a:t>
            </a:r>
          </a:p>
        </p:txBody>
      </p:sp>
      <p:sp>
        <p:nvSpPr>
          <p:cNvPr id="3" name="Content Placeholder 2">
            <a:extLst>
              <a:ext uri="{FF2B5EF4-FFF2-40B4-BE49-F238E27FC236}">
                <a16:creationId xmlns:a16="http://schemas.microsoft.com/office/drawing/2014/main" id="{15E5E2D9-FC70-451F-839B-43CF8A09ADF2}"/>
              </a:ext>
            </a:extLst>
          </p:cNvPr>
          <p:cNvSpPr>
            <a:spLocks noGrp="1"/>
          </p:cNvSpPr>
          <p:nvPr>
            <p:ph idx="1"/>
          </p:nvPr>
        </p:nvSpPr>
        <p:spPr/>
        <p:txBody>
          <a:bodyPr>
            <a:normAutofit fontScale="92500" lnSpcReduction="20000"/>
          </a:bodyPr>
          <a:lstStyle/>
          <a:p>
            <a:pPr marL="457200" indent="-457200">
              <a:buFont typeface="+mj-lt"/>
              <a:buAutoNum type="arabicPeriod"/>
            </a:pPr>
            <a:r>
              <a:rPr lang="en-US" sz="1600" dirty="0"/>
              <a:t>Evaluate the initial state. If it is a goal state then stop and return success. Otherwise, make the initial state as the current state. </a:t>
            </a:r>
          </a:p>
          <a:p>
            <a:pPr marL="457200" indent="-457200">
              <a:buFont typeface="+mj-lt"/>
              <a:buAutoNum type="arabicPeriod"/>
            </a:pPr>
            <a:r>
              <a:rPr lang="en-US" sz="1600" dirty="0"/>
              <a:t>Repeat these steps until a solution is found or the current state does not change </a:t>
            </a:r>
          </a:p>
          <a:p>
            <a:pPr marL="457200" indent="-457200">
              <a:buFont typeface="+mj-lt"/>
              <a:buAutoNum type="arabicPeriod"/>
            </a:pPr>
            <a:r>
              <a:rPr lang="en-US" sz="1600" dirty="0"/>
              <a:t>Select a state that has not been yet applied to the current state.</a:t>
            </a:r>
          </a:p>
          <a:p>
            <a:pPr marL="457200" indent="-457200">
              <a:buFont typeface="+mj-lt"/>
              <a:buAutoNum type="arabicPeriod"/>
            </a:pPr>
            <a:r>
              <a:rPr lang="en-US" sz="1600" dirty="0"/>
              <a:t>Initialize a new ‘best state’ equal to the current state and apply it to produce a new state.</a:t>
            </a:r>
          </a:p>
          <a:p>
            <a:pPr marL="0" indent="0">
              <a:buNone/>
            </a:pPr>
            <a:r>
              <a:rPr lang="en-US" sz="1600" dirty="0"/>
              <a:t>Perform these to evaluate the new state</a:t>
            </a:r>
          </a:p>
          <a:p>
            <a:pPr marL="457200" indent="-457200">
              <a:buFont typeface="+mj-lt"/>
              <a:buAutoNum type="arabicPeriod"/>
            </a:pPr>
            <a:r>
              <a:rPr lang="en-US" sz="1600" dirty="0"/>
              <a:t>If the current state is a goal state, then stop and return success.</a:t>
            </a:r>
          </a:p>
          <a:p>
            <a:pPr marL="457200" indent="-457200">
              <a:buFont typeface="+mj-lt"/>
              <a:buAutoNum type="arabicPeriod"/>
            </a:pPr>
            <a:r>
              <a:rPr lang="en-US" sz="1600" dirty="0"/>
              <a:t>If it is better than the best state, then make it the best state else continue the loop with another new state.</a:t>
            </a:r>
          </a:p>
          <a:p>
            <a:pPr marL="457200" indent="-457200">
              <a:buFont typeface="+mj-lt"/>
              <a:buAutoNum type="arabicPeriod"/>
            </a:pPr>
            <a:r>
              <a:rPr lang="en-US" sz="1600" dirty="0"/>
              <a:t>Make the best state as the current state and go to Step 2 of the second point.</a:t>
            </a:r>
          </a:p>
          <a:p>
            <a:pPr marL="457200" indent="-457200">
              <a:buFont typeface="+mj-lt"/>
              <a:buAutoNum type="arabicPeriod"/>
            </a:pPr>
            <a:r>
              <a:rPr lang="en-US" sz="1600" dirty="0"/>
              <a:t>Exit from the function.</a:t>
            </a:r>
          </a:p>
        </p:txBody>
      </p:sp>
    </p:spTree>
    <p:extLst>
      <p:ext uri="{BB962C8B-B14F-4D97-AF65-F5344CB8AC3E}">
        <p14:creationId xmlns:p14="http://schemas.microsoft.com/office/powerpoint/2010/main" val="357082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96894-CE78-43F4-872E-0D4A5FCF1E9F}"/>
              </a:ext>
            </a:extLst>
          </p:cNvPr>
          <p:cNvSpPr>
            <a:spLocks noGrp="1"/>
          </p:cNvSpPr>
          <p:nvPr>
            <p:ph type="title"/>
          </p:nvPr>
        </p:nvSpPr>
        <p:spPr/>
        <p:txBody>
          <a:bodyPr/>
          <a:lstStyle/>
          <a:p>
            <a:r>
              <a:rPr lang="en-US" dirty="0"/>
              <a:t>STOCHASTIC HILL CLIMBING</a:t>
            </a:r>
          </a:p>
        </p:txBody>
      </p:sp>
      <p:sp>
        <p:nvSpPr>
          <p:cNvPr id="3" name="Content Placeholder 2">
            <a:extLst>
              <a:ext uri="{FF2B5EF4-FFF2-40B4-BE49-F238E27FC236}">
                <a16:creationId xmlns:a16="http://schemas.microsoft.com/office/drawing/2014/main" id="{2051CAEF-82A9-48C4-A6B1-A94B289B14FA}"/>
              </a:ext>
            </a:extLst>
          </p:cNvPr>
          <p:cNvSpPr>
            <a:spLocks noGrp="1"/>
          </p:cNvSpPr>
          <p:nvPr>
            <p:ph idx="1"/>
          </p:nvPr>
        </p:nvSpPr>
        <p:spPr/>
        <p:txBody>
          <a:bodyPr/>
          <a:lstStyle/>
          <a:p>
            <a:r>
              <a:rPr lang="en-US" dirty="0"/>
              <a:t>Stochastic hill climbing does not examine for all its neighbor before moving. Rather, this search algorithm selects one neighbor node at random and decides whether to choose it as a current state or examine another state.</a:t>
            </a:r>
          </a:p>
        </p:txBody>
      </p:sp>
    </p:spTree>
    <p:extLst>
      <p:ext uri="{BB962C8B-B14F-4D97-AF65-F5344CB8AC3E}">
        <p14:creationId xmlns:p14="http://schemas.microsoft.com/office/powerpoint/2010/main" val="3282821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09ED5-CC3D-4481-8527-7080A5F9CC68}"/>
              </a:ext>
            </a:extLst>
          </p:cNvPr>
          <p:cNvSpPr>
            <a:spLocks noGrp="1"/>
          </p:cNvSpPr>
          <p:nvPr>
            <p:ph type="title"/>
          </p:nvPr>
        </p:nvSpPr>
        <p:spPr/>
        <p:txBody>
          <a:bodyPr/>
          <a:lstStyle/>
          <a:p>
            <a:r>
              <a:rPr lang="en-US" dirty="0"/>
              <a:t>ALGORITHIM FOR STOCHASTIC</a:t>
            </a:r>
          </a:p>
        </p:txBody>
      </p:sp>
      <p:sp>
        <p:nvSpPr>
          <p:cNvPr id="3" name="Content Placeholder 2">
            <a:extLst>
              <a:ext uri="{FF2B5EF4-FFF2-40B4-BE49-F238E27FC236}">
                <a16:creationId xmlns:a16="http://schemas.microsoft.com/office/drawing/2014/main" id="{83B57C0F-06AF-4F09-B658-710810ADCA0E}"/>
              </a:ext>
            </a:extLst>
          </p:cNvPr>
          <p:cNvSpPr>
            <a:spLocks noGrp="1"/>
          </p:cNvSpPr>
          <p:nvPr>
            <p:ph idx="1"/>
          </p:nvPr>
        </p:nvSpPr>
        <p:spPr/>
        <p:txBody>
          <a:bodyPr>
            <a:normAutofit fontScale="92500" lnSpcReduction="20000"/>
          </a:bodyPr>
          <a:lstStyle/>
          <a:p>
            <a:pPr marL="457200" indent="-457200">
              <a:buFont typeface="+mj-lt"/>
              <a:buAutoNum type="arabicPeriod"/>
            </a:pPr>
            <a:r>
              <a:rPr lang="en-US" sz="1800" dirty="0"/>
              <a:t>Evaluate the initial state. If it is a goal state then stop and return success. Otherwise, make the initial state the current state. </a:t>
            </a:r>
          </a:p>
          <a:p>
            <a:pPr marL="457200" indent="-457200">
              <a:buFont typeface="+mj-lt"/>
              <a:buAutoNum type="arabicPeriod"/>
            </a:pPr>
            <a:r>
              <a:rPr lang="en-US" sz="1800" dirty="0"/>
              <a:t>Repeat these steps until a solution is found or the current state does not change.</a:t>
            </a:r>
          </a:p>
          <a:p>
            <a:pPr marL="457200" indent="-457200">
              <a:buFont typeface="+mj-lt"/>
              <a:buAutoNum type="arabicPeriod"/>
            </a:pPr>
            <a:r>
              <a:rPr lang="en-US" sz="1800" dirty="0"/>
              <a:t>Select a state that has not been yet applied to the current state.</a:t>
            </a:r>
          </a:p>
          <a:p>
            <a:pPr marL="457200" indent="-457200">
              <a:buFont typeface="+mj-lt"/>
              <a:buAutoNum type="arabicPeriod"/>
            </a:pPr>
            <a:r>
              <a:rPr lang="en-US" sz="1800" dirty="0"/>
              <a:t>Apply the successor function to the current state and generate all the neighbor </a:t>
            </a:r>
            <a:r>
              <a:rPr lang="en-US" sz="1800" dirty="0" err="1"/>
              <a:t>states.Among</a:t>
            </a:r>
            <a:r>
              <a:rPr lang="en-US" sz="1800" dirty="0"/>
              <a:t> the generated neighbor states which are better than the current state choose a state randomly (or based on some probability function). </a:t>
            </a:r>
          </a:p>
          <a:p>
            <a:pPr marL="457200" indent="-457200">
              <a:buFont typeface="+mj-lt"/>
              <a:buAutoNum type="arabicPeriod"/>
            </a:pPr>
            <a:r>
              <a:rPr lang="en-US" sz="1800" dirty="0"/>
              <a:t>If the chosen state is the goal state, then return success, else make it the current state and repeat step 2 of the second point.</a:t>
            </a:r>
          </a:p>
          <a:p>
            <a:pPr marL="457200" indent="-457200">
              <a:buFont typeface="+mj-lt"/>
              <a:buAutoNum type="arabicPeriod"/>
            </a:pPr>
            <a:r>
              <a:rPr lang="en-US" sz="1800" dirty="0"/>
              <a:t>Exit from the function.</a:t>
            </a:r>
          </a:p>
        </p:txBody>
      </p:sp>
    </p:spTree>
    <p:extLst>
      <p:ext uri="{BB962C8B-B14F-4D97-AF65-F5344CB8AC3E}">
        <p14:creationId xmlns:p14="http://schemas.microsoft.com/office/powerpoint/2010/main" val="3302721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204A-6B7C-4527-845B-04CC7E07C26A}"/>
              </a:ext>
            </a:extLst>
          </p:cNvPr>
          <p:cNvSpPr>
            <a:spLocks noGrp="1"/>
          </p:cNvSpPr>
          <p:nvPr>
            <p:ph type="title"/>
          </p:nvPr>
        </p:nvSpPr>
        <p:spPr/>
        <p:txBody>
          <a:bodyPr/>
          <a:lstStyle/>
          <a:p>
            <a:r>
              <a:rPr lang="en-US" dirty="0"/>
              <a:t>PYTHON CODE FOR THE TYPES</a:t>
            </a:r>
          </a:p>
        </p:txBody>
      </p:sp>
      <p:sp>
        <p:nvSpPr>
          <p:cNvPr id="3" name="Content Placeholder 2">
            <a:extLst>
              <a:ext uri="{FF2B5EF4-FFF2-40B4-BE49-F238E27FC236}">
                <a16:creationId xmlns:a16="http://schemas.microsoft.com/office/drawing/2014/main" id="{280D4965-97A4-4CFF-963A-F72ABB08343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94963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A3EA6-8F79-4CCD-A97B-9E04782794FF}"/>
              </a:ext>
            </a:extLst>
          </p:cNvPr>
          <p:cNvSpPr>
            <a:spLocks noGrp="1"/>
          </p:cNvSpPr>
          <p:nvPr>
            <p:ph type="title"/>
          </p:nvPr>
        </p:nvSpPr>
        <p:spPr>
          <a:xfrm>
            <a:off x="832494" y="103094"/>
            <a:ext cx="9905998" cy="1478570"/>
          </a:xfrm>
        </p:spPr>
        <p:txBody>
          <a:bodyPr/>
          <a:lstStyle/>
          <a:p>
            <a:r>
              <a:rPr lang="en-US" dirty="0"/>
              <a:t>APPLICATIONS OF HILL CLIMBING</a:t>
            </a:r>
          </a:p>
        </p:txBody>
      </p:sp>
      <p:sp>
        <p:nvSpPr>
          <p:cNvPr id="3" name="Content Placeholder 2">
            <a:extLst>
              <a:ext uri="{FF2B5EF4-FFF2-40B4-BE49-F238E27FC236}">
                <a16:creationId xmlns:a16="http://schemas.microsoft.com/office/drawing/2014/main" id="{D8DB2895-A68A-476B-A8A9-2226D6BD67A5}"/>
              </a:ext>
            </a:extLst>
          </p:cNvPr>
          <p:cNvSpPr>
            <a:spLocks noGrp="1"/>
          </p:cNvSpPr>
          <p:nvPr>
            <p:ph idx="1"/>
          </p:nvPr>
        </p:nvSpPr>
        <p:spPr>
          <a:xfrm>
            <a:off x="716692" y="1334530"/>
            <a:ext cx="10330719" cy="5078627"/>
          </a:xfrm>
        </p:spPr>
        <p:txBody>
          <a:bodyPr>
            <a:normAutofit fontScale="92500" lnSpcReduction="20000"/>
          </a:bodyPr>
          <a:lstStyle/>
          <a:p>
            <a:pPr marL="0" indent="0">
              <a:buNone/>
            </a:pPr>
            <a:r>
              <a:rPr lang="en-US" dirty="0"/>
              <a:t>The hill climbing algorithm finds applications in various domains within artificial intelligence and optimization:</a:t>
            </a:r>
          </a:p>
          <a:p>
            <a:pPr marL="457200" indent="-457200">
              <a:buFont typeface="+mj-lt"/>
              <a:buAutoNum type="arabicPeriod"/>
            </a:pPr>
            <a:r>
              <a:rPr lang="en-US" b="1" dirty="0"/>
              <a:t>Machine Learning: </a:t>
            </a:r>
            <a:r>
              <a:rPr lang="en-US" dirty="0"/>
              <a:t>Hill climbing can be used for hyperparameter tuning in machine learning algorithms, finding the best combination of hyperparameters for a model.</a:t>
            </a:r>
          </a:p>
          <a:p>
            <a:pPr marL="457200" indent="-457200">
              <a:buFont typeface="+mj-lt"/>
              <a:buAutoNum type="arabicPeriod"/>
            </a:pPr>
            <a:r>
              <a:rPr lang="en-US" b="1" dirty="0"/>
              <a:t>Robotics:</a:t>
            </a:r>
            <a:r>
              <a:rPr lang="en-US" dirty="0"/>
              <a:t> In robotics, hill climbing can help robots navigate through physical environments, adjusting their paths to reach a destination.</a:t>
            </a:r>
          </a:p>
          <a:p>
            <a:pPr marL="457200" indent="-457200">
              <a:buFont typeface="+mj-lt"/>
              <a:buAutoNum type="arabicPeriod"/>
            </a:pPr>
            <a:r>
              <a:rPr lang="en-US" b="1" dirty="0"/>
              <a:t>Network Design:</a:t>
            </a:r>
            <a:r>
              <a:rPr lang="en-US" dirty="0"/>
              <a:t> It can be used to optimize network topologies and configurations in telecommunications and computer networks.</a:t>
            </a:r>
          </a:p>
          <a:p>
            <a:pPr marL="457200" indent="-457200">
              <a:buFont typeface="+mj-lt"/>
              <a:buAutoNum type="arabicPeriod"/>
            </a:pPr>
            <a:r>
              <a:rPr lang="en-US" b="1" dirty="0"/>
              <a:t>Game Playing:</a:t>
            </a:r>
            <a:r>
              <a:rPr lang="en-US" dirty="0"/>
              <a:t> In game playing AI, hill climbing can be employed to develop strategies that maximize game scores.</a:t>
            </a:r>
          </a:p>
          <a:p>
            <a:pPr marL="457200" indent="-457200">
              <a:buFont typeface="+mj-lt"/>
              <a:buAutoNum type="arabicPeriod"/>
            </a:pPr>
            <a:r>
              <a:rPr lang="en-US" b="1" dirty="0"/>
              <a:t>Natural Language Processing:</a:t>
            </a:r>
            <a:r>
              <a:rPr lang="en-US" dirty="0"/>
              <a:t> It can optimize algorithms for tasks like text summarization, machine translation, and speech recognition.</a:t>
            </a:r>
          </a:p>
          <a:p>
            <a:pPr marL="457200" indent="-457200">
              <a:buFont typeface="+mj-lt"/>
              <a:buAutoNum type="arabicPeriod"/>
            </a:pPr>
            <a:endParaRPr lang="en-US" b="1" dirty="0"/>
          </a:p>
        </p:txBody>
      </p:sp>
    </p:spTree>
    <p:extLst>
      <p:ext uri="{BB962C8B-B14F-4D97-AF65-F5344CB8AC3E}">
        <p14:creationId xmlns:p14="http://schemas.microsoft.com/office/powerpoint/2010/main" val="340404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2C961-19AF-48F4-A886-F4BA093B530D}"/>
              </a:ext>
            </a:extLst>
          </p:cNvPr>
          <p:cNvSpPr>
            <a:spLocks noGrp="1"/>
          </p:cNvSpPr>
          <p:nvPr>
            <p:ph type="title"/>
          </p:nvPr>
        </p:nvSpPr>
        <p:spPr/>
        <p:txBody>
          <a:bodyPr/>
          <a:lstStyle/>
          <a:p>
            <a:r>
              <a:rPr lang="en-US" dirty="0"/>
              <a:t>ADVANTAGES OF HILL CLIMBING</a:t>
            </a:r>
          </a:p>
        </p:txBody>
      </p:sp>
      <p:sp>
        <p:nvSpPr>
          <p:cNvPr id="3" name="Content Placeholder 2">
            <a:extLst>
              <a:ext uri="{FF2B5EF4-FFF2-40B4-BE49-F238E27FC236}">
                <a16:creationId xmlns:a16="http://schemas.microsoft.com/office/drawing/2014/main" id="{20CB7435-362F-4712-A0B3-518BD554DF76}"/>
              </a:ext>
            </a:extLst>
          </p:cNvPr>
          <p:cNvSpPr>
            <a:spLocks noGrp="1"/>
          </p:cNvSpPr>
          <p:nvPr>
            <p:ph idx="1"/>
          </p:nvPr>
        </p:nvSpPr>
        <p:spPr/>
        <p:txBody>
          <a:bodyPr/>
          <a:lstStyle/>
          <a:p>
            <a:r>
              <a:rPr lang="en-US" b="1" dirty="0"/>
              <a:t>Simplicity:</a:t>
            </a:r>
            <a:r>
              <a:rPr lang="en-US" dirty="0"/>
              <a:t> Hill climbing is straightforward to understand and implement, making it an excellent choice for solving basic optimization problems.</a:t>
            </a:r>
          </a:p>
          <a:p>
            <a:r>
              <a:rPr lang="en-US" b="1" dirty="0"/>
              <a:t>Memory Efficiency:</a:t>
            </a:r>
            <a:r>
              <a:rPr lang="en-US" dirty="0"/>
              <a:t> It doesn't require significant memory resources since it only stores the current state and explores nearby solutions.</a:t>
            </a:r>
          </a:p>
          <a:p>
            <a:r>
              <a:rPr lang="en-US" b="1" dirty="0"/>
              <a:t>Quick Convergence:</a:t>
            </a:r>
            <a:r>
              <a:rPr lang="en-US" dirty="0"/>
              <a:t> Hill climbing often converges rapidly to a local maximum, making it suitable for problems where finding a good solution quickly is more critical than finding the global optimum.</a:t>
            </a:r>
          </a:p>
          <a:p>
            <a:endParaRPr lang="en-US" dirty="0"/>
          </a:p>
        </p:txBody>
      </p:sp>
    </p:spTree>
    <p:extLst>
      <p:ext uri="{BB962C8B-B14F-4D97-AF65-F5344CB8AC3E}">
        <p14:creationId xmlns:p14="http://schemas.microsoft.com/office/powerpoint/2010/main" val="1545928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CEFF-D754-41A5-B9BD-68CEBD13ABDE}"/>
              </a:ext>
            </a:extLst>
          </p:cNvPr>
          <p:cNvSpPr>
            <a:spLocks noGrp="1"/>
          </p:cNvSpPr>
          <p:nvPr>
            <p:ph type="title"/>
          </p:nvPr>
        </p:nvSpPr>
        <p:spPr/>
        <p:txBody>
          <a:bodyPr/>
          <a:lstStyle/>
          <a:p>
            <a:r>
              <a:rPr lang="en-US" dirty="0"/>
              <a:t>DISADVANTAGES OF HILL CLIMBING</a:t>
            </a:r>
          </a:p>
        </p:txBody>
      </p:sp>
      <p:sp>
        <p:nvSpPr>
          <p:cNvPr id="3" name="Content Placeholder 2">
            <a:extLst>
              <a:ext uri="{FF2B5EF4-FFF2-40B4-BE49-F238E27FC236}">
                <a16:creationId xmlns:a16="http://schemas.microsoft.com/office/drawing/2014/main" id="{9567CEA4-5E03-4CBA-8D2D-B8E3088BB3F0}"/>
              </a:ext>
            </a:extLst>
          </p:cNvPr>
          <p:cNvSpPr>
            <a:spLocks noGrp="1"/>
          </p:cNvSpPr>
          <p:nvPr>
            <p:ph idx="1"/>
          </p:nvPr>
        </p:nvSpPr>
        <p:spPr/>
        <p:txBody>
          <a:bodyPr/>
          <a:lstStyle/>
          <a:p>
            <a:r>
              <a:rPr lang="en-US" b="1" dirty="0"/>
              <a:t>Local Optima:</a:t>
            </a:r>
            <a:r>
              <a:rPr lang="en-US" dirty="0"/>
              <a:t> Hill climbing is prone to getting stuck in local optima, especially in complex, multi-modal landscapes where multiple peaks exist.</a:t>
            </a:r>
          </a:p>
          <a:p>
            <a:r>
              <a:rPr lang="en-US" b="1" dirty="0"/>
              <a:t>Lack of Exploration:</a:t>
            </a:r>
            <a:r>
              <a:rPr lang="en-US" dirty="0"/>
              <a:t> It can be myopic, as it only explores nearby solutions. It may miss a globally optimal solution if it requires moving away from the current position initially.</a:t>
            </a:r>
          </a:p>
          <a:p>
            <a:r>
              <a:rPr lang="en-US" b="1" dirty="0"/>
              <a:t>Sensitivity to Initial State:</a:t>
            </a:r>
            <a:r>
              <a:rPr lang="en-US" dirty="0"/>
              <a:t> The quality of the solution found is highly dependent on the initial state, making it sensitive to the starting point.</a:t>
            </a:r>
          </a:p>
          <a:p>
            <a:endParaRPr lang="en-US" dirty="0"/>
          </a:p>
        </p:txBody>
      </p:sp>
    </p:spTree>
    <p:extLst>
      <p:ext uri="{BB962C8B-B14F-4D97-AF65-F5344CB8AC3E}">
        <p14:creationId xmlns:p14="http://schemas.microsoft.com/office/powerpoint/2010/main" val="297267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AF764-160C-4609-94BE-41C91750BA22}"/>
              </a:ext>
            </a:extLst>
          </p:cNvPr>
          <p:cNvSpPr>
            <a:spLocks noGrp="1"/>
          </p:cNvSpPr>
          <p:nvPr>
            <p:ph type="title"/>
          </p:nvPr>
        </p:nvSpPr>
        <p:spPr>
          <a:xfrm>
            <a:off x="4630616" y="146665"/>
            <a:ext cx="4085492" cy="866414"/>
          </a:xfrm>
        </p:spPr>
        <p:txBody>
          <a:bodyPr>
            <a:normAutofit/>
          </a:bodyPr>
          <a:lstStyle/>
          <a:p>
            <a:r>
              <a:rPr lang="en-US" sz="4400" dirty="0"/>
              <a:t>INTRODUCTION</a:t>
            </a:r>
          </a:p>
        </p:txBody>
      </p:sp>
      <p:sp>
        <p:nvSpPr>
          <p:cNvPr id="4" name="Content Placeholder 2">
            <a:extLst>
              <a:ext uri="{FF2B5EF4-FFF2-40B4-BE49-F238E27FC236}">
                <a16:creationId xmlns:a16="http://schemas.microsoft.com/office/drawing/2014/main" id="{950EFC7C-B7DC-4653-87EA-03493D5F883E}"/>
              </a:ext>
            </a:extLst>
          </p:cNvPr>
          <p:cNvSpPr txBox="1">
            <a:spLocks/>
          </p:cNvSpPr>
          <p:nvPr/>
        </p:nvSpPr>
        <p:spPr>
          <a:xfrm>
            <a:off x="8716108" y="1690688"/>
            <a:ext cx="2946009" cy="4434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a:extLst>
              <a:ext uri="{FF2B5EF4-FFF2-40B4-BE49-F238E27FC236}">
                <a16:creationId xmlns:a16="http://schemas.microsoft.com/office/drawing/2014/main" id="{B5972F72-6B5A-4621-B4D4-9A3D9993DA24}"/>
              </a:ext>
            </a:extLst>
          </p:cNvPr>
          <p:cNvSpPr txBox="1">
            <a:spLocks/>
          </p:cNvSpPr>
          <p:nvPr/>
        </p:nvSpPr>
        <p:spPr>
          <a:xfrm>
            <a:off x="8561949" y="1623219"/>
            <a:ext cx="3254326" cy="4569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Rectangle 5">
            <a:extLst>
              <a:ext uri="{FF2B5EF4-FFF2-40B4-BE49-F238E27FC236}">
                <a16:creationId xmlns:a16="http://schemas.microsoft.com/office/drawing/2014/main" id="{164B6595-46C9-45E8-9DF4-D67845BEA09A}"/>
              </a:ext>
            </a:extLst>
          </p:cNvPr>
          <p:cNvSpPr/>
          <p:nvPr/>
        </p:nvSpPr>
        <p:spPr>
          <a:xfrm>
            <a:off x="5903742" y="4432391"/>
            <a:ext cx="6096000" cy="2246769"/>
          </a:xfrm>
          <a:prstGeom prst="rect">
            <a:avLst/>
          </a:prstGeom>
        </p:spPr>
        <p:txBody>
          <a:bodyPr>
            <a:spAutoFit/>
          </a:bodyPr>
          <a:lstStyle/>
          <a:p>
            <a:pPr algn="just">
              <a:buFont typeface="Arial" panose="020B0604020202020204" pitchFamily="34" charset="0"/>
              <a:buChar char="•"/>
            </a:pPr>
            <a:r>
              <a:rPr lang="en-US" sz="2000" dirty="0"/>
              <a:t>A node of hill climbing algorithm has two components which are state and value.</a:t>
            </a:r>
          </a:p>
          <a:p>
            <a:pPr algn="just">
              <a:buFont typeface="Arial" panose="020B0604020202020204" pitchFamily="34" charset="0"/>
              <a:buChar char="•"/>
            </a:pPr>
            <a:r>
              <a:rPr lang="en-US" sz="2000" dirty="0"/>
              <a:t>Hill Climbing is mostly used when a good heuristic is available.</a:t>
            </a:r>
          </a:p>
          <a:p>
            <a:pPr algn="just">
              <a:buFont typeface="Arial" panose="020B0604020202020204" pitchFamily="34" charset="0"/>
              <a:buChar char="•"/>
            </a:pPr>
            <a:r>
              <a:rPr lang="en-US" sz="2000" dirty="0"/>
              <a:t>In this algorithm, we don't need to maintain and handle the search tree or graph as it only keeps a single current state.</a:t>
            </a:r>
          </a:p>
        </p:txBody>
      </p:sp>
      <p:sp>
        <p:nvSpPr>
          <p:cNvPr id="7" name="Rectangle 6">
            <a:extLst>
              <a:ext uri="{FF2B5EF4-FFF2-40B4-BE49-F238E27FC236}">
                <a16:creationId xmlns:a16="http://schemas.microsoft.com/office/drawing/2014/main" id="{A5E90CF6-FEA2-4D3B-9CDE-BB179AD51DE1}"/>
              </a:ext>
            </a:extLst>
          </p:cNvPr>
          <p:cNvSpPr/>
          <p:nvPr/>
        </p:nvSpPr>
        <p:spPr>
          <a:xfrm>
            <a:off x="192258" y="825579"/>
            <a:ext cx="6096000" cy="3785652"/>
          </a:xfrm>
          <a:prstGeom prst="rect">
            <a:avLst/>
          </a:prstGeom>
        </p:spPr>
        <p:txBody>
          <a:bodyPr>
            <a:spAutoFit/>
          </a:bodyPr>
          <a:lstStyle/>
          <a:p>
            <a:pPr algn="just">
              <a:buFont typeface="Arial" panose="020B0604020202020204" pitchFamily="34" charset="0"/>
              <a:buChar char="•"/>
            </a:pPr>
            <a:r>
              <a:rPr lang="en-US" sz="2000" dirty="0"/>
              <a:t>Hill climbing algorithm is a local search algorithm which continuously moves in the direction of increasing elevation/value to find the peak of the mountain or best solution to the problem. It terminates when it reaches a peak value where no neighbor has a higher value.</a:t>
            </a:r>
          </a:p>
          <a:p>
            <a:pPr algn="just">
              <a:buFont typeface="Arial" panose="020B0604020202020204" pitchFamily="34" charset="0"/>
              <a:buChar char="•"/>
            </a:pPr>
            <a:r>
              <a:rPr lang="en-US" sz="2000" dirty="0"/>
              <a:t>Hill climbing algorithm is a technique which is used for optimizing the mathematical problems. One of the widely discussed examples of Hill climbing algorithm is Traveling-salesman Problem in which we need to minimize the distance traveled by the salesman.</a:t>
            </a:r>
          </a:p>
          <a:p>
            <a:pPr algn="just">
              <a:buFont typeface="Arial" panose="020B0604020202020204" pitchFamily="34" charset="0"/>
              <a:buChar char="•"/>
            </a:pPr>
            <a:r>
              <a:rPr lang="en-US" sz="2000" dirty="0"/>
              <a:t>It is also called greedy local search as it only looks to its good immediate neighbor state and not beyond that.</a:t>
            </a:r>
          </a:p>
        </p:txBody>
      </p:sp>
    </p:spTree>
    <p:extLst>
      <p:ext uri="{BB962C8B-B14F-4D97-AF65-F5344CB8AC3E}">
        <p14:creationId xmlns:p14="http://schemas.microsoft.com/office/powerpoint/2010/main" val="219212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fade">
                                      <p:cBhvr>
                                        <p:cTn id="24" dur="1000"/>
                                        <p:tgtEl>
                                          <p:spTgt spid="7">
                                            <p:txEl>
                                              <p:pRg st="0" end="0"/>
                                            </p:txEl>
                                          </p:spTgt>
                                        </p:tgtEl>
                                      </p:cBhvr>
                                    </p:animEffect>
                                    <p:anim calcmode="lin" valueType="num">
                                      <p:cBhvr>
                                        <p:cTn id="2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7">
                                            <p:txEl>
                                              <p:pRg st="1" end="1"/>
                                            </p:txEl>
                                          </p:spTgt>
                                        </p:tgtEl>
                                        <p:attrNameLst>
                                          <p:attrName>style.visibility</p:attrName>
                                        </p:attrNameLst>
                                      </p:cBhvr>
                                      <p:to>
                                        <p:strVal val="visible"/>
                                      </p:to>
                                    </p:set>
                                    <p:animEffect transition="in" filter="fade">
                                      <p:cBhvr>
                                        <p:cTn id="30" dur="1000"/>
                                        <p:tgtEl>
                                          <p:spTgt spid="7">
                                            <p:txEl>
                                              <p:pRg st="1" end="1"/>
                                            </p:txEl>
                                          </p:spTgt>
                                        </p:tgtEl>
                                      </p:cBhvr>
                                    </p:animEffect>
                                    <p:anim calcmode="lin" valueType="num">
                                      <p:cBhvr>
                                        <p:cTn id="31"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nodeType="afterEffect">
                                  <p:stCondLst>
                                    <p:cond delay="0"/>
                                  </p:stCondLst>
                                  <p:childTnLst>
                                    <p:set>
                                      <p:cBhvr>
                                        <p:cTn id="35" dur="1" fill="hold">
                                          <p:stCondLst>
                                            <p:cond delay="0"/>
                                          </p:stCondLst>
                                        </p:cTn>
                                        <p:tgtEl>
                                          <p:spTgt spid="7">
                                            <p:txEl>
                                              <p:pRg st="2" end="2"/>
                                            </p:txEl>
                                          </p:spTgt>
                                        </p:tgtEl>
                                        <p:attrNameLst>
                                          <p:attrName>style.visibility</p:attrName>
                                        </p:attrNameLst>
                                      </p:cBhvr>
                                      <p:to>
                                        <p:strVal val="visible"/>
                                      </p:to>
                                    </p:set>
                                    <p:animEffect transition="in" filter="fade">
                                      <p:cBhvr>
                                        <p:cTn id="36" dur="1000"/>
                                        <p:tgtEl>
                                          <p:spTgt spid="7">
                                            <p:txEl>
                                              <p:pRg st="2" end="2"/>
                                            </p:txEl>
                                          </p:spTgt>
                                        </p:tgtEl>
                                      </p:cBhvr>
                                    </p:animEffect>
                                    <p:anim calcmode="lin" valueType="num">
                                      <p:cBhvr>
                                        <p:cTn id="3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2" presetClass="entr" presetSubtype="4" fill="hold" nodeType="after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 calcmode="lin" valueType="num">
                                      <p:cBhvr additive="base">
                                        <p:cTn id="4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3" dur="10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6000"/>
                            </p:stCondLst>
                            <p:childTnLst>
                              <p:par>
                                <p:cTn id="45" presetID="2" presetClass="entr" presetSubtype="4" fill="hold" nodeType="after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 calcmode="lin" valueType="num">
                                      <p:cBhvr additive="base">
                                        <p:cTn id="4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49" fill="hold">
                            <p:stCondLst>
                              <p:cond delay="7000"/>
                            </p:stCondLst>
                            <p:childTnLst>
                              <p:par>
                                <p:cTn id="50" presetID="2" presetClass="entr" presetSubtype="4" fill="hold" nodeType="after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 calcmode="lin" valueType="num">
                                      <p:cBhvr additive="base">
                                        <p:cTn id="5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3" dur="10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D878-5680-444C-BEFD-13457977F125}"/>
              </a:ext>
            </a:extLst>
          </p:cNvPr>
          <p:cNvSpPr>
            <a:spLocks noGrp="1"/>
          </p:cNvSpPr>
          <p:nvPr>
            <p:ph type="title"/>
          </p:nvPr>
        </p:nvSpPr>
        <p:spPr/>
        <p:txBody>
          <a:bodyPr/>
          <a:lstStyle/>
          <a:p>
            <a:r>
              <a:rPr lang="en-US" dirty="0"/>
              <a:t>CONCLUSION///summary</a:t>
            </a:r>
          </a:p>
        </p:txBody>
      </p:sp>
      <p:sp>
        <p:nvSpPr>
          <p:cNvPr id="3" name="Content Placeholder 2">
            <a:extLst>
              <a:ext uri="{FF2B5EF4-FFF2-40B4-BE49-F238E27FC236}">
                <a16:creationId xmlns:a16="http://schemas.microsoft.com/office/drawing/2014/main" id="{808D5A67-5DC4-4047-9B84-79E0D575F7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5003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AF764-160C-4609-94BE-41C91750BA22}"/>
              </a:ext>
            </a:extLst>
          </p:cNvPr>
          <p:cNvSpPr>
            <a:spLocks noGrp="1"/>
          </p:cNvSpPr>
          <p:nvPr>
            <p:ph type="title"/>
          </p:nvPr>
        </p:nvSpPr>
        <p:spPr>
          <a:xfrm>
            <a:off x="4630616" y="146665"/>
            <a:ext cx="4085492" cy="866414"/>
          </a:xfrm>
        </p:spPr>
        <p:txBody>
          <a:bodyPr>
            <a:normAutofit/>
          </a:bodyPr>
          <a:lstStyle/>
          <a:p>
            <a:r>
              <a:rPr lang="en-US" sz="4400" dirty="0"/>
              <a:t>INTRODUCTION</a:t>
            </a:r>
          </a:p>
        </p:txBody>
      </p:sp>
      <p:sp>
        <p:nvSpPr>
          <p:cNvPr id="4" name="Content Placeholder 2">
            <a:extLst>
              <a:ext uri="{FF2B5EF4-FFF2-40B4-BE49-F238E27FC236}">
                <a16:creationId xmlns:a16="http://schemas.microsoft.com/office/drawing/2014/main" id="{950EFC7C-B7DC-4653-87EA-03493D5F883E}"/>
              </a:ext>
            </a:extLst>
          </p:cNvPr>
          <p:cNvSpPr txBox="1">
            <a:spLocks/>
          </p:cNvSpPr>
          <p:nvPr/>
        </p:nvSpPr>
        <p:spPr>
          <a:xfrm>
            <a:off x="8716108" y="1690688"/>
            <a:ext cx="2946009" cy="4434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a:extLst>
              <a:ext uri="{FF2B5EF4-FFF2-40B4-BE49-F238E27FC236}">
                <a16:creationId xmlns:a16="http://schemas.microsoft.com/office/drawing/2014/main" id="{B5972F72-6B5A-4621-B4D4-9A3D9993DA24}"/>
              </a:ext>
            </a:extLst>
          </p:cNvPr>
          <p:cNvSpPr txBox="1">
            <a:spLocks/>
          </p:cNvSpPr>
          <p:nvPr/>
        </p:nvSpPr>
        <p:spPr>
          <a:xfrm>
            <a:off x="8561949" y="1623219"/>
            <a:ext cx="3254326" cy="4569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0" name="Picture 9">
            <a:extLst>
              <a:ext uri="{FF2B5EF4-FFF2-40B4-BE49-F238E27FC236}">
                <a16:creationId xmlns:a16="http://schemas.microsoft.com/office/drawing/2014/main" id="{BEE04B74-D904-438B-BF52-3AD5EA475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724" y="1139483"/>
            <a:ext cx="11732223" cy="5571852"/>
          </a:xfrm>
          <a:prstGeom prst="rect">
            <a:avLst/>
          </a:prstGeom>
        </p:spPr>
      </p:pic>
    </p:spTree>
    <p:extLst>
      <p:ext uri="{BB962C8B-B14F-4D97-AF65-F5344CB8AC3E}">
        <p14:creationId xmlns:p14="http://schemas.microsoft.com/office/powerpoint/2010/main" val="327987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8879-1BD4-4CF7-BF49-7D99402E6A37}"/>
              </a:ext>
            </a:extLst>
          </p:cNvPr>
          <p:cNvSpPr>
            <a:spLocks noGrp="1"/>
          </p:cNvSpPr>
          <p:nvPr>
            <p:ph type="title"/>
          </p:nvPr>
        </p:nvSpPr>
        <p:spPr/>
        <p:txBody>
          <a:bodyPr/>
          <a:lstStyle/>
          <a:p>
            <a:r>
              <a:rPr lang="en-US" dirty="0"/>
              <a:t>FEATURES</a:t>
            </a:r>
          </a:p>
        </p:txBody>
      </p:sp>
      <p:sp>
        <p:nvSpPr>
          <p:cNvPr id="6" name="Rectangle 5">
            <a:extLst>
              <a:ext uri="{FF2B5EF4-FFF2-40B4-BE49-F238E27FC236}">
                <a16:creationId xmlns:a16="http://schemas.microsoft.com/office/drawing/2014/main" id="{41F75494-20F6-4631-AF57-544FB3443AE1}"/>
              </a:ext>
            </a:extLst>
          </p:cNvPr>
          <p:cNvSpPr/>
          <p:nvPr/>
        </p:nvSpPr>
        <p:spPr>
          <a:xfrm>
            <a:off x="914399" y="2136338"/>
            <a:ext cx="10452295" cy="3046988"/>
          </a:xfrm>
          <a:prstGeom prst="rect">
            <a:avLst/>
          </a:prstGeom>
        </p:spPr>
        <p:txBody>
          <a:bodyPr wrap="square">
            <a:spAutoFit/>
          </a:bodyPr>
          <a:lstStyle/>
          <a:p>
            <a:r>
              <a:rPr lang="en-US" sz="2400" dirty="0"/>
              <a:t>Following are some main features of Hill Climbing Algorithm:</a:t>
            </a:r>
          </a:p>
          <a:p>
            <a:pPr marL="342900" indent="-342900">
              <a:buFont typeface="Arial" panose="020B0604020202020204" pitchFamily="34" charset="0"/>
              <a:buChar char="•"/>
            </a:pPr>
            <a:r>
              <a:rPr lang="en-US" sz="2400" b="1" dirty="0"/>
              <a:t>Generate and Test variant:</a:t>
            </a:r>
            <a:r>
              <a:rPr lang="en-US" sz="2400" dirty="0"/>
              <a:t> Hill Climbing is the variant of Generate and Test method. The Generate and Test method produce feedback which helps to decide which direction to move in the search space.</a:t>
            </a:r>
          </a:p>
          <a:p>
            <a:pPr marL="342900" indent="-342900">
              <a:buFont typeface="Arial" panose="020B0604020202020204" pitchFamily="34" charset="0"/>
              <a:buChar char="•"/>
            </a:pPr>
            <a:r>
              <a:rPr lang="en-US" sz="2400" b="1" dirty="0"/>
              <a:t>Greedy approach:</a:t>
            </a:r>
            <a:r>
              <a:rPr lang="en-US" sz="2400" dirty="0"/>
              <a:t> Hill-climbing algorithm search moves in the direction which optimizes the cost.</a:t>
            </a:r>
          </a:p>
          <a:p>
            <a:pPr marL="342900" indent="-342900">
              <a:buFont typeface="Arial" panose="020B0604020202020204" pitchFamily="34" charset="0"/>
              <a:buChar char="•"/>
            </a:pPr>
            <a:r>
              <a:rPr lang="en-US" sz="2400" b="1" dirty="0"/>
              <a:t>No backtracking:</a:t>
            </a:r>
            <a:r>
              <a:rPr lang="en-US" sz="2400" dirty="0"/>
              <a:t> It does not backtrack the search space, as it does not remember the previous states.</a:t>
            </a:r>
          </a:p>
        </p:txBody>
      </p:sp>
    </p:spTree>
    <p:extLst>
      <p:ext uri="{BB962C8B-B14F-4D97-AF65-F5344CB8AC3E}">
        <p14:creationId xmlns:p14="http://schemas.microsoft.com/office/powerpoint/2010/main" val="60357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1000"/>
                                        <p:tgtEl>
                                          <p:spTgt spid="6">
                                            <p:txEl>
                                              <p:pRg st="0" end="0"/>
                                            </p:txEl>
                                          </p:spTgt>
                                        </p:tgtEl>
                                      </p:cBhvr>
                                    </p:animEffect>
                                    <p:anim calcmode="lin" valueType="num">
                                      <p:cBhvr>
                                        <p:cTn id="16"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1000"/>
                                        <p:tgtEl>
                                          <p:spTgt spid="6">
                                            <p:txEl>
                                              <p:pRg st="1" end="1"/>
                                            </p:txEl>
                                          </p:spTgt>
                                        </p:tgtEl>
                                      </p:cBhvr>
                                    </p:animEffect>
                                    <p:anim calcmode="lin" valueType="num">
                                      <p:cBhvr>
                                        <p:cTn id="21"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fade">
                                      <p:cBhvr>
                                        <p:cTn id="25" dur="1000"/>
                                        <p:tgtEl>
                                          <p:spTgt spid="6">
                                            <p:txEl>
                                              <p:pRg st="2" end="2"/>
                                            </p:txEl>
                                          </p:spTgt>
                                        </p:tgtEl>
                                      </p:cBhvr>
                                    </p:animEffect>
                                    <p:anim calcmode="lin" valueType="num">
                                      <p:cBhvr>
                                        <p:cTn id="26"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fade">
                                      <p:cBhvr>
                                        <p:cTn id="30" dur="1000"/>
                                        <p:tgtEl>
                                          <p:spTgt spid="6">
                                            <p:txEl>
                                              <p:pRg st="3" end="3"/>
                                            </p:txEl>
                                          </p:spTgt>
                                        </p:tgtEl>
                                      </p:cBhvr>
                                    </p:animEffect>
                                    <p:anim calcmode="lin" valueType="num">
                                      <p:cBhvr>
                                        <p:cTn id="31"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43AC-7C5E-469A-89DA-DFB4F883E774}"/>
              </a:ext>
            </a:extLst>
          </p:cNvPr>
          <p:cNvSpPr>
            <a:spLocks noGrp="1"/>
          </p:cNvSpPr>
          <p:nvPr>
            <p:ph type="title"/>
          </p:nvPr>
        </p:nvSpPr>
        <p:spPr>
          <a:xfrm>
            <a:off x="339555" y="-141137"/>
            <a:ext cx="9905998" cy="1478570"/>
          </a:xfrm>
        </p:spPr>
        <p:txBody>
          <a:bodyPr/>
          <a:lstStyle/>
          <a:p>
            <a:r>
              <a:rPr lang="en-US" dirty="0"/>
              <a:t>STATE SPACE DIAGRAM FOR HILL CLIMBING</a:t>
            </a:r>
          </a:p>
        </p:txBody>
      </p:sp>
      <p:sp>
        <p:nvSpPr>
          <p:cNvPr id="5" name="Rectangle 4">
            <a:extLst>
              <a:ext uri="{FF2B5EF4-FFF2-40B4-BE49-F238E27FC236}">
                <a16:creationId xmlns:a16="http://schemas.microsoft.com/office/drawing/2014/main" id="{BF10D396-4415-4160-9969-55CCA6D421A3}"/>
              </a:ext>
            </a:extLst>
          </p:cNvPr>
          <p:cNvSpPr/>
          <p:nvPr/>
        </p:nvSpPr>
        <p:spPr>
          <a:xfrm>
            <a:off x="339555" y="1337433"/>
            <a:ext cx="8804445" cy="4401205"/>
          </a:xfrm>
          <a:prstGeom prst="rect">
            <a:avLst/>
          </a:prstGeom>
        </p:spPr>
        <p:txBody>
          <a:bodyPr wrap="square">
            <a:spAutoFit/>
          </a:bodyPr>
          <a:lstStyle/>
          <a:p>
            <a:r>
              <a:rPr lang="en-US" sz="2800" dirty="0"/>
              <a:t>The state-space diagram is a graphical representation of the set of states our search algorithm can reach vs the value of our objective function(the function which we wish to maximize). </a:t>
            </a:r>
          </a:p>
          <a:p>
            <a:r>
              <a:rPr lang="en-US" sz="2800" dirty="0"/>
              <a:t>•	X-axis: denotes the state space </a:t>
            </a:r>
            <a:r>
              <a:rPr lang="en-US" sz="2800" dirty="0" err="1"/>
              <a:t>i.e</a:t>
            </a:r>
            <a:r>
              <a:rPr lang="en-US" sz="2800" dirty="0"/>
              <a:t> states or configuration our algorithm may reach. </a:t>
            </a:r>
          </a:p>
          <a:p>
            <a:r>
              <a:rPr lang="en-US" sz="2800" dirty="0"/>
              <a:t>•	Y-axis: denotes the values of objective function corresponding to a particular state. </a:t>
            </a:r>
          </a:p>
          <a:p>
            <a:r>
              <a:rPr lang="en-US" sz="2800" dirty="0"/>
              <a:t>The best solution will be a state space where the objective function has a maximum value(global maximum). </a:t>
            </a:r>
          </a:p>
        </p:txBody>
      </p:sp>
    </p:spTree>
    <p:extLst>
      <p:ext uri="{BB962C8B-B14F-4D97-AF65-F5344CB8AC3E}">
        <p14:creationId xmlns:p14="http://schemas.microsoft.com/office/powerpoint/2010/main" val="167061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43AC-7C5E-469A-89DA-DFB4F883E774}"/>
              </a:ext>
            </a:extLst>
          </p:cNvPr>
          <p:cNvSpPr>
            <a:spLocks noGrp="1"/>
          </p:cNvSpPr>
          <p:nvPr>
            <p:ph type="title"/>
          </p:nvPr>
        </p:nvSpPr>
        <p:spPr>
          <a:xfrm>
            <a:off x="339555" y="-141137"/>
            <a:ext cx="9905998" cy="1478570"/>
          </a:xfrm>
        </p:spPr>
        <p:txBody>
          <a:bodyPr/>
          <a:lstStyle/>
          <a:p>
            <a:r>
              <a:rPr lang="en-US" dirty="0"/>
              <a:t>DIAGRAMATIC REPRESENTATION</a:t>
            </a:r>
          </a:p>
        </p:txBody>
      </p:sp>
      <p:pic>
        <p:nvPicPr>
          <p:cNvPr id="4" name="Picture 3" descr="objectfuntion">
            <a:extLst>
              <a:ext uri="{FF2B5EF4-FFF2-40B4-BE49-F238E27FC236}">
                <a16:creationId xmlns:a16="http://schemas.microsoft.com/office/drawing/2014/main" id="{DEF534CB-3E8F-4487-AEFB-50E77D5E08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8923" y="829994"/>
            <a:ext cx="11383522" cy="5852160"/>
          </a:xfrm>
          <a:prstGeom prst="rect">
            <a:avLst/>
          </a:prstGeom>
          <a:noFill/>
          <a:ln>
            <a:noFill/>
          </a:ln>
        </p:spPr>
      </p:pic>
    </p:spTree>
    <p:extLst>
      <p:ext uri="{BB962C8B-B14F-4D97-AF65-F5344CB8AC3E}">
        <p14:creationId xmlns:p14="http://schemas.microsoft.com/office/powerpoint/2010/main" val="245628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43AC-7C5E-469A-89DA-DFB4F883E774}"/>
              </a:ext>
            </a:extLst>
          </p:cNvPr>
          <p:cNvSpPr>
            <a:spLocks noGrp="1"/>
          </p:cNvSpPr>
          <p:nvPr>
            <p:ph type="title"/>
          </p:nvPr>
        </p:nvSpPr>
        <p:spPr>
          <a:xfrm>
            <a:off x="339555" y="-141137"/>
            <a:ext cx="9905998" cy="1478570"/>
          </a:xfrm>
        </p:spPr>
        <p:txBody>
          <a:bodyPr/>
          <a:lstStyle/>
          <a:p>
            <a:r>
              <a:rPr lang="en-US" dirty="0"/>
              <a:t>Different regions in the State Space Diagram: </a:t>
            </a:r>
          </a:p>
        </p:txBody>
      </p:sp>
      <p:sp>
        <p:nvSpPr>
          <p:cNvPr id="4" name="Rectangle 3">
            <a:extLst>
              <a:ext uri="{FF2B5EF4-FFF2-40B4-BE49-F238E27FC236}">
                <a16:creationId xmlns:a16="http://schemas.microsoft.com/office/drawing/2014/main" id="{9A8657BF-6A8F-4B3C-BE75-7E61C4924083}"/>
              </a:ext>
            </a:extLst>
          </p:cNvPr>
          <p:cNvSpPr/>
          <p:nvPr/>
        </p:nvSpPr>
        <p:spPr>
          <a:xfrm>
            <a:off x="633046" y="971673"/>
            <a:ext cx="8904849" cy="5632311"/>
          </a:xfrm>
          <a:prstGeom prst="rect">
            <a:avLst/>
          </a:prstGeom>
        </p:spPr>
        <p:txBody>
          <a:bodyPr wrap="square">
            <a:spAutoFit/>
          </a:bodyPr>
          <a:lstStyle/>
          <a:p>
            <a:r>
              <a:rPr lang="en-US" sz="2400" dirty="0"/>
              <a:t>•	</a:t>
            </a:r>
            <a:r>
              <a:rPr lang="en-US" sz="2400" b="1" dirty="0"/>
              <a:t>Local maximum</a:t>
            </a:r>
            <a:r>
              <a:rPr lang="en-US" sz="2400" dirty="0"/>
              <a:t>: It is a state which is better than its neighboring state however there exists a state which is better than it(global maximum). This state is better because here the value of the objective function is higher than its neighbors. </a:t>
            </a:r>
          </a:p>
          <a:p>
            <a:r>
              <a:rPr lang="en-US" sz="2400" dirty="0"/>
              <a:t> </a:t>
            </a:r>
          </a:p>
          <a:p>
            <a:r>
              <a:rPr lang="en-US" sz="2400" dirty="0"/>
              <a:t>•	</a:t>
            </a:r>
            <a:r>
              <a:rPr lang="en-US" sz="2400" b="1" dirty="0"/>
              <a:t>Global maximum</a:t>
            </a:r>
            <a:r>
              <a:rPr lang="en-US" sz="2400" dirty="0"/>
              <a:t>: It is the best possible state in the state space diagram. This is because, at this stage, the objective function has the highest value.</a:t>
            </a:r>
          </a:p>
          <a:p>
            <a:r>
              <a:rPr lang="en-US" sz="2400" dirty="0"/>
              <a:t>•	</a:t>
            </a:r>
            <a:r>
              <a:rPr lang="en-US" sz="2400" b="1" dirty="0"/>
              <a:t>Plateau/flat local maximum</a:t>
            </a:r>
            <a:r>
              <a:rPr lang="en-US" sz="2400" dirty="0"/>
              <a:t>: It is a flat region of state space where neighboring states have the same value.</a:t>
            </a:r>
          </a:p>
          <a:p>
            <a:r>
              <a:rPr lang="en-US" sz="2400" dirty="0"/>
              <a:t>•	</a:t>
            </a:r>
            <a:r>
              <a:rPr lang="en-US" sz="2400" b="1" dirty="0"/>
              <a:t>Ridge</a:t>
            </a:r>
            <a:r>
              <a:rPr lang="en-US" sz="2400" dirty="0"/>
              <a:t>: It is a region that is higher than its neighbors but itself has a slope. It is a special kind of local maximum.</a:t>
            </a:r>
          </a:p>
          <a:p>
            <a:r>
              <a:rPr lang="en-US" sz="2400" dirty="0"/>
              <a:t>•	</a:t>
            </a:r>
            <a:r>
              <a:rPr lang="en-US" sz="2400" b="1" dirty="0"/>
              <a:t>Current state</a:t>
            </a:r>
            <a:r>
              <a:rPr lang="en-US" sz="2400" dirty="0"/>
              <a:t>: The region of the state space diagram where we are currently present during the search.</a:t>
            </a:r>
          </a:p>
          <a:p>
            <a:r>
              <a:rPr lang="en-US" sz="2400" dirty="0"/>
              <a:t>•	</a:t>
            </a:r>
            <a:r>
              <a:rPr lang="en-US" sz="2400" b="1" dirty="0"/>
              <a:t>Shoulder</a:t>
            </a:r>
            <a:r>
              <a:rPr lang="en-US" sz="2400" dirty="0"/>
              <a:t>: It is a plateau that has an uphill edge</a:t>
            </a:r>
          </a:p>
        </p:txBody>
      </p:sp>
    </p:spTree>
    <p:extLst>
      <p:ext uri="{BB962C8B-B14F-4D97-AF65-F5344CB8AC3E}">
        <p14:creationId xmlns:p14="http://schemas.microsoft.com/office/powerpoint/2010/main" val="94618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43AC-7C5E-469A-89DA-DFB4F883E774}"/>
              </a:ext>
            </a:extLst>
          </p:cNvPr>
          <p:cNvSpPr>
            <a:spLocks noGrp="1"/>
          </p:cNvSpPr>
          <p:nvPr>
            <p:ph type="title"/>
          </p:nvPr>
        </p:nvSpPr>
        <p:spPr>
          <a:xfrm>
            <a:off x="0" y="-143706"/>
            <a:ext cx="11491374" cy="1478570"/>
          </a:xfrm>
        </p:spPr>
        <p:txBody>
          <a:bodyPr>
            <a:noAutofit/>
          </a:bodyPr>
          <a:lstStyle/>
          <a:p>
            <a:pPr fontAlgn="base"/>
            <a:r>
              <a:rPr lang="en-US" b="1" dirty="0"/>
              <a:t>Problems in different regions in Hill climbing</a:t>
            </a:r>
            <a:br>
              <a:rPr lang="en-US" dirty="0"/>
            </a:br>
            <a:endParaRPr lang="en-US" dirty="0"/>
          </a:p>
        </p:txBody>
      </p:sp>
      <p:sp>
        <p:nvSpPr>
          <p:cNvPr id="4" name="Rectangle 3">
            <a:extLst>
              <a:ext uri="{FF2B5EF4-FFF2-40B4-BE49-F238E27FC236}">
                <a16:creationId xmlns:a16="http://schemas.microsoft.com/office/drawing/2014/main" id="{9A8657BF-6A8F-4B3C-BE75-7E61C4924083}"/>
              </a:ext>
            </a:extLst>
          </p:cNvPr>
          <p:cNvSpPr/>
          <p:nvPr/>
        </p:nvSpPr>
        <p:spPr>
          <a:xfrm>
            <a:off x="633046" y="971673"/>
            <a:ext cx="8904849" cy="461665"/>
          </a:xfrm>
          <a:prstGeom prst="rect">
            <a:avLst/>
          </a:prstGeom>
        </p:spPr>
        <p:txBody>
          <a:bodyPr wrap="square">
            <a:spAutoFit/>
          </a:bodyPr>
          <a:lstStyle/>
          <a:p>
            <a:endParaRPr lang="en-US" sz="2400" b="1" dirty="0"/>
          </a:p>
        </p:txBody>
      </p:sp>
      <p:sp>
        <p:nvSpPr>
          <p:cNvPr id="5" name="Rectangle 4">
            <a:extLst>
              <a:ext uri="{FF2B5EF4-FFF2-40B4-BE49-F238E27FC236}">
                <a16:creationId xmlns:a16="http://schemas.microsoft.com/office/drawing/2014/main" id="{6EE9175B-085D-4B51-8EDB-7AD489FC2E05}"/>
              </a:ext>
            </a:extLst>
          </p:cNvPr>
          <p:cNvSpPr/>
          <p:nvPr/>
        </p:nvSpPr>
        <p:spPr>
          <a:xfrm>
            <a:off x="759655" y="474345"/>
            <a:ext cx="10578905" cy="6370975"/>
          </a:xfrm>
          <a:prstGeom prst="rect">
            <a:avLst/>
          </a:prstGeom>
        </p:spPr>
        <p:txBody>
          <a:bodyPr wrap="square">
            <a:spAutoFit/>
          </a:bodyPr>
          <a:lstStyle/>
          <a:p>
            <a:r>
              <a:rPr lang="en-US" sz="2400" dirty="0"/>
              <a:t>Hill climbing cannot reach the optimal/best state(global maximum) if it enters any of the following regions :  </a:t>
            </a:r>
          </a:p>
          <a:p>
            <a:r>
              <a:rPr lang="en-US" sz="2400" dirty="0"/>
              <a:t>•	Local maximum: At a local maximum all neighboring states have a value that is worse than the current state. Since hill-climbing uses a greedy approach, it will not move to the worse state and terminate itself. The process will end even though a better solution may exist. </a:t>
            </a:r>
          </a:p>
          <a:p>
            <a:r>
              <a:rPr lang="en-US" sz="2400" dirty="0"/>
              <a:t>To overcome the local maximum problem: Utilize the backtracking technique. Maintain a list of visited states. If the search reaches an undesirable state, it can backtrack to the previous configuration and explore a new path.</a:t>
            </a:r>
          </a:p>
          <a:p>
            <a:r>
              <a:rPr lang="en-US" sz="2400" dirty="0"/>
              <a:t>•	Plateau: On the plateau, all neighbors have the same value. Hence, it is not possible to select the best direction. </a:t>
            </a:r>
          </a:p>
          <a:p>
            <a:r>
              <a:rPr lang="en-US" sz="2400" dirty="0"/>
              <a:t>To overcome plateaus: Make a big jump. Randomly select a state far away from the current state. Chances are that we will land in a non-plateau region.</a:t>
            </a:r>
          </a:p>
          <a:p>
            <a:r>
              <a:rPr lang="en-US" sz="2400" dirty="0"/>
              <a:t>•	Ridge: Any point on a ridge can look like a peak because movement in all possible directions is downward. Hence the algorithm stops when it reaches this state. </a:t>
            </a:r>
          </a:p>
          <a:p>
            <a:r>
              <a:rPr lang="en-US" sz="2400" dirty="0"/>
              <a:t>To overcome Ridge: In this kind of obstacle, use two or more rules before testing. It implies moving in several directions at once.</a:t>
            </a:r>
          </a:p>
        </p:txBody>
      </p:sp>
    </p:spTree>
    <p:extLst>
      <p:ext uri="{BB962C8B-B14F-4D97-AF65-F5344CB8AC3E}">
        <p14:creationId xmlns:p14="http://schemas.microsoft.com/office/powerpoint/2010/main" val="178798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4BF0-B27E-4343-BDE6-82D69A965ADE}"/>
              </a:ext>
            </a:extLst>
          </p:cNvPr>
          <p:cNvSpPr>
            <a:spLocks noGrp="1"/>
          </p:cNvSpPr>
          <p:nvPr>
            <p:ph type="title"/>
          </p:nvPr>
        </p:nvSpPr>
        <p:spPr/>
        <p:txBody>
          <a:bodyPr/>
          <a:lstStyle/>
          <a:p>
            <a:r>
              <a:rPr lang="en-US" dirty="0"/>
              <a:t>TYPES OF HILL CLIMBING </a:t>
            </a:r>
          </a:p>
        </p:txBody>
      </p:sp>
      <p:sp>
        <p:nvSpPr>
          <p:cNvPr id="3" name="Content Placeholder 2">
            <a:extLst>
              <a:ext uri="{FF2B5EF4-FFF2-40B4-BE49-F238E27FC236}">
                <a16:creationId xmlns:a16="http://schemas.microsoft.com/office/drawing/2014/main" id="{AEEA8351-7C40-4216-96CF-3389AD220FA9}"/>
              </a:ext>
            </a:extLst>
          </p:cNvPr>
          <p:cNvSpPr>
            <a:spLocks noGrp="1"/>
          </p:cNvSpPr>
          <p:nvPr>
            <p:ph idx="1"/>
          </p:nvPr>
        </p:nvSpPr>
        <p:spPr/>
        <p:txBody>
          <a:bodyPr/>
          <a:lstStyle/>
          <a:p>
            <a:pPr marL="0" indent="0">
              <a:buNone/>
            </a:pPr>
            <a:r>
              <a:rPr lang="en-US" dirty="0"/>
              <a:t>Hill climbing comes with its own flavors, each with its own approach to finding the optimal solution:</a:t>
            </a:r>
          </a:p>
          <a:p>
            <a:pPr marL="0" indent="0">
              <a:buNone/>
            </a:pPr>
            <a:r>
              <a:rPr lang="en-US" b="1" dirty="0"/>
              <a:t>1</a:t>
            </a:r>
            <a:r>
              <a:rPr lang="en-US" dirty="0"/>
              <a:t>.</a:t>
            </a:r>
            <a:r>
              <a:rPr lang="en-US" b="1" dirty="0"/>
              <a:t>Simple hill climbing</a:t>
            </a:r>
          </a:p>
          <a:p>
            <a:pPr marL="0" indent="0">
              <a:buNone/>
            </a:pPr>
            <a:r>
              <a:rPr lang="en-US" b="1" dirty="0"/>
              <a:t>2.Steepest-Ascent hill climbing</a:t>
            </a:r>
          </a:p>
          <a:p>
            <a:pPr marL="0" indent="0">
              <a:buNone/>
            </a:pPr>
            <a:r>
              <a:rPr lang="en-US" b="1" dirty="0"/>
              <a:t>3.Stochastic hill climbing</a:t>
            </a:r>
          </a:p>
        </p:txBody>
      </p:sp>
    </p:spTree>
    <p:extLst>
      <p:ext uri="{BB962C8B-B14F-4D97-AF65-F5344CB8AC3E}">
        <p14:creationId xmlns:p14="http://schemas.microsoft.com/office/powerpoint/2010/main" val="137828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42" presetClass="entr" presetSubtype="0" fill="hold"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3000"/>
                            </p:stCondLst>
                            <p:childTnLst>
                              <p:par>
                                <p:cTn id="24" presetID="42" presetClass="entr" presetSubtype="0" fill="hold" nodeType="after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4000"/>
                            </p:stCondLst>
                            <p:childTnLst>
                              <p:par>
                                <p:cTn id="30" presetID="42" presetClass="entr" presetSubtype="0" fill="hold"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738</TotalTime>
  <Words>982</Words>
  <Application>Microsoft Office PowerPoint</Application>
  <PresentationFormat>Widescreen</PresentationFormat>
  <Paragraphs>92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Trebuchet MS</vt:lpstr>
      <vt:lpstr>Tw Cen MT</vt:lpstr>
      <vt:lpstr>Wingdings</vt:lpstr>
      <vt:lpstr>Circuit</vt:lpstr>
      <vt:lpstr>HILL CLIMBING</vt:lpstr>
      <vt:lpstr>INTRODUCTION</vt:lpstr>
      <vt:lpstr>INTRODUCTION</vt:lpstr>
      <vt:lpstr>FEATURES</vt:lpstr>
      <vt:lpstr>STATE SPACE DIAGRAM FOR HILL CLIMBING</vt:lpstr>
      <vt:lpstr>DIAGRAMATIC REPRESENTATION</vt:lpstr>
      <vt:lpstr>Different regions in the State Space Diagram: </vt:lpstr>
      <vt:lpstr>Problems in different regions in Hill climbing </vt:lpstr>
      <vt:lpstr>TYPES OF HILL CLIMBING </vt:lpstr>
      <vt:lpstr>1.SIMPLE HILL CLIMBING</vt:lpstr>
      <vt:lpstr>ALGORITHIM FOR SIMPLE</vt:lpstr>
      <vt:lpstr>STEEPEST-ASCENT HILL CLIMBING</vt:lpstr>
      <vt:lpstr>ALGORITHIM FOR STEEPEST-ASCENT</vt:lpstr>
      <vt:lpstr>STOCHASTIC HILL CLIMBING</vt:lpstr>
      <vt:lpstr>ALGORITHIM FOR STOCHASTIC</vt:lpstr>
      <vt:lpstr>PYTHON CODE FOR THE TYPES</vt:lpstr>
      <vt:lpstr>APPLICATIONS OF HILL CLIMBING</vt:lpstr>
      <vt:lpstr>ADVANTAGES OF HILL CLIMBING</vt:lpstr>
      <vt:lpstr>DISADVANTAGES OF HILL CLIMBING</vt:lpstr>
      <vt:lpstr>CONCLUSION///summary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HILL CLIMBING</dc:title>
  <dc:creator>Takudzwa Katuruza</dc:creator>
  <cp:lastModifiedBy>Takudzwa Katuruza</cp:lastModifiedBy>
  <cp:revision>13</cp:revision>
  <dcterms:created xsi:type="dcterms:W3CDTF">2023-10-09T18:54:06Z</dcterms:created>
  <dcterms:modified xsi:type="dcterms:W3CDTF">2023-10-10T07:13:20Z</dcterms:modified>
</cp:coreProperties>
</file>