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2"/>
  </p:notesMasterIdLst>
  <p:sldIdLst>
    <p:sldId id="256" r:id="rId2"/>
    <p:sldId id="258" r:id="rId3"/>
    <p:sldId id="259" r:id="rId4"/>
    <p:sldId id="260" r:id="rId5"/>
    <p:sldId id="266" r:id="rId6"/>
    <p:sldId id="261" r:id="rId7"/>
    <p:sldId id="262" r:id="rId8"/>
    <p:sldId id="265" r:id="rId9"/>
    <p:sldId id="263" r:id="rId10"/>
    <p:sldId id="267" r:id="rId11"/>
    <p:sldId id="268" r:id="rId12"/>
    <p:sldId id="269" r:id="rId13"/>
    <p:sldId id="270" r:id="rId14"/>
    <p:sldId id="271" r:id="rId15"/>
    <p:sldId id="272" r:id="rId16"/>
    <p:sldId id="273" r:id="rId17"/>
    <p:sldId id="274" r:id="rId18"/>
    <p:sldId id="276" r:id="rId19"/>
    <p:sldId id="27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134C1-39DA-4178-AF21-1AA4E462354B}" type="datetimeFigureOut">
              <a:rPr lang="en-ZW" smtClean="0"/>
              <a:t>8/10/2023</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AB544-CCA6-46D9-BA96-594BAC182E47}" type="slidenum">
              <a:rPr lang="en-ZW" smtClean="0"/>
              <a:t>‹#›</a:t>
            </a:fld>
            <a:endParaRPr lang="en-ZW"/>
          </a:p>
        </p:txBody>
      </p:sp>
    </p:spTree>
    <p:extLst>
      <p:ext uri="{BB962C8B-B14F-4D97-AF65-F5344CB8AC3E}">
        <p14:creationId xmlns:p14="http://schemas.microsoft.com/office/powerpoint/2010/main" val="341919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10"/>
          </p:nvPr>
        </p:nvSpPr>
        <p:spPr/>
        <p:txBody>
          <a:bodyPr/>
          <a:lstStyle/>
          <a:p>
            <a:fld id="{06BAB544-CCA6-46D9-BA96-594BAC182E47}" type="slidenum">
              <a:rPr lang="en-ZW" smtClean="0"/>
              <a:t>15</a:t>
            </a:fld>
            <a:endParaRPr lang="en-ZW"/>
          </a:p>
        </p:txBody>
      </p:sp>
    </p:spTree>
    <p:extLst>
      <p:ext uri="{BB962C8B-B14F-4D97-AF65-F5344CB8AC3E}">
        <p14:creationId xmlns:p14="http://schemas.microsoft.com/office/powerpoint/2010/main" val="177255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W"/>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364194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A114E-C6E4-4B16-B408-0E268C66F835}" type="datetimeFigureOut">
              <a:rPr lang="en-ZW" smtClean="0"/>
              <a:t>8/10/2023</a:t>
            </a:fld>
            <a:endParaRPr lang="en-ZW"/>
          </a:p>
        </p:txBody>
      </p:sp>
      <p:sp>
        <p:nvSpPr>
          <p:cNvPr id="6" name="Footer Placeholder 5"/>
          <p:cNvSpPr>
            <a:spLocks noGrp="1"/>
          </p:cNvSpPr>
          <p:nvPr>
            <p:ph type="ftr" sz="quarter" idx="11"/>
          </p:nvPr>
        </p:nvSpPr>
        <p:spPr/>
        <p:txBody>
          <a:bodyPr/>
          <a:lstStyle/>
          <a:p>
            <a:endParaRPr lang="en-ZW"/>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297997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42000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220023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208411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3A114E-C6E4-4B16-B408-0E268C66F835}" type="datetimeFigureOut">
              <a:rPr lang="en-ZW" smtClean="0"/>
              <a:t>8/10/2023</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3376461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3A114E-C6E4-4B16-B408-0E268C66F835}" type="datetimeFigureOut">
              <a:rPr lang="en-ZW" smtClean="0"/>
              <a:t>8/10/2023</a:t>
            </a:fld>
            <a:endParaRPr lang="en-ZW"/>
          </a:p>
        </p:txBody>
      </p:sp>
      <p:sp>
        <p:nvSpPr>
          <p:cNvPr id="8" name="Footer Placeholder 7"/>
          <p:cNvSpPr>
            <a:spLocks noGrp="1"/>
          </p:cNvSpPr>
          <p:nvPr>
            <p:ph type="ftr" sz="quarter" idx="11"/>
          </p:nvPr>
        </p:nvSpPr>
        <p:spPr>
          <a:xfrm>
            <a:off x="561111" y="6391838"/>
            <a:ext cx="3644282" cy="304801"/>
          </a:xfrm>
        </p:spPr>
        <p:txBody>
          <a:bodyPr/>
          <a:lstStyle/>
          <a:p>
            <a:endParaRPr lang="en-ZW"/>
          </a:p>
        </p:txBody>
      </p:sp>
      <p:sp>
        <p:nvSpPr>
          <p:cNvPr id="9" name="Slide Number Placeholder 8"/>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84690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2289409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31792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293879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A114E-C6E4-4B16-B408-0E268C66F835}" type="datetimeFigureOut">
              <a:rPr lang="en-ZW" smtClean="0"/>
              <a:t>8/10/2023</a:t>
            </a:fld>
            <a:endParaRPr lang="en-ZW"/>
          </a:p>
        </p:txBody>
      </p:sp>
      <p:sp>
        <p:nvSpPr>
          <p:cNvPr id="5" name="Footer Placeholder 4"/>
          <p:cNvSpPr>
            <a:spLocks noGrp="1"/>
          </p:cNvSpPr>
          <p:nvPr>
            <p:ph type="ftr" sz="quarter" idx="11"/>
          </p:nvPr>
        </p:nvSpPr>
        <p:spPr/>
        <p:txBody>
          <a:bodyPr/>
          <a:lstStyle/>
          <a:p>
            <a:endParaRPr lang="en-ZW"/>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74205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3A114E-C6E4-4B16-B408-0E268C66F835}" type="datetimeFigureOut">
              <a:rPr lang="en-ZW" smtClean="0"/>
              <a:t>8/10/2023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26740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3A114E-C6E4-4B16-B408-0E268C66F835}" type="datetimeFigureOut">
              <a:rPr lang="en-ZW" smtClean="0"/>
              <a:t>8/10/2023</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397059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A114E-C6E4-4B16-B408-0E268C66F835}" type="datetimeFigureOut">
              <a:rPr lang="en-ZW" smtClean="0"/>
              <a:t>8/10/2023</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29501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114E-C6E4-4B16-B408-0E268C66F835}" type="datetimeFigureOut">
              <a:rPr lang="en-ZW" smtClean="0"/>
              <a:t>8/10/2023</a:t>
            </a:fld>
            <a:endParaRPr lang="en-ZW"/>
          </a:p>
        </p:txBody>
      </p:sp>
      <p:sp>
        <p:nvSpPr>
          <p:cNvPr id="3" name="Footer Placeholder 2"/>
          <p:cNvSpPr>
            <a:spLocks noGrp="1"/>
          </p:cNvSpPr>
          <p:nvPr>
            <p:ph type="ftr" sz="quarter" idx="11"/>
          </p:nvPr>
        </p:nvSpPr>
        <p:spPr/>
        <p:txBody>
          <a:bodyPr/>
          <a:lstStyle/>
          <a:p>
            <a:endParaRPr lang="en-ZW"/>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415397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A114E-C6E4-4B16-B408-0E268C66F835}" type="datetimeFigureOut">
              <a:rPr lang="en-ZW" smtClean="0"/>
              <a:t>8/10/2023</a:t>
            </a:fld>
            <a:endParaRPr lang="en-ZW"/>
          </a:p>
        </p:txBody>
      </p:sp>
      <p:sp>
        <p:nvSpPr>
          <p:cNvPr id="6" name="Footer Placeholder 5"/>
          <p:cNvSpPr>
            <a:spLocks noGrp="1"/>
          </p:cNvSpPr>
          <p:nvPr>
            <p:ph type="ftr" sz="quarter" idx="11"/>
          </p:nvPr>
        </p:nvSpPr>
        <p:spPr/>
        <p:txBody>
          <a:bodyPr/>
          <a:lstStyle/>
          <a:p>
            <a:endParaRPr lang="en-ZW"/>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116061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A114E-C6E4-4B16-B408-0E268C66F835}" type="datetimeFigureOut">
              <a:rPr lang="en-ZW" smtClean="0"/>
              <a:t>8/10/2023</a:t>
            </a:fld>
            <a:endParaRPr lang="en-ZW"/>
          </a:p>
        </p:txBody>
      </p:sp>
      <p:sp>
        <p:nvSpPr>
          <p:cNvPr id="6" name="Footer Placeholder 5"/>
          <p:cNvSpPr>
            <a:spLocks noGrp="1"/>
          </p:cNvSpPr>
          <p:nvPr>
            <p:ph type="ftr" sz="quarter" idx="11"/>
          </p:nvPr>
        </p:nvSpPr>
        <p:spPr/>
        <p:txBody>
          <a:bodyPr/>
          <a:lstStyle/>
          <a:p>
            <a:endParaRPr lang="en-ZW"/>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815927-FCC8-4EF8-ABF8-2C441875282B}" type="slidenum">
              <a:rPr lang="en-ZW" smtClean="0"/>
              <a:t>‹#›</a:t>
            </a:fld>
            <a:endParaRPr lang="en-ZW"/>
          </a:p>
        </p:txBody>
      </p:sp>
    </p:spTree>
    <p:extLst>
      <p:ext uri="{BB962C8B-B14F-4D97-AF65-F5344CB8AC3E}">
        <p14:creationId xmlns:p14="http://schemas.microsoft.com/office/powerpoint/2010/main" val="312012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C3A114E-C6E4-4B16-B408-0E268C66F835}" type="datetimeFigureOut">
              <a:rPr lang="en-ZW" smtClean="0"/>
              <a:t>8/10/2023</a:t>
            </a:fld>
            <a:endParaRPr lang="en-ZW"/>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W"/>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815927-FCC8-4EF8-ABF8-2C441875282B}" type="slidenum">
              <a:rPr lang="en-ZW" smtClean="0"/>
              <a:t>‹#›</a:t>
            </a:fld>
            <a:endParaRPr lang="en-ZW"/>
          </a:p>
        </p:txBody>
      </p:sp>
    </p:spTree>
    <p:extLst>
      <p:ext uri="{BB962C8B-B14F-4D97-AF65-F5344CB8AC3E}">
        <p14:creationId xmlns:p14="http://schemas.microsoft.com/office/powerpoint/2010/main" val="90466970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W" dirty="0" smtClean="0"/>
              <a:t>GROUP PRESENTATION</a:t>
            </a:r>
            <a:endParaRPr lang="en-ZW" dirty="0"/>
          </a:p>
        </p:txBody>
      </p:sp>
      <p:sp>
        <p:nvSpPr>
          <p:cNvPr id="3" name="Subtitle 2"/>
          <p:cNvSpPr>
            <a:spLocks noGrp="1"/>
          </p:cNvSpPr>
          <p:nvPr>
            <p:ph type="subTitle" idx="1"/>
          </p:nvPr>
        </p:nvSpPr>
        <p:spPr/>
        <p:txBody>
          <a:bodyPr/>
          <a:lstStyle/>
          <a:p>
            <a:r>
              <a:rPr lang="en-ZW" dirty="0" smtClean="0"/>
              <a:t>Greedy Best First Search</a:t>
            </a:r>
          </a:p>
          <a:p>
            <a:endParaRPr lang="en-ZW" dirty="0"/>
          </a:p>
          <a:p>
            <a:endParaRPr lang="en-ZW" dirty="0" smtClean="0"/>
          </a:p>
          <a:p>
            <a:endParaRPr lang="en-ZW" dirty="0"/>
          </a:p>
          <a:p>
            <a:endParaRPr lang="en-ZW" dirty="0" smtClean="0"/>
          </a:p>
          <a:p>
            <a:endParaRPr lang="en-ZW" dirty="0"/>
          </a:p>
          <a:p>
            <a:endParaRPr lang="en-ZW" dirty="0" smtClean="0"/>
          </a:p>
          <a:p>
            <a:endParaRPr lang="en-ZW" dirty="0"/>
          </a:p>
          <a:p>
            <a:endParaRPr lang="en-ZW" dirty="0"/>
          </a:p>
        </p:txBody>
      </p:sp>
    </p:spTree>
    <p:extLst>
      <p:ext uri="{BB962C8B-B14F-4D97-AF65-F5344CB8AC3E}">
        <p14:creationId xmlns:p14="http://schemas.microsoft.com/office/powerpoint/2010/main" val="352463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Diagrammatic representation</a:t>
            </a:r>
            <a:endParaRPr lang="en-ZW" dirty="0"/>
          </a:p>
        </p:txBody>
      </p:sp>
      <p:sp>
        <p:nvSpPr>
          <p:cNvPr id="3" name="Content Placeholder 2"/>
          <p:cNvSpPr>
            <a:spLocks noGrp="1"/>
          </p:cNvSpPr>
          <p:nvPr>
            <p:ph idx="1"/>
          </p:nvPr>
        </p:nvSpPr>
        <p:spPr/>
        <p:txBody>
          <a:bodyPr/>
          <a:lstStyle/>
          <a:p>
            <a:r>
              <a:rPr lang="en-ZW" dirty="0" smtClean="0"/>
              <a:t>oooookkkkkkkkkkkkkkkkkkkkkkkkkkkkkkkkkkkkkkkkkkkkkkkkkkkkkkkkkkkkk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a:t>
            </a:r>
            <a:endParaRPr lang="en-ZW" dirty="0"/>
          </a:p>
        </p:txBody>
      </p:sp>
      <p:sp>
        <p:nvSpPr>
          <p:cNvPr id="4" name="Rectangle 1"/>
          <p:cNvSpPr>
            <a:spLocks noChangeArrowheads="1"/>
          </p:cNvSpPr>
          <p:nvPr/>
        </p:nvSpPr>
        <p:spPr bwMode="auto">
          <a:xfrm>
            <a:off x="0" y="43934"/>
            <a:ext cx="312906" cy="369332"/>
          </a:xfrm>
          <a:prstGeom prst="rect">
            <a:avLst/>
          </a:prstGeom>
          <a:solidFill>
            <a:srgbClr val="F5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0162F"/>
                </a:solidFill>
                <a:effectLst/>
                <a:latin typeface="Apercu"/>
              </a:rPr>
              <a:t>  </a:t>
            </a:r>
            <a:endParaRPr kumimoji="0" lang="en-US" altLang="en-US" sz="52300" b="0" i="0" u="none" strike="noStrike" cap="none" normalizeH="0" baseline="0" dirty="0" smtClean="0">
              <a:ln>
                <a:noFill/>
              </a:ln>
              <a:solidFill>
                <a:srgbClr val="10162F"/>
              </a:solidFill>
              <a:effectLst/>
              <a:latin typeface="Apercu"/>
            </a:endParaRPr>
          </a:p>
        </p:txBody>
      </p:sp>
      <p:pic>
        <p:nvPicPr>
          <p:cNvPr id="1026" name="Picture 2" descr="Greedy Best-first Search Example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58" y="2305319"/>
            <a:ext cx="7662928" cy="408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7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p:txBody>
          <a:bodyPr/>
          <a:lstStyle/>
          <a:p>
            <a:pPr lvl="0"/>
            <a:r>
              <a:rPr lang="en-US" altLang="en-US" dirty="0">
                <a:solidFill>
                  <a:srgbClr val="10162F"/>
                </a:solidFill>
                <a:latin typeface="Apercu"/>
              </a:rPr>
              <a:t>Consider finding the path from </a:t>
            </a:r>
            <a:r>
              <a:rPr lang="en-US" altLang="en-US" b="1" dirty="0">
                <a:solidFill>
                  <a:srgbClr val="10162F"/>
                </a:solidFill>
                <a:latin typeface="Apercu"/>
              </a:rPr>
              <a:t>P</a:t>
            </a:r>
            <a:r>
              <a:rPr lang="en-US" altLang="en-US" dirty="0">
                <a:solidFill>
                  <a:srgbClr val="10162F"/>
                </a:solidFill>
                <a:latin typeface="Apercu"/>
              </a:rPr>
              <a:t> to </a:t>
            </a:r>
            <a:r>
              <a:rPr lang="en-US" altLang="en-US" b="1" dirty="0">
                <a:solidFill>
                  <a:srgbClr val="10162F"/>
                </a:solidFill>
                <a:latin typeface="Apercu"/>
              </a:rPr>
              <a:t>S</a:t>
            </a:r>
            <a:r>
              <a:rPr lang="en-US" altLang="en-US" dirty="0">
                <a:solidFill>
                  <a:srgbClr val="10162F"/>
                </a:solidFill>
                <a:latin typeface="Apercu"/>
              </a:rPr>
              <a:t> in the </a:t>
            </a:r>
            <a:r>
              <a:rPr lang="en-US" altLang="en-US" dirty="0" smtClean="0">
                <a:solidFill>
                  <a:srgbClr val="10162F"/>
                </a:solidFill>
                <a:latin typeface="Apercu"/>
              </a:rPr>
              <a:t>above graph</a:t>
            </a:r>
            <a:r>
              <a:rPr lang="en-US" altLang="en-US" dirty="0">
                <a:solidFill>
                  <a:srgbClr val="10162F"/>
                </a:solidFill>
                <a:latin typeface="Apercu"/>
              </a:rPr>
              <a:t>:</a:t>
            </a:r>
            <a:endParaRPr lang="en-US" altLang="en-US" dirty="0">
              <a:solidFill>
                <a:schemeClr val="tx1"/>
              </a:solidFill>
            </a:endParaRPr>
          </a:p>
          <a:p>
            <a:r>
              <a:rPr lang="en-US" dirty="0"/>
              <a:t>T</a:t>
            </a:r>
            <a:r>
              <a:rPr lang="en-US" dirty="0" smtClean="0"/>
              <a:t>he </a:t>
            </a:r>
            <a:r>
              <a:rPr lang="en-US" dirty="0"/>
              <a:t>cost is measured strictly using the heuristic value. In other words, how close it is to the target</a:t>
            </a:r>
            <a:r>
              <a:rPr lang="en-US" dirty="0" smtClean="0"/>
              <a:t>.</a:t>
            </a:r>
          </a:p>
          <a:p>
            <a:r>
              <a:rPr lang="en-ZW" dirty="0" smtClean="0"/>
              <a:t>In the below diagram, </a:t>
            </a:r>
            <a:r>
              <a:rPr lang="en-US" b="1" dirty="0"/>
              <a:t>C</a:t>
            </a:r>
            <a:r>
              <a:rPr lang="en-US" dirty="0"/>
              <a:t> has the lowest cost of 6. Therefore, the search will continue like so:</a:t>
            </a:r>
          </a:p>
          <a:p>
            <a:r>
              <a:rPr lang="en-US" dirty="0"/>
              <a:t/>
            </a:r>
            <a:br>
              <a:rPr lang="en-US" dirty="0"/>
            </a:br>
            <a:endParaRPr lang="en-ZW" dirty="0"/>
          </a:p>
        </p:txBody>
      </p:sp>
    </p:spTree>
    <p:extLst>
      <p:ext uri="{BB962C8B-B14F-4D97-AF65-F5344CB8AC3E}">
        <p14:creationId xmlns:p14="http://schemas.microsoft.com/office/powerpoint/2010/main" val="288119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a:xfrm>
            <a:off x="1154954" y="2642136"/>
            <a:ext cx="8825659" cy="7373744"/>
          </a:xfrm>
        </p:spPr>
        <p:txBody>
          <a:bodyPr/>
          <a:lstStyle/>
          <a:p>
            <a:endParaRPr lang="en-ZW" dirty="0"/>
          </a:p>
        </p:txBody>
      </p:sp>
      <p:sp>
        <p:nvSpPr>
          <p:cNvPr id="4" name="Rectangle 1"/>
          <p:cNvSpPr>
            <a:spLocks noChangeArrowheads="1"/>
          </p:cNvSpPr>
          <p:nvPr/>
        </p:nvSpPr>
        <p:spPr bwMode="auto">
          <a:xfrm>
            <a:off x="0" y="386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0162F"/>
                </a:solidFill>
                <a:effectLst/>
                <a:latin typeface="Apercu"/>
              </a:rPr>
              <a:t>he target.</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0162F"/>
                </a:solidFill>
                <a:effectLst/>
                <a:latin typeface="Apercu"/>
              </a:rPr>
              <a:t>  </a:t>
            </a:r>
            <a:endParaRPr kumimoji="0" lang="en-US" altLang="en-US" sz="32200" b="0" i="0" u="none" strike="noStrike" cap="none" normalizeH="0" baseline="0" smtClean="0">
              <a:ln>
                <a:noFill/>
              </a:ln>
              <a:solidFill>
                <a:srgbClr val="10162F"/>
              </a:solidFill>
              <a:effectLst/>
              <a:latin typeface="Apercu"/>
            </a:endParaRPr>
          </a:p>
        </p:txBody>
      </p:sp>
      <p:pic>
        <p:nvPicPr>
          <p:cNvPr id="2050" name="Picture 2" descr="Greedy Best-first Searc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25758"/>
            <a:ext cx="12001500" cy="672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0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a:xfrm>
            <a:off x="1154954" y="3853175"/>
            <a:ext cx="8825659" cy="1982471"/>
          </a:xfrm>
        </p:spPr>
        <p:txBody>
          <a:bodyPr/>
          <a:lstStyle/>
          <a:p>
            <a:endParaRPr lang="en-ZW" dirty="0"/>
          </a:p>
        </p:txBody>
      </p:sp>
      <p:sp>
        <p:nvSpPr>
          <p:cNvPr id="4" name="Rectangle 1"/>
          <p:cNvSpPr>
            <a:spLocks noChangeArrowheads="1"/>
          </p:cNvSpPr>
          <p:nvPr/>
        </p:nvSpPr>
        <p:spPr bwMode="auto">
          <a:xfrm>
            <a:off x="0" y="-945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0162F"/>
                </a:solidFill>
                <a:effectLst/>
                <a:latin typeface="Apercu"/>
              </a:rPr>
              <a:t>  </a:t>
            </a:r>
            <a:endParaRPr kumimoji="0" lang="en-US" altLang="en-US" sz="42300" b="0" i="0" u="none" strike="noStrike" cap="none" normalizeH="0" baseline="0" dirty="0" smtClean="0">
              <a:ln>
                <a:noFill/>
              </a:ln>
              <a:solidFill>
                <a:srgbClr val="10162F"/>
              </a:solidFill>
              <a:effectLst/>
              <a:latin typeface="Apercu"/>
            </a:endParaRPr>
          </a:p>
        </p:txBody>
      </p:sp>
      <p:pic>
        <p:nvPicPr>
          <p:cNvPr id="3074" name="Picture 2" descr="Greedy Best-first Search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2459865"/>
            <a:ext cx="12001500" cy="390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34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p:txBody>
          <a:bodyPr/>
          <a:lstStyle/>
          <a:p>
            <a:r>
              <a:rPr lang="en-US" b="1" dirty="0" smtClean="0"/>
              <a:t>In the above , U</a:t>
            </a:r>
            <a:r>
              <a:rPr lang="en-US" dirty="0"/>
              <a:t> has the lowest cost compared to </a:t>
            </a:r>
            <a:r>
              <a:rPr lang="en-US" b="1" dirty="0"/>
              <a:t>M</a:t>
            </a:r>
            <a:r>
              <a:rPr lang="en-US" dirty="0"/>
              <a:t> and </a:t>
            </a:r>
            <a:r>
              <a:rPr lang="en-US" b="1" dirty="0"/>
              <a:t>R</a:t>
            </a:r>
            <a:r>
              <a:rPr lang="en-US" dirty="0"/>
              <a:t>, so the search will continue by exploring </a:t>
            </a:r>
            <a:r>
              <a:rPr lang="en-US" b="1" dirty="0"/>
              <a:t>U</a:t>
            </a:r>
            <a:r>
              <a:rPr lang="en-US" dirty="0"/>
              <a:t>. </a:t>
            </a:r>
            <a:endParaRPr lang="en-US" dirty="0" smtClean="0"/>
          </a:p>
          <a:p>
            <a:endParaRPr lang="en-US" dirty="0"/>
          </a:p>
          <a:p>
            <a:r>
              <a:rPr lang="en-US" dirty="0" smtClean="0"/>
              <a:t>Finally</a:t>
            </a:r>
            <a:r>
              <a:rPr lang="en-US" dirty="0"/>
              <a:t>, </a:t>
            </a:r>
            <a:r>
              <a:rPr lang="en-US" b="1" dirty="0"/>
              <a:t>S</a:t>
            </a:r>
            <a:r>
              <a:rPr lang="en-US" dirty="0"/>
              <a:t> has a heuristic value of 0 since that is the target </a:t>
            </a:r>
            <a:r>
              <a:rPr lang="en-US" dirty="0" smtClean="0"/>
              <a:t>node as shown below </a:t>
            </a:r>
            <a:endParaRPr lang="en-ZW" dirty="0"/>
          </a:p>
        </p:txBody>
      </p:sp>
    </p:spTree>
    <p:extLst>
      <p:ext uri="{BB962C8B-B14F-4D97-AF65-F5344CB8AC3E}">
        <p14:creationId xmlns:p14="http://schemas.microsoft.com/office/powerpoint/2010/main" val="251223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a:xfrm>
            <a:off x="1154954" y="2590621"/>
            <a:ext cx="8825659" cy="3416300"/>
          </a:xfrm>
        </p:spPr>
        <p:txBody>
          <a:bodyPr/>
          <a:lstStyle/>
          <a:p>
            <a:r>
              <a:rPr lang="en-ZW" dirty="0" smtClean="0"/>
              <a:t>   </a:t>
            </a:r>
            <a:endParaRPr lang="en-ZW" dirty="0"/>
          </a:p>
        </p:txBody>
      </p:sp>
      <p:pic>
        <p:nvPicPr>
          <p:cNvPr id="4104" name="Picture 8" descr="Greedy Best-first Search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292439"/>
            <a:ext cx="12001500" cy="434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1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p:txBody>
          <a:bodyPr>
            <a:normAutofit lnSpcReduction="10000"/>
          </a:bodyPr>
          <a:lstStyle/>
          <a:p>
            <a:r>
              <a:rPr lang="en-US" dirty="0"/>
              <a:t>The total cost for the path (</a:t>
            </a:r>
            <a:r>
              <a:rPr lang="en-US" b="1" dirty="0"/>
              <a:t>P</a:t>
            </a:r>
            <a:r>
              <a:rPr lang="en-US" dirty="0"/>
              <a:t> -&gt; </a:t>
            </a:r>
            <a:r>
              <a:rPr lang="en-US" b="1" dirty="0"/>
              <a:t>C</a:t>
            </a:r>
            <a:r>
              <a:rPr lang="en-US" dirty="0"/>
              <a:t> -&gt; </a:t>
            </a:r>
            <a:r>
              <a:rPr lang="en-US" b="1" dirty="0"/>
              <a:t>U</a:t>
            </a:r>
            <a:r>
              <a:rPr lang="en-US" dirty="0"/>
              <a:t> -&gt; </a:t>
            </a:r>
            <a:r>
              <a:rPr lang="en-US" b="1" dirty="0"/>
              <a:t>S</a:t>
            </a:r>
            <a:r>
              <a:rPr lang="en-US" dirty="0"/>
              <a:t>) evaluates to 11</a:t>
            </a:r>
            <a:r>
              <a:rPr lang="en-US" dirty="0" smtClean="0"/>
              <a:t>.</a:t>
            </a:r>
          </a:p>
          <a:p>
            <a:pPr marL="0" indent="0">
              <a:buNone/>
            </a:pPr>
            <a:r>
              <a:rPr lang="en-US" dirty="0" smtClean="0"/>
              <a:t> </a:t>
            </a:r>
          </a:p>
          <a:p>
            <a:r>
              <a:rPr lang="en-US" dirty="0" smtClean="0"/>
              <a:t>The </a:t>
            </a:r>
            <a:r>
              <a:rPr lang="en-US" dirty="0"/>
              <a:t>potential problem with a greedy best-first search is revealed by the path (</a:t>
            </a:r>
            <a:r>
              <a:rPr lang="en-US" b="1" dirty="0"/>
              <a:t>P</a:t>
            </a:r>
            <a:r>
              <a:rPr lang="en-US" dirty="0"/>
              <a:t> -&gt; </a:t>
            </a:r>
            <a:r>
              <a:rPr lang="en-US" b="1" dirty="0"/>
              <a:t>R</a:t>
            </a:r>
            <a:r>
              <a:rPr lang="en-US" dirty="0"/>
              <a:t> -&gt; </a:t>
            </a:r>
            <a:r>
              <a:rPr lang="en-US" b="1" dirty="0"/>
              <a:t>E</a:t>
            </a:r>
            <a:r>
              <a:rPr lang="en-US" dirty="0"/>
              <a:t> -&gt; </a:t>
            </a:r>
            <a:r>
              <a:rPr lang="en-US" b="1" dirty="0"/>
              <a:t>S</a:t>
            </a:r>
            <a:r>
              <a:rPr lang="en-US" dirty="0"/>
              <a:t>) having a cost of 10, which is lower than (</a:t>
            </a:r>
            <a:r>
              <a:rPr lang="en-US" b="1" dirty="0"/>
              <a:t>P</a:t>
            </a:r>
            <a:r>
              <a:rPr lang="en-US" dirty="0"/>
              <a:t> -&gt; </a:t>
            </a:r>
            <a:r>
              <a:rPr lang="en-US" b="1" dirty="0"/>
              <a:t>C</a:t>
            </a:r>
            <a:r>
              <a:rPr lang="en-US" dirty="0"/>
              <a:t> -&gt; </a:t>
            </a:r>
            <a:r>
              <a:rPr lang="en-US" b="1" dirty="0"/>
              <a:t>U</a:t>
            </a:r>
            <a:r>
              <a:rPr lang="en-US" dirty="0"/>
              <a:t> -&gt; </a:t>
            </a:r>
            <a:r>
              <a:rPr lang="en-US" b="1" dirty="0"/>
              <a:t>S</a:t>
            </a:r>
            <a:r>
              <a:rPr lang="en-US" dirty="0"/>
              <a:t>). </a:t>
            </a:r>
            <a:endParaRPr lang="en-US" dirty="0" smtClean="0"/>
          </a:p>
          <a:p>
            <a:endParaRPr lang="en-US" dirty="0"/>
          </a:p>
          <a:p>
            <a:r>
              <a:rPr lang="en-US" dirty="0" smtClean="0"/>
              <a:t>Greedy </a:t>
            </a:r>
            <a:r>
              <a:rPr lang="en-US" dirty="0"/>
              <a:t>best-first search ignored this path because it does not consider the edge weights.</a:t>
            </a:r>
          </a:p>
          <a:p>
            <a:pPr marL="0" indent="0">
              <a:buNone/>
            </a:pPr>
            <a:r>
              <a:rPr lang="en-US" dirty="0"/>
              <a:t/>
            </a:r>
            <a:br>
              <a:rPr lang="en-US" dirty="0"/>
            </a:br>
            <a:endParaRPr lang="en-ZW" dirty="0"/>
          </a:p>
        </p:txBody>
      </p:sp>
    </p:spTree>
    <p:extLst>
      <p:ext uri="{BB962C8B-B14F-4D97-AF65-F5344CB8AC3E}">
        <p14:creationId xmlns:p14="http://schemas.microsoft.com/office/powerpoint/2010/main" val="298088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 </a:t>
            </a:r>
            <a:endParaRPr lang="en-ZW" dirty="0"/>
          </a:p>
        </p:txBody>
      </p:sp>
      <p:sp>
        <p:nvSpPr>
          <p:cNvPr id="3" name="Content Placeholder 2"/>
          <p:cNvSpPr>
            <a:spLocks noGrp="1"/>
          </p:cNvSpPr>
          <p:nvPr>
            <p:ph idx="1"/>
          </p:nvPr>
        </p:nvSpPr>
        <p:spPr>
          <a:xfrm>
            <a:off x="1683204" y="8345510"/>
            <a:ext cx="9585810" cy="3655824"/>
          </a:xfrm>
        </p:spPr>
        <p:txBody>
          <a:bodyPr/>
          <a:lstStyle/>
          <a:p>
            <a:endParaRPr lang="en-ZW" dirty="0"/>
          </a:p>
        </p:txBody>
      </p:sp>
      <p:sp>
        <p:nvSpPr>
          <p:cNvPr id="4" name="Rectangle 1"/>
          <p:cNvSpPr>
            <a:spLocks noChangeArrowheads="1"/>
          </p:cNvSpPr>
          <p:nvPr/>
        </p:nvSpPr>
        <p:spPr bwMode="auto">
          <a:xfrm>
            <a:off x="729737" y="-43049"/>
            <a:ext cx="13034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0162F"/>
                </a:solidFill>
                <a:effectLst/>
                <a:latin typeface="Apercu"/>
              </a:rPr>
              <a:t>s.</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0162F"/>
                </a:solidFill>
                <a:effectLst/>
                <a:latin typeface="Apercu"/>
              </a:rPr>
              <a:t>  </a:t>
            </a:r>
            <a:endParaRPr kumimoji="0" lang="en-US" altLang="en-US" sz="52300" b="0" i="0" u="none" strike="noStrike" cap="none" normalizeH="0" baseline="0" smtClean="0">
              <a:ln>
                <a:noFill/>
              </a:ln>
              <a:solidFill>
                <a:srgbClr val="10162F"/>
              </a:solidFill>
              <a:effectLst/>
              <a:latin typeface="Apercu"/>
            </a:endParaRPr>
          </a:p>
        </p:txBody>
      </p:sp>
      <p:pic>
        <p:nvPicPr>
          <p:cNvPr id="5122" name="Picture 2" descr="Greedy Best-first Search Final Example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92" y="2631823"/>
            <a:ext cx="8757632" cy="422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37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Time And Space Complexity</a:t>
            </a:r>
            <a:endParaRPr lang="en-ZW" dirty="0"/>
          </a:p>
        </p:txBody>
      </p:sp>
      <p:sp>
        <p:nvSpPr>
          <p:cNvPr id="3" name="Content Placeholder 2"/>
          <p:cNvSpPr>
            <a:spLocks noGrp="1"/>
          </p:cNvSpPr>
          <p:nvPr>
            <p:ph idx="1"/>
          </p:nvPr>
        </p:nvSpPr>
        <p:spPr/>
        <p:txBody>
          <a:bodyPr/>
          <a:lstStyle/>
          <a:p>
            <a:r>
              <a:rPr lang="en-US" dirty="0"/>
              <a:t> time complexity is O(</a:t>
            </a:r>
            <a:r>
              <a:rPr lang="en-US" dirty="0" err="1"/>
              <a:t>b^m</a:t>
            </a:r>
            <a:r>
              <a:rPr lang="en-US" dirty="0"/>
              <a:t>)</a:t>
            </a:r>
          </a:p>
          <a:p>
            <a:endParaRPr lang="en-US" dirty="0"/>
          </a:p>
          <a:p>
            <a:r>
              <a:rPr lang="en-US" dirty="0"/>
              <a:t> b being the number of child nodes each node has and m being the depth of the node</a:t>
            </a:r>
          </a:p>
          <a:p>
            <a:endParaRPr lang="en-US" dirty="0"/>
          </a:p>
          <a:p>
            <a:r>
              <a:rPr lang="en-US" dirty="0"/>
              <a:t> then the space complexity is also O(</a:t>
            </a:r>
            <a:r>
              <a:rPr lang="en-US" dirty="0" err="1"/>
              <a:t>b^m</a:t>
            </a:r>
            <a:r>
              <a:rPr lang="en-US" dirty="0"/>
              <a:t>)</a:t>
            </a:r>
            <a:endParaRPr lang="en-ZW" dirty="0"/>
          </a:p>
          <a:p>
            <a:endParaRPr lang="en-ZW" dirty="0"/>
          </a:p>
        </p:txBody>
      </p:sp>
    </p:spTree>
    <p:extLst>
      <p:ext uri="{BB962C8B-B14F-4D97-AF65-F5344CB8AC3E}">
        <p14:creationId xmlns:p14="http://schemas.microsoft.com/office/powerpoint/2010/main" val="18802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Function</a:t>
            </a:r>
            <a:r>
              <a:rPr lang="en-US" b="1" u="sng" dirty="0"/>
              <a:t/>
            </a:r>
            <a:br>
              <a:rPr lang="en-US" b="1" u="sng" dirty="0"/>
            </a:br>
            <a:endParaRPr lang="en-ZW" dirty="0"/>
          </a:p>
        </p:txBody>
      </p:sp>
      <p:sp>
        <p:nvSpPr>
          <p:cNvPr id="3" name="Content Placeholder 2"/>
          <p:cNvSpPr>
            <a:spLocks noGrp="1"/>
          </p:cNvSpPr>
          <p:nvPr>
            <p:ph idx="1"/>
          </p:nvPr>
        </p:nvSpPr>
        <p:spPr/>
        <p:txBody>
          <a:bodyPr/>
          <a:lstStyle/>
          <a:p>
            <a:r>
              <a:rPr lang="en-US" dirty="0" smtClean="0"/>
              <a:t>A </a:t>
            </a:r>
            <a:r>
              <a:rPr lang="en-US" dirty="0"/>
              <a:t>heuristic function, </a:t>
            </a:r>
            <a:r>
              <a:rPr lang="en-US" b="1" dirty="0"/>
              <a:t>h(x)</a:t>
            </a:r>
            <a:r>
              <a:rPr lang="en-US" dirty="0"/>
              <a:t>, evaluates the successive node based on how close it is to the target node. In other words, it chooses the immediate low-cost option. As this is the case, however, it does not necessarily find the shortest path to the goal.</a:t>
            </a:r>
          </a:p>
          <a:p>
            <a:r>
              <a:rPr lang="en-US" dirty="0"/>
              <a:t>Suppose a bot is trying to move from point A to point B. In greedy best-first search, the bot will choose to move to the position that brings it closest to the goal, disregarding if another position ultimately yields a shorter distance. In the case that there is an obstruction, it will evaluate the previous nodes with the shortest distance to the goal, and continuously choose the node that is closest to the goal.</a:t>
            </a:r>
          </a:p>
          <a:p>
            <a:endParaRPr lang="en-ZW" dirty="0"/>
          </a:p>
        </p:txBody>
      </p:sp>
    </p:spTree>
    <p:extLst>
      <p:ext uri="{BB962C8B-B14F-4D97-AF65-F5344CB8AC3E}">
        <p14:creationId xmlns:p14="http://schemas.microsoft.com/office/powerpoint/2010/main" val="234173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Definition and Content</a:t>
            </a:r>
            <a:endParaRPr lang="en-ZW" dirty="0"/>
          </a:p>
        </p:txBody>
      </p:sp>
      <p:sp>
        <p:nvSpPr>
          <p:cNvPr id="3" name="Content Placeholder 2"/>
          <p:cNvSpPr>
            <a:spLocks noGrp="1"/>
          </p:cNvSpPr>
          <p:nvPr>
            <p:ph idx="1"/>
          </p:nvPr>
        </p:nvSpPr>
        <p:spPr/>
        <p:txBody>
          <a:bodyPr>
            <a:normAutofit/>
          </a:bodyPr>
          <a:lstStyle/>
          <a:p>
            <a:r>
              <a:rPr lang="en-ZW" dirty="0" smtClean="0"/>
              <a:t>It is an AI search algorithm that attempts to find the most promising path from a given starting point to  goal.</a:t>
            </a:r>
          </a:p>
          <a:p>
            <a:endParaRPr lang="en-ZW" dirty="0" smtClean="0"/>
          </a:p>
          <a:p>
            <a:r>
              <a:rPr lang="en-ZW" dirty="0" smtClean="0"/>
              <a:t>This means that it prioritizes the path that appears to be the most promising regardless of whether or not they are actually the shortest path</a:t>
            </a:r>
          </a:p>
          <a:p>
            <a:endParaRPr lang="en-ZW" dirty="0" smtClean="0"/>
          </a:p>
          <a:p>
            <a:r>
              <a:rPr lang="en-ZW" dirty="0" smtClean="0"/>
              <a:t>Working by evaluating the cost of each possible path and expanding to the lowest cost is its main function.</a:t>
            </a:r>
            <a:endParaRPr lang="en-ZW" dirty="0"/>
          </a:p>
        </p:txBody>
      </p:sp>
    </p:spTree>
    <p:extLst>
      <p:ext uri="{BB962C8B-B14F-4D97-AF65-F5344CB8AC3E}">
        <p14:creationId xmlns:p14="http://schemas.microsoft.com/office/powerpoint/2010/main" val="3038435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Implementation in python</a:t>
            </a:r>
            <a:endParaRPr lang="en-ZW" dirty="0"/>
          </a:p>
        </p:txBody>
      </p:sp>
      <p:pic>
        <p:nvPicPr>
          <p:cNvPr id="4" name="Content Placeholder 3"/>
          <p:cNvPicPr>
            <a:picLocks noGrp="1" noChangeAspect="1"/>
          </p:cNvPicPr>
          <p:nvPr>
            <p:ph idx="1"/>
          </p:nvPr>
        </p:nvPicPr>
        <p:blipFill>
          <a:blip r:embed="rId2"/>
          <a:stretch>
            <a:fillRect/>
          </a:stretch>
        </p:blipFill>
        <p:spPr>
          <a:xfrm>
            <a:off x="695459" y="2279561"/>
            <a:ext cx="10496282" cy="4391695"/>
          </a:xfrm>
          <a:prstGeom prst="rect">
            <a:avLst/>
          </a:prstGeom>
        </p:spPr>
      </p:pic>
    </p:spTree>
    <p:extLst>
      <p:ext uri="{BB962C8B-B14F-4D97-AF65-F5344CB8AC3E}">
        <p14:creationId xmlns:p14="http://schemas.microsoft.com/office/powerpoint/2010/main" val="104686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		How it works</a:t>
            </a:r>
            <a:endParaRPr lang="en-ZW" dirty="0"/>
          </a:p>
        </p:txBody>
      </p:sp>
      <p:sp>
        <p:nvSpPr>
          <p:cNvPr id="3" name="Content Placeholder 2"/>
          <p:cNvSpPr>
            <a:spLocks noGrp="1"/>
          </p:cNvSpPr>
          <p:nvPr>
            <p:ph idx="1"/>
          </p:nvPr>
        </p:nvSpPr>
        <p:spPr/>
        <p:txBody>
          <a:bodyPr>
            <a:normAutofit lnSpcReduction="10000"/>
          </a:bodyPr>
          <a:lstStyle/>
          <a:p>
            <a:r>
              <a:rPr lang="en-ZW" dirty="0" smtClean="0"/>
              <a:t>The algorithm works by a heuristic function to determine which path is the most promising </a:t>
            </a:r>
          </a:p>
          <a:p>
            <a:pPr marL="0" indent="0">
              <a:buNone/>
            </a:pPr>
            <a:endParaRPr lang="en-ZW" dirty="0"/>
          </a:p>
          <a:p>
            <a:pPr>
              <a:buFont typeface="Wingdings" panose="05000000000000000000" pitchFamily="2" charset="2"/>
              <a:buChar char="Ø"/>
            </a:pPr>
            <a:r>
              <a:rPr lang="en-ZW" dirty="0"/>
              <a:t> </a:t>
            </a:r>
            <a:r>
              <a:rPr lang="en-ZW" dirty="0" smtClean="0"/>
              <a:t>The function takes into account the cost of the current path and the        estimated cost of the remaining path.</a:t>
            </a:r>
          </a:p>
          <a:p>
            <a:endParaRPr lang="en-ZW" dirty="0" smtClean="0"/>
          </a:p>
          <a:p>
            <a:r>
              <a:rPr lang="en-ZW" dirty="0" smtClean="0"/>
              <a:t>If the cost of the current path is lower than the cost of the remaining path then the current path is chosen</a:t>
            </a:r>
          </a:p>
          <a:p>
            <a:endParaRPr lang="en-ZW" dirty="0" smtClean="0"/>
          </a:p>
          <a:p>
            <a:r>
              <a:rPr lang="en-ZW" dirty="0" smtClean="0"/>
              <a:t>The process is repeated until the goal is reached</a:t>
            </a:r>
            <a:endParaRPr lang="en-ZW" dirty="0"/>
          </a:p>
        </p:txBody>
      </p:sp>
    </p:spTree>
    <p:extLst>
      <p:ext uri="{BB962C8B-B14F-4D97-AF65-F5344CB8AC3E}">
        <p14:creationId xmlns:p14="http://schemas.microsoft.com/office/powerpoint/2010/main" val="273276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smtClean="0"/>
              <a:t>ADVANTAGES OF GREEDY BEST SEARCH ALGORITHM</a:t>
            </a:r>
            <a:endParaRPr lang="en-ZW" dirty="0"/>
          </a:p>
        </p:txBody>
      </p:sp>
      <p:sp>
        <p:nvSpPr>
          <p:cNvPr id="3" name="Content Placeholder 2"/>
          <p:cNvSpPr>
            <a:spLocks noGrp="1"/>
          </p:cNvSpPr>
          <p:nvPr>
            <p:ph idx="1"/>
          </p:nvPr>
        </p:nvSpPr>
        <p:spPr/>
        <p:txBody>
          <a:bodyPr>
            <a:normAutofit/>
          </a:bodyPr>
          <a:lstStyle/>
          <a:p>
            <a:r>
              <a:rPr lang="en-ZW" b="1" dirty="0" smtClean="0"/>
              <a:t>Simple and easy to implement </a:t>
            </a:r>
            <a:r>
              <a:rPr lang="en-ZW" dirty="0" smtClean="0"/>
              <a:t>- </a:t>
            </a:r>
            <a:r>
              <a:rPr lang="en-US" dirty="0"/>
              <a:t>Greedy Best-First Search is a relatively straightforward algorithm, making it easy to implement.</a:t>
            </a:r>
            <a:endParaRPr lang="en-ZW" dirty="0" smtClean="0"/>
          </a:p>
          <a:p>
            <a:endParaRPr lang="en-ZW" b="1" dirty="0" smtClean="0"/>
          </a:p>
          <a:p>
            <a:r>
              <a:rPr lang="en-ZW" b="1" dirty="0" smtClean="0"/>
              <a:t>Fast and efficient - </a:t>
            </a:r>
            <a:r>
              <a:rPr lang="en-US" dirty="0"/>
              <a:t>Greedy Best-First Search is a very fast algorithm, making it ideal for applications where speed is essential.</a:t>
            </a:r>
            <a:endParaRPr lang="en-ZW" b="1" dirty="0" smtClean="0"/>
          </a:p>
          <a:p>
            <a:endParaRPr lang="en-ZW" b="1" dirty="0" smtClean="0"/>
          </a:p>
          <a:p>
            <a:r>
              <a:rPr lang="en-ZW" b="1" dirty="0" smtClean="0"/>
              <a:t>Low memory requirement - </a:t>
            </a:r>
            <a:r>
              <a:rPr lang="en-US" dirty="0"/>
              <a:t>Greedy Best-First Search requires only a small amount of memory, making it suitable for applications with limited memory</a:t>
            </a:r>
            <a:endParaRPr lang="en-ZW" b="1" dirty="0" smtClean="0"/>
          </a:p>
          <a:p>
            <a:endParaRPr lang="en-ZW" b="1" dirty="0"/>
          </a:p>
        </p:txBody>
      </p:sp>
    </p:spTree>
    <p:extLst>
      <p:ext uri="{BB962C8B-B14F-4D97-AF65-F5344CB8AC3E}">
        <p14:creationId xmlns:p14="http://schemas.microsoft.com/office/powerpoint/2010/main" val="67592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p:txBody>
          <a:bodyPr/>
          <a:lstStyle/>
          <a:p>
            <a:r>
              <a:rPr lang="en-ZW" b="1" dirty="0"/>
              <a:t>Flexible - </a:t>
            </a:r>
            <a:r>
              <a:rPr lang="en-US" dirty="0"/>
              <a:t>Greedy Best-First Search can be adapted to different types of problems and can be easily extended to more complex problems.</a:t>
            </a:r>
            <a:endParaRPr lang="en-ZW" b="1" dirty="0"/>
          </a:p>
          <a:p>
            <a:endParaRPr lang="en-ZW" b="1" dirty="0" smtClean="0"/>
          </a:p>
          <a:p>
            <a:endParaRPr lang="en-ZW" b="1" dirty="0"/>
          </a:p>
          <a:p>
            <a:r>
              <a:rPr lang="en-ZW" b="1" dirty="0" smtClean="0"/>
              <a:t>Efficiency </a:t>
            </a:r>
            <a:r>
              <a:rPr lang="en-ZW" b="1" dirty="0"/>
              <a:t>- </a:t>
            </a:r>
            <a:r>
              <a:rPr lang="en-US" dirty="0"/>
              <a:t>If the heuristic function used in Greedy Best-First Search is good to estimate, how close a node is to the solution, this algorithm can be a very efficient and find a solution quickly, even in large search spaces</a:t>
            </a:r>
            <a:endParaRPr lang="en-ZW" dirty="0"/>
          </a:p>
        </p:txBody>
      </p:sp>
    </p:spTree>
    <p:extLst>
      <p:ext uri="{BB962C8B-B14F-4D97-AF65-F5344CB8AC3E}">
        <p14:creationId xmlns:p14="http://schemas.microsoft.com/office/powerpoint/2010/main" val="212977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smtClean="0"/>
              <a:t>DISADVANTAGES OF GREEDY BEST SEARCH ALGORITHM</a:t>
            </a:r>
            <a:endParaRPr lang="en-ZW" dirty="0"/>
          </a:p>
        </p:txBody>
      </p:sp>
      <p:sp>
        <p:nvSpPr>
          <p:cNvPr id="3" name="Content Placeholder 2"/>
          <p:cNvSpPr>
            <a:spLocks noGrp="1"/>
          </p:cNvSpPr>
          <p:nvPr>
            <p:ph idx="1"/>
          </p:nvPr>
        </p:nvSpPr>
        <p:spPr/>
        <p:txBody>
          <a:bodyPr/>
          <a:lstStyle/>
          <a:p>
            <a:r>
              <a:rPr lang="en-ZW" dirty="0" smtClean="0"/>
              <a:t>It may produce inaccurate results since it only finds the  promising path</a:t>
            </a:r>
          </a:p>
          <a:p>
            <a:endParaRPr lang="en-ZW" dirty="0" smtClean="0"/>
          </a:p>
          <a:p>
            <a:r>
              <a:rPr lang="en-ZW" dirty="0" smtClean="0"/>
              <a:t>LOCAL </a:t>
            </a:r>
            <a:r>
              <a:rPr lang="en-ZW" dirty="0" smtClean="0"/>
              <a:t> OPTIMA-</a:t>
            </a:r>
            <a:r>
              <a:rPr lang="en-ZW" dirty="0" smtClean="0"/>
              <a:t>---means that the BDFS can get stuck in local optima meaning that the path chosen may not be the best path</a:t>
            </a:r>
          </a:p>
          <a:p>
            <a:endParaRPr lang="en-ZW" dirty="0" smtClean="0"/>
          </a:p>
          <a:p>
            <a:r>
              <a:rPr lang="en-ZW" dirty="0" smtClean="0"/>
              <a:t>It needs the heuristic function to work which adds complexity to it</a:t>
            </a:r>
            <a:endParaRPr lang="en-ZW" dirty="0"/>
          </a:p>
        </p:txBody>
      </p:sp>
    </p:spTree>
    <p:extLst>
      <p:ext uri="{BB962C8B-B14F-4D97-AF65-F5344CB8AC3E}">
        <p14:creationId xmlns:p14="http://schemas.microsoft.com/office/powerpoint/2010/main" val="39720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smtClean="0"/>
              <a:t>Application of </a:t>
            </a:r>
            <a:r>
              <a:rPr lang="en-ZW" dirty="0"/>
              <a:t>G</a:t>
            </a:r>
            <a:r>
              <a:rPr lang="en-ZW" dirty="0" smtClean="0"/>
              <a:t>reedy Best First Search Algorithm</a:t>
            </a:r>
            <a:endParaRPr lang="en-ZW"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ZW" b="1" dirty="0" smtClean="0"/>
              <a:t>Path findings </a:t>
            </a:r>
            <a:r>
              <a:rPr lang="en-ZW" dirty="0" smtClean="0"/>
              <a:t>- </a:t>
            </a:r>
            <a:r>
              <a:rPr lang="en-US" dirty="0"/>
              <a:t>Greedy Best-First Search is used to find the shortest path between two points in a graph. It is used in many applications such as video games, robotics, and navigation systems.</a:t>
            </a:r>
            <a:endParaRPr lang="en-ZW" dirty="0" smtClean="0"/>
          </a:p>
          <a:p>
            <a:pPr marL="514350" indent="-514350">
              <a:buAutoNum type="arabicPeriod"/>
            </a:pPr>
            <a:endParaRPr lang="en-ZW" b="1" dirty="0" smtClean="0"/>
          </a:p>
          <a:p>
            <a:pPr>
              <a:buFont typeface="Wingdings" panose="05000000000000000000" pitchFamily="2" charset="2"/>
              <a:buChar char="Ø"/>
            </a:pPr>
            <a:r>
              <a:rPr lang="en-ZW" b="1" dirty="0" smtClean="0"/>
              <a:t>Machine learning </a:t>
            </a:r>
            <a:r>
              <a:rPr lang="en-ZW" dirty="0" smtClean="0"/>
              <a:t>- </a:t>
            </a:r>
            <a:r>
              <a:rPr lang="en-US" dirty="0"/>
              <a:t>Greedy Best-First Search can be used in machine learning algorithms to find the most promising path through a search space</a:t>
            </a:r>
            <a:endParaRPr lang="en-ZW" dirty="0" smtClean="0"/>
          </a:p>
          <a:p>
            <a:pPr marL="514350" indent="-514350">
              <a:buAutoNum type="arabicPeriod"/>
            </a:pPr>
            <a:endParaRPr lang="en-ZW" b="1" dirty="0" smtClean="0"/>
          </a:p>
          <a:p>
            <a:pPr>
              <a:buFont typeface="Wingdings" panose="05000000000000000000" pitchFamily="2" charset="2"/>
              <a:buChar char="Ø"/>
            </a:pPr>
            <a:r>
              <a:rPr lang="en-ZW" b="1" dirty="0" smtClean="0"/>
              <a:t>Optimization </a:t>
            </a:r>
            <a:r>
              <a:rPr lang="en-ZW" dirty="0" smtClean="0"/>
              <a:t>- </a:t>
            </a:r>
            <a:r>
              <a:rPr lang="en-US" dirty="0"/>
              <a:t>Greedy Best-First Search can be used to optimize the parameters of a system in order to achieve the desired result</a:t>
            </a:r>
            <a:r>
              <a:rPr lang="en-US" dirty="0" smtClean="0"/>
              <a:t>.</a:t>
            </a:r>
            <a:endParaRPr lang="en-ZW" dirty="0" smtClean="0"/>
          </a:p>
        </p:txBody>
      </p:sp>
    </p:spTree>
    <p:extLst>
      <p:ext uri="{BB962C8B-B14F-4D97-AF65-F5344CB8AC3E}">
        <p14:creationId xmlns:p14="http://schemas.microsoft.com/office/powerpoint/2010/main" val="288813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cont.</a:t>
            </a:r>
            <a:endParaRPr lang="en-ZW"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ZW" b="1" dirty="0" smtClean="0"/>
              <a:t> Game </a:t>
            </a:r>
            <a:r>
              <a:rPr lang="en-ZW" b="1" dirty="0"/>
              <a:t>AI </a:t>
            </a:r>
            <a:r>
              <a:rPr lang="en-ZW" dirty="0"/>
              <a:t>- </a:t>
            </a:r>
            <a:r>
              <a:rPr lang="en-US" dirty="0"/>
              <a:t>Greedy Best-First Search can be used in game AI to evaluate potential moves and chose the best one.</a:t>
            </a:r>
            <a:endParaRPr lang="en-ZW" dirty="0"/>
          </a:p>
          <a:p>
            <a:pPr marL="514350" indent="-514350">
              <a:buAutoNum type="arabicPeriod"/>
            </a:pPr>
            <a:endParaRPr lang="en-ZW" b="1" dirty="0" smtClean="0"/>
          </a:p>
          <a:p>
            <a:pPr>
              <a:buFont typeface="Wingdings" panose="05000000000000000000" pitchFamily="2" charset="2"/>
              <a:buChar char="Ø"/>
            </a:pPr>
            <a:r>
              <a:rPr lang="en-ZW" b="1" dirty="0" smtClean="0"/>
              <a:t>Navigation </a:t>
            </a:r>
            <a:r>
              <a:rPr lang="en-ZW" b="1" dirty="0"/>
              <a:t>- </a:t>
            </a:r>
            <a:r>
              <a:rPr lang="en-US" dirty="0"/>
              <a:t>Greedy Best-First Search can be use to navigate to find the shortest path between two locations</a:t>
            </a:r>
            <a:endParaRPr lang="en-ZW" b="1" dirty="0"/>
          </a:p>
          <a:p>
            <a:pPr marL="514350" indent="-514350">
              <a:buAutoNum type="arabicPeriod"/>
            </a:pPr>
            <a:endParaRPr lang="en-ZW" b="1" dirty="0" smtClean="0"/>
          </a:p>
          <a:p>
            <a:pPr>
              <a:buFont typeface="Wingdings" panose="05000000000000000000" pitchFamily="2" charset="2"/>
              <a:buChar char="Ø"/>
            </a:pPr>
            <a:r>
              <a:rPr lang="en-ZW" b="1" dirty="0" smtClean="0"/>
              <a:t>Natural </a:t>
            </a:r>
            <a:r>
              <a:rPr lang="en-ZW" b="1" dirty="0"/>
              <a:t>language processing </a:t>
            </a:r>
            <a:r>
              <a:rPr lang="en-ZW" dirty="0"/>
              <a:t>- </a:t>
            </a:r>
            <a:r>
              <a:rPr lang="en-US" dirty="0"/>
              <a:t> can be use in natural language processing tasks such as language translation or speech</a:t>
            </a:r>
            <a:endParaRPr lang="en-ZW" dirty="0"/>
          </a:p>
          <a:p>
            <a:pPr marL="514350" indent="-514350">
              <a:buAutoNum type="arabicPeriod"/>
            </a:pPr>
            <a:endParaRPr lang="en-ZW" b="1" dirty="0" smtClean="0"/>
          </a:p>
          <a:p>
            <a:pPr>
              <a:buFont typeface="Wingdings" panose="05000000000000000000" pitchFamily="2" charset="2"/>
              <a:buChar char="Ø"/>
            </a:pPr>
            <a:r>
              <a:rPr lang="en-ZW" b="1" dirty="0" smtClean="0"/>
              <a:t>Image </a:t>
            </a:r>
            <a:r>
              <a:rPr lang="en-ZW" b="1" dirty="0"/>
              <a:t>processing </a:t>
            </a:r>
            <a:r>
              <a:rPr lang="en-ZW" dirty="0"/>
              <a:t>- </a:t>
            </a:r>
            <a:r>
              <a:rPr lang="en-US" dirty="0"/>
              <a:t>Greedy Best-First Search can be </a:t>
            </a:r>
            <a:r>
              <a:rPr lang="en-US" dirty="0" smtClean="0"/>
              <a:t>used </a:t>
            </a:r>
            <a:r>
              <a:rPr lang="en-US" dirty="0"/>
              <a:t>in image processing to segment image into regions of </a:t>
            </a:r>
            <a:r>
              <a:rPr lang="en-US" dirty="0" smtClean="0"/>
              <a:t>interest.</a:t>
            </a:r>
            <a:endParaRPr lang="en-ZW" dirty="0"/>
          </a:p>
          <a:p>
            <a:endParaRPr lang="en-ZW" dirty="0"/>
          </a:p>
        </p:txBody>
      </p:sp>
    </p:spTree>
    <p:extLst>
      <p:ext uri="{BB962C8B-B14F-4D97-AF65-F5344CB8AC3E}">
        <p14:creationId xmlns:p14="http://schemas.microsoft.com/office/powerpoint/2010/main" val="36061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An Algorithm to demonstrate </a:t>
            </a:r>
            <a:endParaRPr lang="en-ZW" dirty="0"/>
          </a:p>
        </p:txBody>
      </p:sp>
      <p:sp>
        <p:nvSpPr>
          <p:cNvPr id="3" name="Content Placeholder 2"/>
          <p:cNvSpPr>
            <a:spLocks noGrp="1"/>
          </p:cNvSpPr>
          <p:nvPr>
            <p:ph idx="1"/>
          </p:nvPr>
        </p:nvSpPr>
        <p:spPr/>
        <p:txBody>
          <a:bodyPr/>
          <a:lstStyle/>
          <a:p>
            <a:r>
              <a:rPr lang="en-US" dirty="0" smtClean="0"/>
              <a:t>Initialize  </a:t>
            </a:r>
            <a:r>
              <a:rPr lang="en-US" dirty="0"/>
              <a:t>a tree with the root node being the start node in the open list.</a:t>
            </a:r>
          </a:p>
          <a:p>
            <a:r>
              <a:rPr lang="en-US" dirty="0"/>
              <a:t>If the open list is empty, return a failure, otherwise, add the current node to the closed list.</a:t>
            </a:r>
          </a:p>
          <a:p>
            <a:r>
              <a:rPr lang="en-US" dirty="0"/>
              <a:t>Remove the node with the lowest </a:t>
            </a:r>
            <a:r>
              <a:rPr lang="en-US" b="1" dirty="0"/>
              <a:t>h(x)</a:t>
            </a:r>
            <a:r>
              <a:rPr lang="en-US" dirty="0"/>
              <a:t> value from the open list for exploration.</a:t>
            </a:r>
          </a:p>
          <a:p>
            <a:r>
              <a:rPr lang="en-US" dirty="0"/>
              <a:t>If a child node is the target, return a success. Otherwise, if the node has not been in either the open or closed list, add it to the open list for </a:t>
            </a:r>
            <a:r>
              <a:rPr lang="en-US" dirty="0" smtClean="0"/>
              <a:t>exploration.</a:t>
            </a:r>
            <a:endParaRPr lang="en-US" dirty="0"/>
          </a:p>
        </p:txBody>
      </p:sp>
    </p:spTree>
    <p:extLst>
      <p:ext uri="{BB962C8B-B14F-4D97-AF65-F5344CB8AC3E}">
        <p14:creationId xmlns:p14="http://schemas.microsoft.com/office/powerpoint/2010/main" val="1263698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1488</TotalTime>
  <Words>614</Words>
  <Application>Microsoft Office PowerPoint</Application>
  <PresentationFormat>Widescreen</PresentationFormat>
  <Paragraphs>98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Apercu</vt:lpstr>
      <vt:lpstr>Arial</vt:lpstr>
      <vt:lpstr>Calibri</vt:lpstr>
      <vt:lpstr>Century Gothic</vt:lpstr>
      <vt:lpstr>Wingdings</vt:lpstr>
      <vt:lpstr>Wingdings 3</vt:lpstr>
      <vt:lpstr>Ion Boardroom</vt:lpstr>
      <vt:lpstr>GROUP PRESENTATION</vt:lpstr>
      <vt:lpstr>Definition and Content</vt:lpstr>
      <vt:lpstr>  How it works</vt:lpstr>
      <vt:lpstr>ADVANTAGES OF GREEDY BEST SEARCH ALGORITHM</vt:lpstr>
      <vt:lpstr>Cont.</vt:lpstr>
      <vt:lpstr>DISADVANTAGES OF GREEDY BEST SEARCH ALGORITHM</vt:lpstr>
      <vt:lpstr>Application of Greedy Best First Search Algorithm</vt:lpstr>
      <vt:lpstr>cont.</vt:lpstr>
      <vt:lpstr>An Algorithm to demonstrate </vt:lpstr>
      <vt:lpstr>Diagrammatic representation</vt:lpstr>
      <vt:lpstr>Cont.</vt:lpstr>
      <vt:lpstr>PowerPoint Presentation</vt:lpstr>
      <vt:lpstr>Cont.</vt:lpstr>
      <vt:lpstr>Cont.</vt:lpstr>
      <vt:lpstr>Cont.</vt:lpstr>
      <vt:lpstr>Cont.</vt:lpstr>
      <vt:lpstr>Cont. </vt:lpstr>
      <vt:lpstr>Time And Space Complexity</vt:lpstr>
      <vt:lpstr>Heuristic Function </vt:lpstr>
      <vt:lpstr>Implementation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dc:title>
  <dc:creator>Tapiwa Peter Name</dc:creator>
  <cp:lastModifiedBy>Tapiwa Peter Name</cp:lastModifiedBy>
  <cp:revision>17</cp:revision>
  <dcterms:created xsi:type="dcterms:W3CDTF">2023-10-05T05:37:59Z</dcterms:created>
  <dcterms:modified xsi:type="dcterms:W3CDTF">2023-10-09T01:38:01Z</dcterms:modified>
</cp:coreProperties>
</file>