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9" r:id="rId13"/>
    <p:sldId id="278" r:id="rId14"/>
    <p:sldId id="280" r:id="rId15"/>
    <p:sldId id="281" r:id="rId16"/>
    <p:sldId id="282" r:id="rId17"/>
    <p:sldId id="259" r:id="rId18"/>
    <p:sldId id="26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22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3657"/>
    <a:srgbClr val="014067"/>
    <a:srgbClr val="EAB200"/>
    <a:srgbClr val="3F3F3F"/>
    <a:srgbClr val="014E7D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37" autoAdjust="0"/>
    <p:restoredTop sz="94674" autoAdjust="0"/>
  </p:normalViewPr>
  <p:slideViewPr>
    <p:cSldViewPr snapToGrid="0" showGuides="1">
      <p:cViewPr varScale="1">
        <p:scale>
          <a:sx n="82" d="100"/>
          <a:sy n="82" d="100"/>
        </p:scale>
        <p:origin x="108" y="264"/>
      </p:cViewPr>
      <p:guideLst>
        <p:guide pos="3840"/>
        <p:guide pos="597"/>
        <p:guide orient="horz" pos="2160"/>
        <p:guide orient="horz" pos="22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10/4/2023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9204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91791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745963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4737700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smtClean="0"/>
              <a:t>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606950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006597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08403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7A5C384-78D0-4088-9411-AB6790574770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A2D954-332B-47D0-BE9F-0F2BDE7795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6131" y="1979613"/>
            <a:ext cx="9139738" cy="28987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53408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AB3FE-9015-40FD-A870-D81B5A86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45720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24A5A7-66A2-7F43-9A7A-5E13F74F8C0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 smtClean="0"/>
              <a:t>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 smtClean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 smtClean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 smtClean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 smtClean="0"/>
              <a:t>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 smtClean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 smtClean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 smtClean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FB39FF5-7AF5-4963-9346-2640496A3302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9EF72CE-34D2-4581-98D2-89218BC1B4E4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AFD81C-E6E5-4292-828B-BD147E6DEAB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0A6720D-B182-4290-BD91-1D1E4D93060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09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692" r:id="rId17"/>
    <p:sldLayoutId id="2147483697" r:id="rId18"/>
    <p:sldLayoutId id="2147483716" r:id="rId19"/>
    <p:sldLayoutId id="2147483674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Building image">
            <a:extLst>
              <a:ext uri="{FF2B5EF4-FFF2-40B4-BE49-F238E27FC236}">
                <a16:creationId xmlns:a16="http://schemas.microsoft.com/office/drawing/2014/main" id="{257F6BCE-75BB-4ECD-BEA5-21C36A9CC0E9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743" r="20743"/>
          <a:stretch>
            <a:fillRect/>
          </a:stretch>
        </p:blipFill>
        <p:spPr>
          <a:xfrm>
            <a:off x="1475030" y="860459"/>
            <a:ext cx="4428525" cy="513709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18" name="Hexagon 17">
            <a:extLst>
              <a:ext uri="{FF2B5EF4-FFF2-40B4-BE49-F238E27FC236}">
                <a16:creationId xmlns:a16="http://schemas.microsoft.com/office/drawing/2014/main" id="{0E6B042D-E9CB-40E0-AAE9-6AD11F53E0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6200000">
            <a:off x="2581795" y="2457352"/>
            <a:ext cx="2412996" cy="2080170"/>
          </a:xfrm>
          <a:prstGeom prst="hexagon">
            <a:avLst/>
          </a:prstGeom>
          <a:solidFill>
            <a:schemeClr val="bg1"/>
          </a:solidFill>
          <a:ln>
            <a:solidFill>
              <a:srgbClr val="0140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pSp>
        <p:nvGrpSpPr>
          <p:cNvPr id="19" name="Group 18" descr="Company name and logo group of information&#10;">
            <a:extLst>
              <a:ext uri="{FF2B5EF4-FFF2-40B4-BE49-F238E27FC236}">
                <a16:creationId xmlns:a16="http://schemas.microsoft.com/office/drawing/2014/main" id="{5B07AEC6-55AE-4E18-BEEA-A226E87C7897}"/>
              </a:ext>
            </a:extLst>
          </p:cNvPr>
          <p:cNvGrpSpPr/>
          <p:nvPr/>
        </p:nvGrpSpPr>
        <p:grpSpPr>
          <a:xfrm>
            <a:off x="2955852" y="2855630"/>
            <a:ext cx="1871536" cy="1118750"/>
            <a:chOff x="2955852" y="2902287"/>
            <a:chExt cx="1871536" cy="111875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4DF2E04-7632-4FED-B0BF-8FB243D982A3}"/>
                </a:ext>
              </a:extLst>
            </p:cNvPr>
            <p:cNvSpPr txBox="1"/>
            <p:nvPr/>
          </p:nvSpPr>
          <p:spPr>
            <a:xfrm>
              <a:off x="3238434" y="2902287"/>
              <a:ext cx="1082347" cy="10156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/>
              <a:r>
                <a:rPr b="1" sz="6000">
                  <a:solidFill>
                    <a:srgbClr val="013657"/>
                  </a:solidFill>
                  <a:latin typeface="Arial Black"/>
                </a:rPr>
                <a:t>AI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9A1C71-347B-44A9-88B4-692D9731582D}"/>
                </a:ext>
              </a:extLst>
            </p:cNvPr>
            <p:cNvSpPr txBox="1"/>
            <p:nvPr/>
          </p:nvSpPr>
          <p:spPr>
            <a:xfrm>
              <a:off x="2955852" y="3713257"/>
              <a:ext cx="1871536" cy="3077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/>
              <a:r>
                <a:rPr sz="1400">
                  <a:solidFill>
                    <a:srgbClr val="013657"/>
                  </a:solidFill>
                  <a:latin typeface="Calibri Light"/>
                  <a:cs typeface="Calibri Light"/>
                </a:rPr>
                <a:t>GROUP PRESENTATION 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1924" y="2359376"/>
            <a:ext cx="6080084" cy="2276121"/>
          </a:xfrm>
        </p:spPr>
        <p:txBody>
          <a:bodyPr>
            <a:normAutofit fontScale="90000"/>
          </a:bodyPr>
          <a:lstStyle/>
          <a:p>
            <a:pPr/>
            <a:r>
              <a:rPr sz="6700"/>
              <a:t>Iterative deepening search</a:t>
            </a:r>
            <a:br>
              <a:rPr/>
            </a:b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42950" y="5113864"/>
            <a:ext cx="4854345" cy="597507"/>
          </a:xfrm>
        </p:spPr>
        <p:txBody>
          <a:bodyPr/>
          <a:lstStyle/>
          <a:p>
            <a:pPr/>
            <a:r>
              <a:rPr/>
              <a:t>GROUP PRESENTATION </a:t>
            </a:r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92" y="233329"/>
            <a:ext cx="7992530" cy="786719"/>
          </a:xfrm>
        </p:spPr>
        <p:txBody>
          <a:bodyPr>
            <a:normAutofit fontScale="90000"/>
          </a:bodyPr>
          <a:lstStyle/>
          <a:p>
            <a:pPr/>
            <a:r>
              <a:rPr sz="7200">
                <a:solidFill>
                  <a:srgbClr val="FFFF00"/>
                </a:solidFill>
              </a:rPr>
              <a:t>Space Complexity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38659" y="1233482"/>
            <a:ext cx="11648540" cy="5274557"/>
          </a:xfrm>
        </p:spPr>
        <p:txBody>
          <a:bodyPr>
            <a:normAutofit/>
          </a:bodyPr>
          <a:lstStyle/>
          <a:p>
            <a:pPr>
              <a:buClr>
                <a:schemeClr val="accent2"/>
              </a:buClr>
            </a:pPr>
            <a:r>
              <a:rPr sz="3200"/>
              <a:t>The space complexity of an algorithm quantifies the amount of space taken by an algorithm to run as a function of the length of the input</a:t>
            </a:r>
            <a:r>
              <a:rPr sz="3200"/>
              <a:t>.</a:t>
            </a:r>
          </a:p>
          <a:p>
            <a:pPr>
              <a:buClr>
                <a:schemeClr val="accent2"/>
              </a:buClr>
            </a:pPr>
            <a:r>
              <a:rPr sz="3200"/>
              <a:t>The space complexity is the maximum space used by DFS in any iteration which is O(</a:t>
            </a:r>
            <a:r>
              <a:rPr sz="3200"/>
              <a:t>bd</a:t>
            </a:r>
            <a:r>
              <a:rPr sz="3200"/>
              <a:t>), where b is the branching factor and d is the depth of the shallowest goal</a:t>
            </a:r>
          </a:p>
          <a:p>
            <a:pPr>
              <a:buClr>
                <a:schemeClr val="accent2"/>
              </a:buClr>
            </a:pPr>
            <a:r>
              <a:rPr sz="3200"/>
              <a:t>In the previous the space complexity will be (2X2) = 4 this means we need to store at least four nodes</a:t>
            </a:r>
          </a:p>
          <a:p>
            <a:pPr>
              <a:buClr>
                <a:schemeClr val="accent2"/>
              </a:buClr>
            </a:pPr>
            <a:r>
              <a:rPr sz="3200"/>
              <a:t>The space complexity of IDS is O(bd), which is linear because it only needs to record the route it currently searching on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/>
            <a:r>
              <a:rPr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2611508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64" y="482426"/>
            <a:ext cx="8839204" cy="916869"/>
          </a:xfrm>
        </p:spPr>
        <p:txBody>
          <a:bodyPr>
            <a:normAutofit fontScale="90000"/>
          </a:bodyPr>
          <a:lstStyle/>
          <a:p>
            <a:pPr/>
            <a:r>
              <a:rPr sz="7200">
                <a:solidFill>
                  <a:srgbClr val="FFFF00"/>
                </a:solidFill>
              </a:rPr>
              <a:t>Advantages of IDS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71727" y="1233482"/>
            <a:ext cx="10672943" cy="4371793"/>
          </a:xfrm>
        </p:spPr>
        <p:txBody>
          <a:bodyPr>
            <a:normAutofit/>
          </a:bodyPr>
          <a:lstStyle/>
          <a:p>
            <a:pPr>
              <a:buClr>
                <a:schemeClr val="accent2"/>
              </a:buClr>
            </a:pPr>
          </a:p>
          <a:p>
            <a:pPr>
              <a:buClr>
                <a:schemeClr val="accent2"/>
              </a:buClr>
            </a:pPr>
            <a:r>
              <a:rPr sz="3200"/>
              <a:t>It </a:t>
            </a:r>
            <a:r>
              <a:rPr sz="3200"/>
              <a:t>is memory efficient because it decreases the algorithm’s memory needs by not storing </a:t>
            </a:r>
            <a:r>
              <a:rPr sz="3200"/>
              <a:t>every </a:t>
            </a:r>
            <a:r>
              <a:rPr sz="3200"/>
              <a:t>node In the </a:t>
            </a:r>
            <a:r>
              <a:rPr sz="3200"/>
              <a:t>search </a:t>
            </a:r>
            <a:r>
              <a:rPr sz="3200"/>
              <a:t>area memory. It stores the nodes up to the current depth limit.</a:t>
            </a:r>
          </a:p>
          <a:p>
            <a:pPr>
              <a:buClr>
                <a:schemeClr val="accent2"/>
              </a:buClr>
            </a:pPr>
            <a:r>
              <a:rPr sz="3200"/>
              <a:t>(IDS) </a:t>
            </a:r>
            <a:r>
              <a:rPr sz="3200"/>
              <a:t>ability to be utilized for both tree and graph search is its third benefit. This is due to the fact that ids is a generic search algorithm that works on any search space including tree or graph.</a:t>
            </a:r>
          </a:p>
          <a:p>
            <a:pPr>
              <a:buClr>
                <a:schemeClr val="accent2"/>
              </a:buClr>
            </a:pP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/>
            <a:r>
              <a:rPr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6848190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71" y="603144"/>
            <a:ext cx="8839204" cy="916869"/>
          </a:xfrm>
        </p:spPr>
        <p:txBody>
          <a:bodyPr>
            <a:normAutofit fontScale="90000"/>
          </a:bodyPr>
          <a:lstStyle/>
          <a:p>
            <a:pPr/>
            <a:r>
              <a:rPr sz="7200">
                <a:solidFill>
                  <a:srgbClr val="FFFF00"/>
                </a:solidFill>
              </a:rPr>
              <a:t>Disadvantages of IDS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71727" y="1520000"/>
            <a:ext cx="10518195" cy="4085276"/>
          </a:xfrm>
        </p:spPr>
        <p:txBody>
          <a:bodyPr>
            <a:normAutofit/>
          </a:bodyPr>
          <a:lstStyle/>
          <a:p>
            <a:pPr>
              <a:buClr>
                <a:schemeClr val="accent2"/>
              </a:buClr>
            </a:pPr>
          </a:p>
          <a:p>
            <a:pPr>
              <a:buClr>
                <a:schemeClr val="accent2"/>
              </a:buClr>
            </a:pPr>
            <a:r>
              <a:rPr sz="3200"/>
              <a:t>It has the potential of visiting node more than once which might slow the search. The benefits of completeness and optimality frequently exceed this disadvantage </a:t>
            </a:r>
            <a:r>
              <a:rPr sz="3200"/>
              <a:t>.</a:t>
            </a:r>
          </a:p>
          <a:p>
            <a:pPr>
              <a:buClr>
                <a:schemeClr val="accent2"/>
              </a:buClr>
            </a:pPr>
          </a:p>
          <a:p>
            <a:pPr>
              <a:buClr>
                <a:schemeClr val="accent2"/>
              </a:buClr>
            </a:pP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/>
            <a:r>
              <a:rPr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8854272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92" y="482091"/>
            <a:ext cx="8839204" cy="916869"/>
          </a:xfrm>
        </p:spPr>
        <p:txBody>
          <a:bodyPr>
            <a:normAutofit fontScale="90000"/>
          </a:bodyPr>
          <a:lstStyle/>
          <a:p>
            <a:pPr/>
            <a:r>
              <a:rPr sz="7200">
                <a:solidFill>
                  <a:srgbClr val="FFFF00"/>
                </a:solidFill>
              </a:rPr>
              <a:t>Real life applications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947732" y="1270359"/>
            <a:ext cx="11648540" cy="3575572"/>
          </a:xfrm>
        </p:spPr>
        <p:txBody>
          <a:bodyPr>
            <a:normAutofit/>
          </a:bodyPr>
          <a:lstStyle/>
          <a:p>
            <a:pPr marL="0" indent="0">
              <a:buNone/>
            </a:pPr>
          </a:p>
          <a:p>
            <a:pPr/>
            <a:r>
              <a:rPr sz="3600"/>
              <a:t>Application</a:t>
            </a:r>
          </a:p>
          <a:p>
            <a:pPr/>
            <a:r>
              <a:rPr sz="3600"/>
              <a:t>Robotics </a:t>
            </a:r>
          </a:p>
          <a:p>
            <a:pPr/>
            <a:r>
              <a:rPr sz="3600"/>
              <a:t>Video games </a:t>
            </a:r>
          </a:p>
          <a:p>
            <a:pPr/>
            <a:r>
              <a:rPr sz="3600"/>
              <a:t>Natural language processing</a:t>
            </a:r>
          </a:p>
          <a:p>
            <a:pPr marL="0" indent="0">
              <a:buNone/>
            </a:pP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/>
            <a:r>
              <a:rPr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8965698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532" y="1061153"/>
            <a:ext cx="7535470" cy="711207"/>
          </a:xfrm>
        </p:spPr>
        <p:txBody>
          <a:bodyPr>
            <a:normAutofit/>
          </a:bodyPr>
          <a:lstStyle/>
          <a:p>
            <a:pPr/>
            <a:r>
              <a:rPr/>
              <a:t>Questions </a:t>
            </a:r>
          </a:p>
          <a:p>
            <a:pPr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/>
            <a:r>
              <a:rPr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6" title="Building image">
            <a:extLst>
              <a:ext uri="{FF2B5EF4-FFF2-40B4-BE49-F238E27FC236}">
                <a16:creationId xmlns:a16="http://schemas.microsoft.com/office/drawing/2014/main" id="{BA026684-ED32-4C82-8EFB-03E9E047EA33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743" r="20743"/>
          <a:stretch>
            <a:fillRect/>
          </a:stretch>
        </p:blipFill>
        <p:spPr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19" name="Hexagon 18">
            <a:extLst>
              <a:ext uri="{FF2B5EF4-FFF2-40B4-BE49-F238E27FC236}">
                <a16:creationId xmlns:a16="http://schemas.microsoft.com/office/drawing/2014/main" id="{7CE8B54A-D8B2-498F-ACFB-31AC2DEB83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6200000">
            <a:off x="2679701" y="2388914"/>
            <a:ext cx="2412996" cy="2080170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pSp>
        <p:nvGrpSpPr>
          <p:cNvPr id="20" name="Group 19" descr="Company initials and name in grouped text">
            <a:extLst>
              <a:ext uri="{FF2B5EF4-FFF2-40B4-BE49-F238E27FC236}">
                <a16:creationId xmlns:a16="http://schemas.microsoft.com/office/drawing/2014/main" id="{82C4EAC6-3E04-4614-86BA-A23C851754D9}"/>
              </a:ext>
            </a:extLst>
          </p:cNvPr>
          <p:cNvGrpSpPr/>
          <p:nvPr/>
        </p:nvGrpSpPr>
        <p:grpSpPr>
          <a:xfrm>
            <a:off x="2955852" y="2855630"/>
            <a:ext cx="1871536" cy="1118750"/>
            <a:chOff x="2955852" y="2902287"/>
            <a:chExt cx="1871536" cy="111875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20626FA-81E3-4C45-BF2D-D52CF6D96238}"/>
                </a:ext>
              </a:extLst>
            </p:cNvPr>
            <p:cNvSpPr txBox="1"/>
            <p:nvPr/>
          </p:nvSpPr>
          <p:spPr>
            <a:xfrm>
              <a:off x="3238434" y="2902287"/>
              <a:ext cx="1082347" cy="10156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/>
              <a:r>
                <a:rPr b="1" sz="6000">
                  <a:solidFill>
                    <a:schemeClr val="bg1"/>
                  </a:solidFill>
                  <a:latin typeface="Arial Black"/>
                </a:rPr>
                <a:t>AI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6E86452-6AEA-4380-9682-AB26317ADB62}"/>
                </a:ext>
              </a:extLst>
            </p:cNvPr>
            <p:cNvSpPr txBox="1"/>
            <p:nvPr/>
          </p:nvSpPr>
          <p:spPr>
            <a:xfrm>
              <a:off x="2955852" y="3713257"/>
              <a:ext cx="1871536" cy="3077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/>
              <a:r>
                <a:rPr sz="1400">
                  <a:solidFill>
                    <a:schemeClr val="bg1"/>
                  </a:solidFill>
                  <a:latin typeface="Calibri Light"/>
                  <a:cs typeface="Calibri Light"/>
                </a:rPr>
                <a:t>GROUP PRESENTATION </a:t>
              </a:r>
            </a:p>
          </p:txBody>
        </p:sp>
      </p:grpSp>
      <p:sp>
        <p:nvSpPr>
          <p:cNvPr id="8" name="Title 7">
            <a:extLst>
              <a:ext uri="{FF2B5EF4-FFF2-40B4-BE49-F238E27FC236}">
                <a16:creationId xmlns:a16="http://schemas.microsoft.com/office/drawing/2014/main" id="{8B6C5EAB-81FF-4827-A160-22F4363C6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42584" y="3228626"/>
            <a:ext cx="3715224" cy="1659470"/>
          </a:xfrm>
        </p:spPr>
        <p:txBody>
          <a:bodyPr>
            <a:normAutofit fontScale="90000"/>
          </a:bodyPr>
          <a:lstStyle/>
          <a:p>
            <a:pPr/>
            <a:r>
              <a:rPr/>
              <a:t>Thank </a:t>
            </a:r>
            <a:r>
              <a:rPr/>
              <a:t>You</a:t>
            </a:r>
            <a:r>
              <a:rPr/>
              <a:t>.</a:t>
            </a:r>
            <a:br>
              <a:rPr/>
            </a:br>
            <a:br>
              <a:rPr/>
            </a:br>
            <a:r>
              <a:rPr/>
              <a:t>IDS GROUP</a:t>
            </a:r>
            <a:br>
              <a:rPr/>
            </a:br>
          </a:p>
        </p:txBody>
      </p:sp>
    </p:spTree>
    <p:extLst>
      <p:ext uri="{BB962C8B-B14F-4D97-AF65-F5344CB8AC3E}">
        <p14:creationId xmlns:p14="http://schemas.microsoft.com/office/powerpoint/2010/main" val="22609557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893" y="175161"/>
            <a:ext cx="6074838" cy="1147967"/>
          </a:xfrm>
        </p:spPr>
        <p:txBody>
          <a:bodyPr>
            <a:normAutofit/>
          </a:bodyPr>
          <a:lstStyle/>
          <a:p>
            <a:pPr/>
            <a:r>
              <a:rPr sz="7200">
                <a:solidFill>
                  <a:srgbClr val="FFFF00"/>
                </a:solidFill>
              </a:rPr>
              <a:t>Objectives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128893" y="1561509"/>
            <a:ext cx="10521250" cy="4895561"/>
          </a:xfrm>
        </p:spPr>
        <p:txBody>
          <a:bodyPr>
            <a:normAutofit/>
          </a:bodyPr>
          <a:lstStyle/>
          <a:p>
            <a:pPr>
              <a:buClr>
                <a:schemeClr val="accent2"/>
              </a:buClr>
            </a:pPr>
            <a:r>
              <a:rPr sz="3600"/>
              <a:t>understand how it works by repeatedly applying depth-limited search with increasing depth limits</a:t>
            </a:r>
          </a:p>
          <a:p>
            <a:pPr>
              <a:buClr>
                <a:schemeClr val="accent2"/>
              </a:buClr>
            </a:pPr>
            <a:r>
              <a:rPr sz="3600"/>
              <a:t>Pseudocode </a:t>
            </a:r>
          </a:p>
          <a:p>
            <a:pPr>
              <a:buClr>
                <a:schemeClr val="accent2"/>
              </a:buClr>
            </a:pPr>
            <a:r>
              <a:rPr sz="3600"/>
              <a:t>Python Implementation </a:t>
            </a:r>
          </a:p>
          <a:p>
            <a:pPr>
              <a:buClr>
                <a:schemeClr val="accent2"/>
              </a:buClr>
            </a:pPr>
            <a:r>
              <a:rPr sz="3600"/>
              <a:t>To compare its performance with other search methods in terms of time and space complexity</a:t>
            </a:r>
            <a:r>
              <a:rPr sz="3600"/>
              <a:t>.</a:t>
            </a:r>
          </a:p>
          <a:p>
            <a:pPr>
              <a:buClr>
                <a:schemeClr val="accent2"/>
              </a:buClr>
            </a:pPr>
            <a:r>
              <a:rPr sz="3600"/>
              <a:t>Advantages and Disadvantages</a:t>
            </a:r>
          </a:p>
          <a:p>
            <a:pPr>
              <a:buClr>
                <a:schemeClr val="accent2"/>
              </a:buClr>
            </a:pPr>
            <a:r>
              <a:rPr sz="3600"/>
              <a:t>Real life applications</a:t>
            </a:r>
          </a:p>
          <a:p>
            <a:pPr>
              <a:buClr>
                <a:schemeClr val="accent2"/>
              </a:buClr>
            </a:pP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/>
            <a:r>
              <a:rPr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69502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92" y="209024"/>
            <a:ext cx="7721598" cy="852129"/>
          </a:xfrm>
        </p:spPr>
        <p:txBody>
          <a:bodyPr>
            <a:normAutofit fontScale="90000"/>
          </a:bodyPr>
          <a:lstStyle/>
          <a:p>
            <a:pPr/>
            <a:r>
              <a:rPr sz="7200">
                <a:solidFill>
                  <a:srgbClr val="FFFF00"/>
                </a:solidFill>
              </a:rPr>
              <a:t>Introduction to IDDFS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58054" y="1061153"/>
            <a:ext cx="11798475" cy="5576715"/>
          </a:xfrm>
        </p:spPr>
        <p:txBody>
          <a:bodyPr>
            <a:normAutofit lnSpcReduction="10000"/>
          </a:bodyPr>
          <a:lstStyle/>
          <a:p>
            <a:pPr>
              <a:buClr>
                <a:schemeClr val="accent2"/>
              </a:buClr>
            </a:pPr>
            <a:r>
              <a:rPr sz="3200"/>
              <a:t>IDS is a searching algorithm that is a combination of the benefits of DFS with BFS. </a:t>
            </a:r>
            <a:r>
              <a:rPr sz="3200"/>
              <a:t>It </a:t>
            </a:r>
            <a:r>
              <a:rPr sz="3200"/>
              <a:t>joins DFS space productivity and BFS quick search. </a:t>
            </a:r>
          </a:p>
          <a:p>
            <a:pPr>
              <a:buClr>
                <a:schemeClr val="accent2"/>
              </a:buClr>
            </a:pPr>
            <a:r>
              <a:rPr sz="3200"/>
              <a:t>The </a:t>
            </a:r>
            <a:r>
              <a:rPr sz="3200"/>
              <a:t>graph is </a:t>
            </a:r>
            <a:r>
              <a:rPr sz="3200"/>
              <a:t>explored </a:t>
            </a:r>
            <a:r>
              <a:rPr sz="3200"/>
              <a:t>using DFS but the depth limit steadily increases until the target is located. </a:t>
            </a:r>
          </a:p>
          <a:p>
            <a:pPr>
              <a:buClr>
                <a:schemeClr val="accent2"/>
              </a:buClr>
            </a:pPr>
            <a:r>
              <a:rPr sz="3200"/>
              <a:t>BFS </a:t>
            </a:r>
            <a:r>
              <a:rPr sz="3200"/>
              <a:t>is performed to check if the newly visited nodes are the goal nodes</a:t>
            </a:r>
            <a:r>
              <a:rPr sz="3200"/>
              <a:t>.</a:t>
            </a:r>
          </a:p>
          <a:p>
            <a:pPr>
              <a:buClr>
                <a:schemeClr val="accent2"/>
              </a:buClr>
            </a:pPr>
            <a:r>
              <a:rPr sz="3200"/>
              <a:t>IDS continually runs DFS raising the depth limit each time until the desired result is obtained</a:t>
            </a:r>
            <a:r>
              <a:rPr sz="3200"/>
              <a:t>.</a:t>
            </a:r>
          </a:p>
          <a:p>
            <a:pPr>
              <a:buClr>
                <a:schemeClr val="accent2"/>
              </a:buClr>
            </a:pPr>
            <a:r>
              <a:rPr sz="3200"/>
              <a:t>Iterative deepening is a method that makes sure the search is thorough and </a:t>
            </a:r>
            <a:r>
              <a:rPr sz="3200"/>
              <a:t>efficient and finds </a:t>
            </a:r>
            <a:r>
              <a:rPr sz="3200"/>
              <a:t>the shortest path to the goal</a:t>
            </a:r>
            <a:r>
              <a:rPr sz="3200"/>
              <a:t>.</a:t>
            </a:r>
          </a:p>
          <a:p>
            <a:pPr>
              <a:buClr>
                <a:schemeClr val="accent2"/>
              </a:buClr>
            </a:pPr>
            <a:r>
              <a:rPr sz="3200"/>
              <a:t>In general, it is preferred to be used when there is a large search space and the depth of the solution is not known</a:t>
            </a:r>
            <a:r>
              <a:rPr sz="3200"/>
              <a:t>.</a:t>
            </a:r>
          </a:p>
          <a:p>
            <a:pPr>
              <a:buClr>
                <a:schemeClr val="accent2"/>
              </a:buClr>
            </a:pPr>
          </a:p>
          <a:p>
            <a:pPr>
              <a:buClr>
                <a:schemeClr val="accent2"/>
              </a:buClr>
            </a:pPr>
          </a:p>
          <a:p>
            <a:pPr>
              <a:buClr>
                <a:schemeClr val="accent2"/>
              </a:buClr>
            </a:pP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/>
            <a:r>
              <a:rPr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3043727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907" y="223311"/>
            <a:ext cx="6074838" cy="1147967"/>
          </a:xfrm>
        </p:spPr>
        <p:txBody>
          <a:bodyPr>
            <a:normAutofit/>
          </a:bodyPr>
          <a:lstStyle/>
          <a:p>
            <a:pPr/>
            <a:r>
              <a:rPr sz="7200">
                <a:solidFill>
                  <a:srgbClr val="FFFF00"/>
                </a:solidFill>
              </a:rPr>
              <a:t>How it works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71727" y="1746814"/>
            <a:ext cx="10875243" cy="3858476"/>
          </a:xfrm>
        </p:spPr>
        <p:txBody>
          <a:bodyPr>
            <a:normAutofit/>
          </a:bodyPr>
          <a:lstStyle/>
          <a:p>
            <a:pPr>
              <a:buClr>
                <a:schemeClr val="accent2"/>
              </a:buClr>
            </a:pPr>
            <a:r>
              <a:rPr sz="3600"/>
              <a:t>The IDS performs </a:t>
            </a:r>
            <a:r>
              <a:rPr sz="3600"/>
              <a:t>an </a:t>
            </a:r>
            <a:r>
              <a:rPr sz="3600"/>
              <a:t>iterative search </a:t>
            </a:r>
            <a:r>
              <a:rPr sz="3600"/>
              <a:t>on the graph using a root </a:t>
            </a:r>
            <a:r>
              <a:rPr sz="3600"/>
              <a:t>node </a:t>
            </a:r>
            <a:r>
              <a:rPr sz="3600"/>
              <a:t>and a goal node as inputs until the goal is attained or the search space is used up</a:t>
            </a:r>
            <a:r>
              <a:rPr sz="3600"/>
              <a:t>.   </a:t>
            </a:r>
          </a:p>
          <a:p>
            <a:pPr>
              <a:buClr>
                <a:schemeClr val="accent2"/>
              </a:buClr>
            </a:pPr>
            <a:r>
              <a:rPr sz="3600"/>
              <a:t>This is accomplished by regularly using the depthLimitedSearch function which applies a depth restriction to DFS. </a:t>
            </a:r>
            <a:r>
              <a:rPr sz="3600"/>
              <a:t>The </a:t>
            </a:r>
            <a:r>
              <a:rPr sz="3600"/>
              <a:t>search end </a:t>
            </a:r>
            <a:r>
              <a:rPr sz="3600"/>
              <a:t>and </a:t>
            </a:r>
            <a:r>
              <a:rPr sz="3600"/>
              <a:t>returns the goal node if the goal is located at any depth</a:t>
            </a:r>
          </a:p>
          <a:p>
            <a:pPr>
              <a:buClr>
                <a:schemeClr val="accent2"/>
              </a:buClr>
            </a:pP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/>
            <a:r>
              <a:rPr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2892154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947" y="299814"/>
            <a:ext cx="6074838" cy="690767"/>
          </a:xfrm>
        </p:spPr>
        <p:txBody>
          <a:bodyPr>
            <a:normAutofit fontScale="90000"/>
          </a:bodyPr>
          <a:lstStyle/>
          <a:p>
            <a:pPr/>
            <a:r>
              <a:rPr sz="7200">
                <a:solidFill>
                  <a:srgbClr val="FFFF00"/>
                </a:solidFill>
              </a:rPr>
              <a:t>Example Fig 2.1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/>
            <a:r>
              <a:rPr/>
              <a:t>Add a footer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/>
            <a:r>
              <a:rPr/>
              <a:t>5</a:t>
            </a:r>
          </a:p>
        </p:txBody>
      </p:sp>
      <p:sp>
        <p:nvSpPr>
          <p:cNvPr id="44" name="Oval 4"/>
          <p:cNvSpPr>
            <a:spLocks noChangeArrowheads="1"/>
          </p:cNvSpPr>
          <p:nvPr/>
        </p:nvSpPr>
        <p:spPr bwMode="auto">
          <a:xfrm>
            <a:off x="2892772" y="1470119"/>
            <a:ext cx="609604" cy="53339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/>
          </a:p>
        </p:txBody>
      </p:sp>
      <p:sp>
        <p:nvSpPr>
          <p:cNvPr id="45" name="Text Box 6"/>
          <p:cNvSpPr txBox="1">
            <a:spLocks noChangeArrowheads="1"/>
          </p:cNvSpPr>
          <p:nvPr/>
        </p:nvSpPr>
        <p:spPr bwMode="auto">
          <a:xfrm>
            <a:off x="2981859" y="1551868"/>
            <a:ext cx="351383" cy="369326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/>
            <a:r>
              <a:rPr>
                <a:latin typeface="Century Schoolbook"/>
              </a:rPr>
              <a:t>A</a:t>
            </a:r>
          </a:p>
        </p:txBody>
      </p:sp>
      <p:sp>
        <p:nvSpPr>
          <p:cNvPr id="46" name="Oval 7"/>
          <p:cNvSpPr>
            <a:spLocks noChangeArrowheads="1"/>
          </p:cNvSpPr>
          <p:nvPr/>
        </p:nvSpPr>
        <p:spPr bwMode="auto">
          <a:xfrm>
            <a:off x="1846617" y="2548463"/>
            <a:ext cx="609604" cy="53339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/>
          </a:p>
        </p:txBody>
      </p:sp>
      <p:sp>
        <p:nvSpPr>
          <p:cNvPr id="47" name="Text Box 8"/>
          <p:cNvSpPr txBox="1">
            <a:spLocks noChangeArrowheads="1"/>
          </p:cNvSpPr>
          <p:nvPr/>
        </p:nvSpPr>
        <p:spPr bwMode="auto">
          <a:xfrm>
            <a:off x="1952978" y="2630225"/>
            <a:ext cx="351383" cy="369326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/>
            <a:r>
              <a:rPr>
                <a:latin typeface="Century Schoolbook"/>
              </a:rPr>
              <a:t>B</a:t>
            </a:r>
          </a:p>
        </p:txBody>
      </p:sp>
      <p:sp>
        <p:nvSpPr>
          <p:cNvPr id="48" name="Oval 9"/>
          <p:cNvSpPr>
            <a:spLocks noChangeArrowheads="1"/>
          </p:cNvSpPr>
          <p:nvPr/>
        </p:nvSpPr>
        <p:spPr bwMode="auto">
          <a:xfrm>
            <a:off x="3810004" y="2548463"/>
            <a:ext cx="609604" cy="53339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/>
          </a:p>
        </p:txBody>
      </p:sp>
      <p:sp>
        <p:nvSpPr>
          <p:cNvPr id="49" name="Text Box 10"/>
          <p:cNvSpPr txBox="1">
            <a:spLocks noChangeArrowheads="1"/>
          </p:cNvSpPr>
          <p:nvPr/>
        </p:nvSpPr>
        <p:spPr bwMode="auto">
          <a:xfrm>
            <a:off x="3916365" y="2633922"/>
            <a:ext cx="351383" cy="369326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/>
            <a:r>
              <a:rPr>
                <a:latin typeface="Century Schoolbook"/>
              </a:rPr>
              <a:t>C</a:t>
            </a:r>
          </a:p>
        </p:txBody>
      </p:sp>
      <p:sp>
        <p:nvSpPr>
          <p:cNvPr id="50" name="Oval 11"/>
          <p:cNvSpPr>
            <a:spLocks noChangeArrowheads="1"/>
          </p:cNvSpPr>
          <p:nvPr/>
        </p:nvSpPr>
        <p:spPr bwMode="auto">
          <a:xfrm>
            <a:off x="2587976" y="3810004"/>
            <a:ext cx="609604" cy="53339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/>
          </a:p>
        </p:txBody>
      </p:sp>
      <p:sp>
        <p:nvSpPr>
          <p:cNvPr id="51" name="Text Box 12"/>
          <p:cNvSpPr txBox="1">
            <a:spLocks noChangeArrowheads="1"/>
          </p:cNvSpPr>
          <p:nvPr/>
        </p:nvSpPr>
        <p:spPr bwMode="auto">
          <a:xfrm>
            <a:off x="2727852" y="3883590"/>
            <a:ext cx="351383" cy="369326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/>
            <a:r>
              <a:rPr>
                <a:latin typeface="Century Schoolbook"/>
              </a:rPr>
              <a:t>E</a:t>
            </a:r>
          </a:p>
        </p:txBody>
      </p:sp>
      <p:sp>
        <p:nvSpPr>
          <p:cNvPr id="52" name="Oval 13"/>
          <p:cNvSpPr>
            <a:spLocks noChangeArrowheads="1"/>
          </p:cNvSpPr>
          <p:nvPr/>
        </p:nvSpPr>
        <p:spPr bwMode="auto">
          <a:xfrm>
            <a:off x="970308" y="3810004"/>
            <a:ext cx="609604" cy="53339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/>
          </a:p>
        </p:txBody>
      </p:sp>
      <p:sp>
        <p:nvSpPr>
          <p:cNvPr id="53" name="Text Box 14"/>
          <p:cNvSpPr txBox="1">
            <a:spLocks noChangeArrowheads="1"/>
          </p:cNvSpPr>
          <p:nvPr/>
        </p:nvSpPr>
        <p:spPr bwMode="auto">
          <a:xfrm>
            <a:off x="1128893" y="3897306"/>
            <a:ext cx="364205" cy="369326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/>
            <a:r>
              <a:rPr>
                <a:latin typeface="Century Schoolbook"/>
              </a:rPr>
              <a:t>D</a:t>
            </a:r>
          </a:p>
        </p:txBody>
      </p:sp>
      <p:sp>
        <p:nvSpPr>
          <p:cNvPr id="54" name="Oval 15"/>
          <p:cNvSpPr>
            <a:spLocks noChangeArrowheads="1"/>
          </p:cNvSpPr>
          <p:nvPr/>
        </p:nvSpPr>
        <p:spPr bwMode="auto">
          <a:xfrm>
            <a:off x="3337456" y="3810004"/>
            <a:ext cx="609604" cy="53339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/>
          </a:p>
        </p:txBody>
      </p:sp>
      <p:sp>
        <p:nvSpPr>
          <p:cNvPr id="55" name="Text Box 16"/>
          <p:cNvSpPr txBox="1">
            <a:spLocks noChangeArrowheads="1"/>
          </p:cNvSpPr>
          <p:nvPr/>
        </p:nvSpPr>
        <p:spPr bwMode="auto">
          <a:xfrm>
            <a:off x="3496991" y="3883590"/>
            <a:ext cx="338560" cy="369326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/>
            <a:r>
              <a:rPr>
                <a:latin typeface="Century Schoolbook"/>
              </a:rPr>
              <a:t>F</a:t>
            </a:r>
          </a:p>
        </p:txBody>
      </p:sp>
      <p:sp>
        <p:nvSpPr>
          <p:cNvPr id="56" name="Line 17"/>
          <p:cNvSpPr>
            <a:spLocks noChangeShapeType="1"/>
          </p:cNvSpPr>
          <p:nvPr/>
        </p:nvSpPr>
        <p:spPr bwMode="auto">
          <a:xfrm flipH="1">
            <a:off x="2338922" y="1865704"/>
            <a:ext cx="599014" cy="76452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/>
          </a:p>
        </p:txBody>
      </p:sp>
      <p:sp>
        <p:nvSpPr>
          <p:cNvPr id="57" name="Line 18"/>
          <p:cNvSpPr>
            <a:spLocks noChangeShapeType="1"/>
          </p:cNvSpPr>
          <p:nvPr/>
        </p:nvSpPr>
        <p:spPr bwMode="auto">
          <a:xfrm flipH="1">
            <a:off x="1364902" y="3000109"/>
            <a:ext cx="672224" cy="80706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/>
          </a:p>
        </p:txBody>
      </p:sp>
      <p:sp>
        <p:nvSpPr>
          <p:cNvPr id="58" name="Line 19"/>
          <p:cNvSpPr>
            <a:spLocks noChangeShapeType="1"/>
          </p:cNvSpPr>
          <p:nvPr/>
        </p:nvSpPr>
        <p:spPr bwMode="auto">
          <a:xfrm>
            <a:off x="2346861" y="3000109"/>
            <a:ext cx="505699" cy="88348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/>
          </a:p>
        </p:txBody>
      </p:sp>
      <p:sp>
        <p:nvSpPr>
          <p:cNvPr id="59" name="Line 20"/>
          <p:cNvSpPr>
            <a:spLocks noChangeShapeType="1"/>
          </p:cNvSpPr>
          <p:nvPr/>
        </p:nvSpPr>
        <p:spPr bwMode="auto">
          <a:xfrm>
            <a:off x="3431818" y="1886159"/>
            <a:ext cx="543245" cy="74405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/>
          </a:p>
        </p:txBody>
      </p:sp>
      <p:sp>
        <p:nvSpPr>
          <p:cNvPr id="60" name="Line 21"/>
          <p:cNvSpPr>
            <a:spLocks noChangeShapeType="1"/>
          </p:cNvSpPr>
          <p:nvPr/>
        </p:nvSpPr>
        <p:spPr bwMode="auto">
          <a:xfrm flipH="1">
            <a:off x="3733795" y="3024331"/>
            <a:ext cx="304795" cy="782854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/>
          </a:p>
        </p:txBody>
      </p:sp>
      <p:sp>
        <p:nvSpPr>
          <p:cNvPr id="171" name="Oval 4"/>
          <p:cNvSpPr>
            <a:spLocks noChangeArrowheads="1"/>
          </p:cNvSpPr>
          <p:nvPr/>
        </p:nvSpPr>
        <p:spPr bwMode="auto">
          <a:xfrm>
            <a:off x="8662815" y="1332295"/>
            <a:ext cx="609604" cy="53339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/>
          </a:p>
        </p:txBody>
      </p:sp>
      <p:sp>
        <p:nvSpPr>
          <p:cNvPr id="172" name="Text Box 6"/>
          <p:cNvSpPr txBox="1">
            <a:spLocks noChangeArrowheads="1"/>
          </p:cNvSpPr>
          <p:nvPr/>
        </p:nvSpPr>
        <p:spPr bwMode="auto">
          <a:xfrm>
            <a:off x="8754093" y="1414057"/>
            <a:ext cx="351383" cy="369326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/>
            <a:r>
              <a:rPr>
                <a:latin typeface="Century Schoolbook"/>
              </a:rPr>
              <a:t>A</a:t>
            </a:r>
          </a:p>
        </p:txBody>
      </p:sp>
      <p:sp>
        <p:nvSpPr>
          <p:cNvPr id="173" name="Oval 7"/>
          <p:cNvSpPr>
            <a:spLocks noChangeArrowheads="1"/>
          </p:cNvSpPr>
          <p:nvPr/>
        </p:nvSpPr>
        <p:spPr bwMode="auto">
          <a:xfrm>
            <a:off x="7577663" y="2490922"/>
            <a:ext cx="609604" cy="53339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/>
          </a:p>
        </p:txBody>
      </p:sp>
      <p:sp>
        <p:nvSpPr>
          <p:cNvPr id="174" name="Text Box 8"/>
          <p:cNvSpPr txBox="1">
            <a:spLocks noChangeArrowheads="1"/>
          </p:cNvSpPr>
          <p:nvPr/>
        </p:nvSpPr>
        <p:spPr bwMode="auto">
          <a:xfrm>
            <a:off x="7684023" y="2572684"/>
            <a:ext cx="351383" cy="369326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/>
            <a:r>
              <a:rPr>
                <a:latin typeface="Century Schoolbook"/>
              </a:rPr>
              <a:t>B</a:t>
            </a:r>
          </a:p>
        </p:txBody>
      </p:sp>
      <p:sp>
        <p:nvSpPr>
          <p:cNvPr id="175" name="Oval 9"/>
          <p:cNvSpPr>
            <a:spLocks noChangeArrowheads="1"/>
          </p:cNvSpPr>
          <p:nvPr/>
        </p:nvSpPr>
        <p:spPr bwMode="auto">
          <a:xfrm>
            <a:off x="9612669" y="2490922"/>
            <a:ext cx="609604" cy="53339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/>
          </a:p>
        </p:txBody>
      </p:sp>
      <p:sp>
        <p:nvSpPr>
          <p:cNvPr id="176" name="Text Box 10"/>
          <p:cNvSpPr txBox="1">
            <a:spLocks noChangeArrowheads="1"/>
          </p:cNvSpPr>
          <p:nvPr/>
        </p:nvSpPr>
        <p:spPr bwMode="auto">
          <a:xfrm>
            <a:off x="9700068" y="2572684"/>
            <a:ext cx="351383" cy="369326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/>
            <a:r>
              <a:rPr>
                <a:latin typeface="Century Schoolbook"/>
              </a:rPr>
              <a:t>C</a:t>
            </a:r>
          </a:p>
        </p:txBody>
      </p:sp>
      <p:sp>
        <p:nvSpPr>
          <p:cNvPr id="177" name="Oval 11"/>
          <p:cNvSpPr>
            <a:spLocks noChangeArrowheads="1"/>
          </p:cNvSpPr>
          <p:nvPr/>
        </p:nvSpPr>
        <p:spPr bwMode="auto">
          <a:xfrm>
            <a:off x="8304037" y="3796679"/>
            <a:ext cx="609604" cy="53339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/>
          </a:p>
        </p:txBody>
      </p:sp>
      <p:sp>
        <p:nvSpPr>
          <p:cNvPr id="178" name="Text Box 12"/>
          <p:cNvSpPr txBox="1">
            <a:spLocks noChangeArrowheads="1"/>
          </p:cNvSpPr>
          <p:nvPr/>
        </p:nvSpPr>
        <p:spPr bwMode="auto">
          <a:xfrm>
            <a:off x="8463571" y="3883046"/>
            <a:ext cx="351383" cy="369326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/>
            <a:r>
              <a:rPr>
                <a:latin typeface="Century Schoolbook"/>
              </a:rPr>
              <a:t>E</a:t>
            </a:r>
          </a:p>
        </p:txBody>
      </p:sp>
      <p:sp>
        <p:nvSpPr>
          <p:cNvPr id="179" name="Oval 13"/>
          <p:cNvSpPr>
            <a:spLocks noChangeArrowheads="1"/>
          </p:cNvSpPr>
          <p:nvPr/>
        </p:nvSpPr>
        <p:spPr bwMode="auto">
          <a:xfrm>
            <a:off x="6601369" y="3810004"/>
            <a:ext cx="609604" cy="53339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/>
          </a:p>
        </p:txBody>
      </p:sp>
      <p:sp>
        <p:nvSpPr>
          <p:cNvPr id="180" name="Text Box 14"/>
          <p:cNvSpPr txBox="1">
            <a:spLocks noChangeArrowheads="1"/>
          </p:cNvSpPr>
          <p:nvPr/>
        </p:nvSpPr>
        <p:spPr bwMode="auto">
          <a:xfrm>
            <a:off x="6760903" y="3891753"/>
            <a:ext cx="364205" cy="369326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/>
            <a:r>
              <a:rPr>
                <a:latin typeface="Century Schoolbook"/>
              </a:rPr>
              <a:t>D</a:t>
            </a:r>
          </a:p>
        </p:txBody>
      </p:sp>
      <p:sp>
        <p:nvSpPr>
          <p:cNvPr id="181" name="Oval 15"/>
          <p:cNvSpPr>
            <a:spLocks noChangeArrowheads="1"/>
          </p:cNvSpPr>
          <p:nvPr/>
        </p:nvSpPr>
        <p:spPr bwMode="auto">
          <a:xfrm>
            <a:off x="9204247" y="3807172"/>
            <a:ext cx="609604" cy="53339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/>
          </a:p>
        </p:txBody>
      </p:sp>
      <p:sp>
        <p:nvSpPr>
          <p:cNvPr id="182" name="Text Box 16"/>
          <p:cNvSpPr txBox="1">
            <a:spLocks noChangeArrowheads="1"/>
          </p:cNvSpPr>
          <p:nvPr/>
        </p:nvSpPr>
        <p:spPr bwMode="auto">
          <a:xfrm>
            <a:off x="9364688" y="3878442"/>
            <a:ext cx="338560" cy="369326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/>
            <a:r>
              <a:rPr>
                <a:latin typeface="Century Schoolbook"/>
              </a:rPr>
              <a:t>F</a:t>
            </a:r>
          </a:p>
        </p:txBody>
      </p:sp>
      <p:sp>
        <p:nvSpPr>
          <p:cNvPr id="183" name="Line 17"/>
          <p:cNvSpPr>
            <a:spLocks noChangeShapeType="1"/>
          </p:cNvSpPr>
          <p:nvPr/>
        </p:nvSpPr>
        <p:spPr bwMode="auto">
          <a:xfrm flipH="1">
            <a:off x="8050922" y="1783942"/>
            <a:ext cx="683302" cy="76452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/>
          </a:p>
        </p:txBody>
      </p:sp>
      <p:sp>
        <p:nvSpPr>
          <p:cNvPr id="184" name="Line 18"/>
          <p:cNvSpPr>
            <a:spLocks noChangeShapeType="1"/>
          </p:cNvSpPr>
          <p:nvPr/>
        </p:nvSpPr>
        <p:spPr bwMode="auto">
          <a:xfrm flipH="1">
            <a:off x="7051425" y="2942569"/>
            <a:ext cx="651657" cy="86460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/>
          </a:p>
        </p:txBody>
      </p:sp>
      <p:sp>
        <p:nvSpPr>
          <p:cNvPr id="185" name="Line 19"/>
          <p:cNvSpPr>
            <a:spLocks noChangeShapeType="1"/>
          </p:cNvSpPr>
          <p:nvPr/>
        </p:nvSpPr>
        <p:spPr bwMode="auto">
          <a:xfrm>
            <a:off x="8080906" y="2988403"/>
            <a:ext cx="396980" cy="817484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/>
          </a:p>
        </p:txBody>
      </p:sp>
      <p:sp>
        <p:nvSpPr>
          <p:cNvPr id="186" name="Line 20"/>
          <p:cNvSpPr>
            <a:spLocks noChangeShapeType="1"/>
          </p:cNvSpPr>
          <p:nvPr/>
        </p:nvSpPr>
        <p:spPr bwMode="auto">
          <a:xfrm>
            <a:off x="9142632" y="1801801"/>
            <a:ext cx="671205" cy="76499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/>
          </a:p>
        </p:txBody>
      </p:sp>
      <p:sp>
        <p:nvSpPr>
          <p:cNvPr id="187" name="Line 21"/>
          <p:cNvSpPr>
            <a:spLocks noChangeShapeType="1"/>
          </p:cNvSpPr>
          <p:nvPr/>
        </p:nvSpPr>
        <p:spPr bwMode="auto">
          <a:xfrm flipH="1">
            <a:off x="9570950" y="3001114"/>
            <a:ext cx="285429" cy="79556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/>
          </a:p>
        </p:txBody>
      </p:sp>
      <p:cxnSp>
        <p:nvCxnSpPr>
          <p:cNvPr id="189" name="Straight Arrow Connector 188"/>
          <p:cNvCxnSpPr/>
          <p:nvPr/>
        </p:nvCxnSpPr>
        <p:spPr>
          <a:xfrm flipV="1">
            <a:off x="1715560" y="1990734"/>
            <a:ext cx="3245383" cy="3489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>
            <a:off x="1606199" y="3065184"/>
            <a:ext cx="3354897" cy="2334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>
            <a:endCxn id="201" idx="1"/>
          </p:cNvCxnSpPr>
          <p:nvPr/>
        </p:nvCxnSpPr>
        <p:spPr>
          <a:xfrm flipV="1">
            <a:off x="947732" y="4340581"/>
            <a:ext cx="4018973" cy="2257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/>
          <p:cNvSpPr txBox="1"/>
          <p:nvPr/>
        </p:nvSpPr>
        <p:spPr>
          <a:xfrm>
            <a:off x="4960943" y="1749897"/>
            <a:ext cx="908135" cy="36932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/>
            <a:r>
              <a:rPr/>
              <a:t>Level 0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4963887" y="2827083"/>
            <a:ext cx="908135" cy="36932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/>
            <a:r>
              <a:rPr/>
              <a:t>Level 1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4966720" y="4155904"/>
            <a:ext cx="908135" cy="36932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/>
            <a:r>
              <a:rPr/>
              <a:t>Level 2</a:t>
            </a:r>
          </a:p>
        </p:txBody>
      </p:sp>
      <p:sp>
        <p:nvSpPr>
          <p:cNvPr id="208" name="Oval 9"/>
          <p:cNvSpPr>
            <a:spLocks noChangeArrowheads="1"/>
          </p:cNvSpPr>
          <p:nvPr/>
        </p:nvSpPr>
        <p:spPr bwMode="auto">
          <a:xfrm>
            <a:off x="4402796" y="3803056"/>
            <a:ext cx="609604" cy="53339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/>
          </a:p>
        </p:txBody>
      </p:sp>
      <p:sp>
        <p:nvSpPr>
          <p:cNvPr id="209" name="Text Box 10"/>
          <p:cNvSpPr txBox="1">
            <a:spLocks noChangeArrowheads="1"/>
          </p:cNvSpPr>
          <p:nvPr/>
        </p:nvSpPr>
        <p:spPr bwMode="auto">
          <a:xfrm>
            <a:off x="4547303" y="3877912"/>
            <a:ext cx="364205" cy="369326"/>
          </a:xfrm>
          <a:prstGeom prst="rect">
            <a:avLst/>
          </a:prstGeom>
          <a:solidFill>
            <a:srgbClr val="FF0000"/>
          </a:solidFill>
          <a:ln>
            <a:solidFill>
              <a:srgbClr val="FFFF00"/>
            </a:solidFill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/>
            <a:r>
              <a:rPr>
                <a:latin typeface="Century Schoolbook"/>
              </a:rPr>
              <a:t>G</a:t>
            </a:r>
          </a:p>
        </p:txBody>
      </p:sp>
      <p:sp>
        <p:nvSpPr>
          <p:cNvPr id="218" name="Line 19"/>
          <p:cNvSpPr>
            <a:spLocks noChangeShapeType="1"/>
          </p:cNvSpPr>
          <p:nvPr/>
        </p:nvSpPr>
        <p:spPr bwMode="auto">
          <a:xfrm>
            <a:off x="4262739" y="3043767"/>
            <a:ext cx="447461" cy="76212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/>
          </a:p>
        </p:txBody>
      </p:sp>
      <p:sp>
        <p:nvSpPr>
          <p:cNvPr id="249" name="Oval 4"/>
          <p:cNvSpPr>
            <a:spLocks noChangeArrowheads="1"/>
          </p:cNvSpPr>
          <p:nvPr/>
        </p:nvSpPr>
        <p:spPr bwMode="auto">
          <a:xfrm>
            <a:off x="10645722" y="3803056"/>
            <a:ext cx="609604" cy="53339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FF00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/>
          </a:p>
        </p:txBody>
      </p:sp>
      <p:sp>
        <p:nvSpPr>
          <p:cNvPr id="250" name="Text Box 6"/>
          <p:cNvSpPr txBox="1">
            <a:spLocks noChangeArrowheads="1"/>
          </p:cNvSpPr>
          <p:nvPr/>
        </p:nvSpPr>
        <p:spPr bwMode="auto">
          <a:xfrm>
            <a:off x="10721917" y="3879265"/>
            <a:ext cx="364205" cy="369326"/>
          </a:xfrm>
          <a:prstGeom prst="rect">
            <a:avLst/>
          </a:prstGeom>
          <a:solidFill>
            <a:srgbClr val="FF0000"/>
          </a:solidFill>
          <a:ln>
            <a:solidFill>
              <a:srgbClr val="FFFF00"/>
            </a:solidFill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/>
            <a:r>
              <a:rPr>
                <a:latin typeface="Century Schoolbook"/>
              </a:rPr>
              <a:t>G</a:t>
            </a:r>
          </a:p>
        </p:txBody>
      </p:sp>
      <p:cxnSp>
        <p:nvCxnSpPr>
          <p:cNvPr id="252" name="Straight Connector 251"/>
          <p:cNvCxnSpPr/>
          <p:nvPr/>
        </p:nvCxnSpPr>
        <p:spPr>
          <a:xfrm>
            <a:off x="10124884" y="2942569"/>
            <a:ext cx="701161" cy="8604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Curved Connector 255"/>
          <p:cNvCxnSpPr/>
          <p:nvPr/>
        </p:nvCxnSpPr>
        <p:spPr>
          <a:xfrm rot="5400000">
            <a:off x="7538330" y="1509452"/>
            <a:ext cx="1163817" cy="1085152"/>
          </a:xfrm>
          <a:prstGeom prst="curvedConnector3">
            <a:avLst>
              <a:gd name="adj1" fmla="val -12080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/>
          <p:cNvSpPr txBox="1"/>
          <p:nvPr/>
        </p:nvSpPr>
        <p:spPr>
          <a:xfrm>
            <a:off x="3517376" y="5650971"/>
            <a:ext cx="1202438" cy="36932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/>
            <a:r>
              <a:rPr/>
              <a:t>Goal node</a:t>
            </a:r>
          </a:p>
        </p:txBody>
      </p:sp>
      <p:cxnSp>
        <p:nvCxnSpPr>
          <p:cNvPr id="269" name="Straight Arrow Connector 268"/>
          <p:cNvCxnSpPr/>
          <p:nvPr/>
        </p:nvCxnSpPr>
        <p:spPr>
          <a:xfrm flipV="1">
            <a:off x="4167764" y="4415604"/>
            <a:ext cx="379539" cy="113054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TextBox 272"/>
          <p:cNvSpPr txBox="1"/>
          <p:nvPr/>
        </p:nvSpPr>
        <p:spPr>
          <a:xfrm>
            <a:off x="10349298" y="5549340"/>
            <a:ext cx="1202438" cy="36932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/>
            <a:r>
              <a:rPr/>
              <a:t>Goal node</a:t>
            </a:r>
          </a:p>
        </p:txBody>
      </p:sp>
      <p:cxnSp>
        <p:nvCxnSpPr>
          <p:cNvPr id="274" name="Straight Arrow Connector 273"/>
          <p:cNvCxnSpPr>
            <a:stCxn id="273" idx="0"/>
            <a:endCxn id="249" idx="4"/>
          </p:cNvCxnSpPr>
          <p:nvPr/>
        </p:nvCxnSpPr>
        <p:spPr>
          <a:xfrm flipV="1">
            <a:off x="10950517" y="4336465"/>
            <a:ext cx="0" cy="12128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urved Connector 2"/>
          <p:cNvCxnSpPr/>
          <p:nvPr/>
        </p:nvCxnSpPr>
        <p:spPr>
          <a:xfrm flipV="1">
            <a:off x="8304037" y="2393239"/>
            <a:ext cx="1266913" cy="433829"/>
          </a:xfrm>
          <a:prstGeom prst="curvedConnector3">
            <a:avLst>
              <a:gd name="adj1" fmla="val 50000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ontent Placeholder 15">
            <a:extLst>
              <a:ext uri="{FF2B5EF4-FFF2-40B4-BE49-F238E27FC236}">
                <a16:creationId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164260" y="1247770"/>
            <a:ext cx="5632456" cy="5419720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/>
          </a:p>
        </p:txBody>
      </p:sp>
      <p:sp>
        <p:nvSpPr>
          <p:cNvPr id="70" name="Content Placeholder 15">
            <a:extLst>
              <a:ext uri="{FF2B5EF4-FFF2-40B4-BE49-F238E27FC236}">
                <a16:creationId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163702" y="1247770"/>
            <a:ext cx="5632456" cy="5419720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/>
          </a:p>
        </p:txBody>
      </p:sp>
      <p:sp>
        <p:nvSpPr>
          <p:cNvPr id="71" name="Content Placeholder 15">
            <a:extLst>
              <a:ext uri="{FF2B5EF4-FFF2-40B4-BE49-F238E27FC236}">
                <a16:creationId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388594" y="1238798"/>
            <a:ext cx="5632456" cy="5419720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/>
          </a:p>
        </p:txBody>
      </p:sp>
    </p:spTree>
    <p:extLst>
      <p:ext uri="{BB962C8B-B14F-4D97-AF65-F5344CB8AC3E}">
        <p14:creationId xmlns:p14="http://schemas.microsoft.com/office/powerpoint/2010/main" val="3894355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645" y="199829"/>
            <a:ext cx="6074838" cy="690767"/>
          </a:xfrm>
        </p:spPr>
        <p:txBody>
          <a:bodyPr>
            <a:normAutofit fontScale="90000"/>
          </a:bodyPr>
          <a:lstStyle/>
          <a:p>
            <a:pPr/>
            <a:r>
              <a:rPr sz="7200">
                <a:solidFill>
                  <a:srgbClr val="FFFF00"/>
                </a:solidFill>
              </a:rPr>
              <a:t>Example Fig 2.2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/>
            <a:r>
              <a:rPr/>
              <a:t>Add a footer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/>
            <a:r>
              <a:rPr/>
              <a:t>6</a:t>
            </a:r>
          </a:p>
        </p:txBody>
      </p:sp>
      <p:sp>
        <p:nvSpPr>
          <p:cNvPr id="44" name="Oval 4"/>
          <p:cNvSpPr>
            <a:spLocks noChangeArrowheads="1"/>
          </p:cNvSpPr>
          <p:nvPr/>
        </p:nvSpPr>
        <p:spPr bwMode="auto">
          <a:xfrm>
            <a:off x="2892772" y="1470119"/>
            <a:ext cx="609604" cy="53339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/>
          </a:p>
        </p:txBody>
      </p:sp>
      <p:sp>
        <p:nvSpPr>
          <p:cNvPr id="45" name="Text Box 6"/>
          <p:cNvSpPr txBox="1">
            <a:spLocks noChangeArrowheads="1"/>
          </p:cNvSpPr>
          <p:nvPr/>
        </p:nvSpPr>
        <p:spPr bwMode="auto">
          <a:xfrm>
            <a:off x="2981859" y="1551868"/>
            <a:ext cx="351383" cy="369326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/>
            <a:r>
              <a:rPr>
                <a:latin typeface="Century Schoolbook"/>
              </a:rPr>
              <a:t>A</a:t>
            </a:r>
          </a:p>
        </p:txBody>
      </p:sp>
      <p:sp>
        <p:nvSpPr>
          <p:cNvPr id="46" name="Oval 7"/>
          <p:cNvSpPr>
            <a:spLocks noChangeArrowheads="1"/>
          </p:cNvSpPr>
          <p:nvPr/>
        </p:nvSpPr>
        <p:spPr bwMode="auto">
          <a:xfrm>
            <a:off x="1846617" y="2548463"/>
            <a:ext cx="609604" cy="53339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/>
          </a:p>
        </p:txBody>
      </p:sp>
      <p:sp>
        <p:nvSpPr>
          <p:cNvPr id="47" name="Text Box 8"/>
          <p:cNvSpPr txBox="1">
            <a:spLocks noChangeArrowheads="1"/>
          </p:cNvSpPr>
          <p:nvPr/>
        </p:nvSpPr>
        <p:spPr bwMode="auto">
          <a:xfrm>
            <a:off x="1952978" y="2630225"/>
            <a:ext cx="351383" cy="369326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/>
            <a:r>
              <a:rPr>
                <a:latin typeface="Century Schoolbook"/>
              </a:rPr>
              <a:t>B</a:t>
            </a:r>
          </a:p>
        </p:txBody>
      </p:sp>
      <p:sp>
        <p:nvSpPr>
          <p:cNvPr id="48" name="Oval 9"/>
          <p:cNvSpPr>
            <a:spLocks noChangeArrowheads="1"/>
          </p:cNvSpPr>
          <p:nvPr/>
        </p:nvSpPr>
        <p:spPr bwMode="auto">
          <a:xfrm>
            <a:off x="3810004" y="2548463"/>
            <a:ext cx="609604" cy="53339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/>
          </a:p>
        </p:txBody>
      </p:sp>
      <p:sp>
        <p:nvSpPr>
          <p:cNvPr id="49" name="Text Box 10"/>
          <p:cNvSpPr txBox="1">
            <a:spLocks noChangeArrowheads="1"/>
          </p:cNvSpPr>
          <p:nvPr/>
        </p:nvSpPr>
        <p:spPr bwMode="auto">
          <a:xfrm>
            <a:off x="3916365" y="2633922"/>
            <a:ext cx="351383" cy="369326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/>
            <a:r>
              <a:rPr>
                <a:latin typeface="Century Schoolbook"/>
              </a:rPr>
              <a:t>C</a:t>
            </a:r>
          </a:p>
        </p:txBody>
      </p:sp>
      <p:sp>
        <p:nvSpPr>
          <p:cNvPr id="50" name="Oval 11"/>
          <p:cNvSpPr>
            <a:spLocks noChangeArrowheads="1"/>
          </p:cNvSpPr>
          <p:nvPr/>
        </p:nvSpPr>
        <p:spPr bwMode="auto">
          <a:xfrm>
            <a:off x="2587976" y="3810004"/>
            <a:ext cx="609604" cy="53339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/>
          </a:p>
        </p:txBody>
      </p:sp>
      <p:sp>
        <p:nvSpPr>
          <p:cNvPr id="51" name="Text Box 12"/>
          <p:cNvSpPr txBox="1">
            <a:spLocks noChangeArrowheads="1"/>
          </p:cNvSpPr>
          <p:nvPr/>
        </p:nvSpPr>
        <p:spPr bwMode="auto">
          <a:xfrm>
            <a:off x="2727852" y="3883590"/>
            <a:ext cx="351383" cy="369326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/>
            <a:r>
              <a:rPr>
                <a:latin typeface="Century Schoolbook"/>
              </a:rPr>
              <a:t>E</a:t>
            </a:r>
          </a:p>
        </p:txBody>
      </p:sp>
      <p:sp>
        <p:nvSpPr>
          <p:cNvPr id="52" name="Oval 13"/>
          <p:cNvSpPr>
            <a:spLocks noChangeArrowheads="1"/>
          </p:cNvSpPr>
          <p:nvPr/>
        </p:nvSpPr>
        <p:spPr bwMode="auto">
          <a:xfrm>
            <a:off x="970308" y="3810004"/>
            <a:ext cx="609604" cy="53339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/>
          </a:p>
        </p:txBody>
      </p:sp>
      <p:sp>
        <p:nvSpPr>
          <p:cNvPr id="53" name="Text Box 14"/>
          <p:cNvSpPr txBox="1">
            <a:spLocks noChangeArrowheads="1"/>
          </p:cNvSpPr>
          <p:nvPr/>
        </p:nvSpPr>
        <p:spPr bwMode="auto">
          <a:xfrm>
            <a:off x="1128893" y="3897306"/>
            <a:ext cx="364205" cy="369326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/>
            <a:r>
              <a:rPr>
                <a:latin typeface="Century Schoolbook"/>
              </a:rPr>
              <a:t>D</a:t>
            </a:r>
          </a:p>
        </p:txBody>
      </p:sp>
      <p:sp>
        <p:nvSpPr>
          <p:cNvPr id="54" name="Oval 15"/>
          <p:cNvSpPr>
            <a:spLocks noChangeArrowheads="1"/>
          </p:cNvSpPr>
          <p:nvPr/>
        </p:nvSpPr>
        <p:spPr bwMode="auto">
          <a:xfrm>
            <a:off x="3337456" y="3810004"/>
            <a:ext cx="609604" cy="53339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/>
          </a:p>
        </p:txBody>
      </p:sp>
      <p:sp>
        <p:nvSpPr>
          <p:cNvPr id="55" name="Text Box 16"/>
          <p:cNvSpPr txBox="1">
            <a:spLocks noChangeArrowheads="1"/>
          </p:cNvSpPr>
          <p:nvPr/>
        </p:nvSpPr>
        <p:spPr bwMode="auto">
          <a:xfrm>
            <a:off x="3496991" y="3883590"/>
            <a:ext cx="338560" cy="369326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/>
            <a:r>
              <a:rPr>
                <a:latin typeface="Century Schoolbook"/>
              </a:rPr>
              <a:t>F</a:t>
            </a:r>
          </a:p>
        </p:txBody>
      </p:sp>
      <p:sp>
        <p:nvSpPr>
          <p:cNvPr id="56" name="Line 17"/>
          <p:cNvSpPr>
            <a:spLocks noChangeShapeType="1"/>
          </p:cNvSpPr>
          <p:nvPr/>
        </p:nvSpPr>
        <p:spPr bwMode="auto">
          <a:xfrm flipH="1">
            <a:off x="2338922" y="1865704"/>
            <a:ext cx="599014" cy="76452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/>
          </a:p>
        </p:txBody>
      </p:sp>
      <p:sp>
        <p:nvSpPr>
          <p:cNvPr id="57" name="Line 18"/>
          <p:cNvSpPr>
            <a:spLocks noChangeShapeType="1"/>
          </p:cNvSpPr>
          <p:nvPr/>
        </p:nvSpPr>
        <p:spPr bwMode="auto">
          <a:xfrm flipH="1">
            <a:off x="1364902" y="3000109"/>
            <a:ext cx="672224" cy="80706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/>
          </a:p>
        </p:txBody>
      </p:sp>
      <p:sp>
        <p:nvSpPr>
          <p:cNvPr id="58" name="Line 19"/>
          <p:cNvSpPr>
            <a:spLocks noChangeShapeType="1"/>
          </p:cNvSpPr>
          <p:nvPr/>
        </p:nvSpPr>
        <p:spPr bwMode="auto">
          <a:xfrm>
            <a:off x="2346861" y="3000109"/>
            <a:ext cx="505699" cy="88348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/>
          </a:p>
        </p:txBody>
      </p:sp>
      <p:sp>
        <p:nvSpPr>
          <p:cNvPr id="59" name="Line 20"/>
          <p:cNvSpPr>
            <a:spLocks noChangeShapeType="1"/>
          </p:cNvSpPr>
          <p:nvPr/>
        </p:nvSpPr>
        <p:spPr bwMode="auto">
          <a:xfrm>
            <a:off x="3431818" y="1886159"/>
            <a:ext cx="543245" cy="74405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/>
          </a:p>
        </p:txBody>
      </p:sp>
      <p:sp>
        <p:nvSpPr>
          <p:cNvPr id="60" name="Line 21"/>
          <p:cNvSpPr>
            <a:spLocks noChangeShapeType="1"/>
          </p:cNvSpPr>
          <p:nvPr/>
        </p:nvSpPr>
        <p:spPr bwMode="auto">
          <a:xfrm flipH="1">
            <a:off x="3733795" y="3024331"/>
            <a:ext cx="304795" cy="782854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/>
          </a:p>
        </p:txBody>
      </p:sp>
      <p:sp>
        <p:nvSpPr>
          <p:cNvPr id="171" name="Oval 4"/>
          <p:cNvSpPr>
            <a:spLocks noChangeArrowheads="1"/>
          </p:cNvSpPr>
          <p:nvPr/>
        </p:nvSpPr>
        <p:spPr bwMode="auto">
          <a:xfrm>
            <a:off x="8662815" y="1332295"/>
            <a:ext cx="609604" cy="53339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/>
          </a:p>
        </p:txBody>
      </p:sp>
      <p:sp>
        <p:nvSpPr>
          <p:cNvPr id="172" name="Text Box 6"/>
          <p:cNvSpPr txBox="1">
            <a:spLocks noChangeArrowheads="1"/>
          </p:cNvSpPr>
          <p:nvPr/>
        </p:nvSpPr>
        <p:spPr bwMode="auto">
          <a:xfrm>
            <a:off x="8754093" y="1414057"/>
            <a:ext cx="351383" cy="369326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/>
            <a:r>
              <a:rPr>
                <a:latin typeface="Century Schoolbook"/>
              </a:rPr>
              <a:t>A</a:t>
            </a:r>
          </a:p>
        </p:txBody>
      </p:sp>
      <p:sp>
        <p:nvSpPr>
          <p:cNvPr id="173" name="Oval 7"/>
          <p:cNvSpPr>
            <a:spLocks noChangeArrowheads="1"/>
          </p:cNvSpPr>
          <p:nvPr/>
        </p:nvSpPr>
        <p:spPr bwMode="auto">
          <a:xfrm>
            <a:off x="7577663" y="2490922"/>
            <a:ext cx="609604" cy="53339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/>
          </a:p>
        </p:txBody>
      </p:sp>
      <p:sp>
        <p:nvSpPr>
          <p:cNvPr id="174" name="Text Box 8"/>
          <p:cNvSpPr txBox="1">
            <a:spLocks noChangeArrowheads="1"/>
          </p:cNvSpPr>
          <p:nvPr/>
        </p:nvSpPr>
        <p:spPr bwMode="auto">
          <a:xfrm>
            <a:off x="7684023" y="2572684"/>
            <a:ext cx="351383" cy="369326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/>
            <a:r>
              <a:rPr>
                <a:latin typeface="Century Schoolbook"/>
              </a:rPr>
              <a:t>B</a:t>
            </a:r>
          </a:p>
        </p:txBody>
      </p:sp>
      <p:sp>
        <p:nvSpPr>
          <p:cNvPr id="175" name="Oval 9"/>
          <p:cNvSpPr>
            <a:spLocks noChangeArrowheads="1"/>
          </p:cNvSpPr>
          <p:nvPr/>
        </p:nvSpPr>
        <p:spPr bwMode="auto">
          <a:xfrm>
            <a:off x="9612669" y="2490922"/>
            <a:ext cx="609604" cy="53339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/>
          </a:p>
        </p:txBody>
      </p:sp>
      <p:sp>
        <p:nvSpPr>
          <p:cNvPr id="176" name="Text Box 10"/>
          <p:cNvSpPr txBox="1">
            <a:spLocks noChangeArrowheads="1"/>
          </p:cNvSpPr>
          <p:nvPr/>
        </p:nvSpPr>
        <p:spPr bwMode="auto">
          <a:xfrm>
            <a:off x="9700068" y="2572684"/>
            <a:ext cx="351383" cy="369326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/>
            <a:r>
              <a:rPr>
                <a:latin typeface="Century Schoolbook"/>
              </a:rPr>
              <a:t>C</a:t>
            </a:r>
          </a:p>
        </p:txBody>
      </p:sp>
      <p:sp>
        <p:nvSpPr>
          <p:cNvPr id="177" name="Oval 11"/>
          <p:cNvSpPr>
            <a:spLocks noChangeArrowheads="1"/>
          </p:cNvSpPr>
          <p:nvPr/>
        </p:nvSpPr>
        <p:spPr bwMode="auto">
          <a:xfrm>
            <a:off x="8304037" y="3796679"/>
            <a:ext cx="609604" cy="53339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/>
          </a:p>
        </p:txBody>
      </p:sp>
      <p:sp>
        <p:nvSpPr>
          <p:cNvPr id="178" name="Text Box 12"/>
          <p:cNvSpPr txBox="1">
            <a:spLocks noChangeArrowheads="1"/>
          </p:cNvSpPr>
          <p:nvPr/>
        </p:nvSpPr>
        <p:spPr bwMode="auto">
          <a:xfrm>
            <a:off x="8463571" y="3883046"/>
            <a:ext cx="351383" cy="369326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/>
            <a:r>
              <a:rPr>
                <a:latin typeface="Century Schoolbook"/>
              </a:rPr>
              <a:t>E</a:t>
            </a:r>
          </a:p>
        </p:txBody>
      </p:sp>
      <p:sp>
        <p:nvSpPr>
          <p:cNvPr id="179" name="Oval 13"/>
          <p:cNvSpPr>
            <a:spLocks noChangeArrowheads="1"/>
          </p:cNvSpPr>
          <p:nvPr/>
        </p:nvSpPr>
        <p:spPr bwMode="auto">
          <a:xfrm>
            <a:off x="6601369" y="3810004"/>
            <a:ext cx="609604" cy="53339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/>
          </a:p>
        </p:txBody>
      </p:sp>
      <p:sp>
        <p:nvSpPr>
          <p:cNvPr id="180" name="Text Box 14"/>
          <p:cNvSpPr txBox="1">
            <a:spLocks noChangeArrowheads="1"/>
          </p:cNvSpPr>
          <p:nvPr/>
        </p:nvSpPr>
        <p:spPr bwMode="auto">
          <a:xfrm>
            <a:off x="6760903" y="3891753"/>
            <a:ext cx="364205" cy="369326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/>
            <a:r>
              <a:rPr>
                <a:latin typeface="Century Schoolbook"/>
              </a:rPr>
              <a:t>D</a:t>
            </a:r>
          </a:p>
        </p:txBody>
      </p:sp>
      <p:sp>
        <p:nvSpPr>
          <p:cNvPr id="181" name="Oval 15"/>
          <p:cNvSpPr>
            <a:spLocks noChangeArrowheads="1"/>
          </p:cNvSpPr>
          <p:nvPr/>
        </p:nvSpPr>
        <p:spPr bwMode="auto">
          <a:xfrm>
            <a:off x="9204247" y="3807172"/>
            <a:ext cx="609604" cy="53339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/>
          </a:p>
        </p:txBody>
      </p:sp>
      <p:sp>
        <p:nvSpPr>
          <p:cNvPr id="182" name="Text Box 16"/>
          <p:cNvSpPr txBox="1">
            <a:spLocks noChangeArrowheads="1"/>
          </p:cNvSpPr>
          <p:nvPr/>
        </p:nvSpPr>
        <p:spPr bwMode="auto">
          <a:xfrm>
            <a:off x="9364688" y="3878442"/>
            <a:ext cx="338560" cy="369326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/>
            <a:r>
              <a:rPr>
                <a:latin typeface="Century Schoolbook"/>
              </a:rPr>
              <a:t>F</a:t>
            </a:r>
          </a:p>
        </p:txBody>
      </p:sp>
      <p:sp>
        <p:nvSpPr>
          <p:cNvPr id="183" name="Line 17"/>
          <p:cNvSpPr>
            <a:spLocks noChangeShapeType="1"/>
          </p:cNvSpPr>
          <p:nvPr/>
        </p:nvSpPr>
        <p:spPr bwMode="auto">
          <a:xfrm flipH="1">
            <a:off x="8050922" y="1783942"/>
            <a:ext cx="683302" cy="76452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/>
          </a:p>
        </p:txBody>
      </p:sp>
      <p:sp>
        <p:nvSpPr>
          <p:cNvPr id="184" name="Line 18"/>
          <p:cNvSpPr>
            <a:spLocks noChangeShapeType="1"/>
          </p:cNvSpPr>
          <p:nvPr/>
        </p:nvSpPr>
        <p:spPr bwMode="auto">
          <a:xfrm flipH="1">
            <a:off x="7051425" y="2942569"/>
            <a:ext cx="651657" cy="86460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/>
          </a:p>
        </p:txBody>
      </p:sp>
      <p:sp>
        <p:nvSpPr>
          <p:cNvPr id="185" name="Line 19"/>
          <p:cNvSpPr>
            <a:spLocks noChangeShapeType="1"/>
          </p:cNvSpPr>
          <p:nvPr/>
        </p:nvSpPr>
        <p:spPr bwMode="auto">
          <a:xfrm>
            <a:off x="8080906" y="2988403"/>
            <a:ext cx="396980" cy="817484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/>
          </a:p>
        </p:txBody>
      </p:sp>
      <p:sp>
        <p:nvSpPr>
          <p:cNvPr id="186" name="Line 20"/>
          <p:cNvSpPr>
            <a:spLocks noChangeShapeType="1"/>
          </p:cNvSpPr>
          <p:nvPr/>
        </p:nvSpPr>
        <p:spPr bwMode="auto">
          <a:xfrm>
            <a:off x="9142632" y="1801801"/>
            <a:ext cx="671205" cy="76499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/>
          </a:p>
        </p:txBody>
      </p:sp>
      <p:sp>
        <p:nvSpPr>
          <p:cNvPr id="187" name="Line 21"/>
          <p:cNvSpPr>
            <a:spLocks noChangeShapeType="1"/>
          </p:cNvSpPr>
          <p:nvPr/>
        </p:nvSpPr>
        <p:spPr bwMode="auto">
          <a:xfrm flipH="1">
            <a:off x="9570950" y="3001114"/>
            <a:ext cx="285429" cy="79556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/>
          </a:p>
        </p:txBody>
      </p:sp>
      <p:sp>
        <p:nvSpPr>
          <p:cNvPr id="208" name="Oval 9"/>
          <p:cNvSpPr>
            <a:spLocks noChangeArrowheads="1"/>
          </p:cNvSpPr>
          <p:nvPr/>
        </p:nvSpPr>
        <p:spPr bwMode="auto">
          <a:xfrm>
            <a:off x="4402796" y="3803056"/>
            <a:ext cx="609604" cy="53339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/>
          </a:p>
        </p:txBody>
      </p:sp>
      <p:sp>
        <p:nvSpPr>
          <p:cNvPr id="209" name="Text Box 10"/>
          <p:cNvSpPr txBox="1">
            <a:spLocks noChangeArrowheads="1"/>
          </p:cNvSpPr>
          <p:nvPr/>
        </p:nvSpPr>
        <p:spPr bwMode="auto">
          <a:xfrm>
            <a:off x="4547303" y="3877912"/>
            <a:ext cx="364205" cy="369326"/>
          </a:xfrm>
          <a:prstGeom prst="rect">
            <a:avLst/>
          </a:prstGeom>
          <a:solidFill>
            <a:srgbClr val="FF0000"/>
          </a:solidFill>
          <a:ln>
            <a:solidFill>
              <a:srgbClr val="FFFF00"/>
            </a:solidFill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/>
            <a:r>
              <a:rPr>
                <a:latin typeface="Century Schoolbook"/>
              </a:rPr>
              <a:t>G</a:t>
            </a:r>
          </a:p>
        </p:txBody>
      </p:sp>
      <p:sp>
        <p:nvSpPr>
          <p:cNvPr id="218" name="Line 19"/>
          <p:cNvSpPr>
            <a:spLocks noChangeShapeType="1"/>
          </p:cNvSpPr>
          <p:nvPr/>
        </p:nvSpPr>
        <p:spPr bwMode="auto">
          <a:xfrm>
            <a:off x="4262739" y="3043767"/>
            <a:ext cx="447461" cy="76212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/>
          </a:p>
        </p:txBody>
      </p:sp>
      <p:sp>
        <p:nvSpPr>
          <p:cNvPr id="249" name="Oval 4"/>
          <p:cNvSpPr>
            <a:spLocks noChangeArrowheads="1"/>
          </p:cNvSpPr>
          <p:nvPr/>
        </p:nvSpPr>
        <p:spPr bwMode="auto">
          <a:xfrm>
            <a:off x="10645722" y="3803056"/>
            <a:ext cx="609604" cy="53339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FF00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/>
          </a:p>
        </p:txBody>
      </p:sp>
      <p:sp>
        <p:nvSpPr>
          <p:cNvPr id="250" name="Text Box 6"/>
          <p:cNvSpPr txBox="1">
            <a:spLocks noChangeArrowheads="1"/>
          </p:cNvSpPr>
          <p:nvPr/>
        </p:nvSpPr>
        <p:spPr bwMode="auto">
          <a:xfrm>
            <a:off x="10721917" y="3879265"/>
            <a:ext cx="364205" cy="369326"/>
          </a:xfrm>
          <a:prstGeom prst="rect">
            <a:avLst/>
          </a:prstGeom>
          <a:solidFill>
            <a:srgbClr val="FF0000"/>
          </a:solidFill>
          <a:ln>
            <a:solidFill>
              <a:srgbClr val="FFFF00"/>
            </a:solidFill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/>
            <a:r>
              <a:rPr>
                <a:latin typeface="Century Schoolbook"/>
              </a:rPr>
              <a:t>G</a:t>
            </a:r>
          </a:p>
        </p:txBody>
      </p:sp>
      <p:cxnSp>
        <p:nvCxnSpPr>
          <p:cNvPr id="252" name="Straight Connector 251"/>
          <p:cNvCxnSpPr/>
          <p:nvPr/>
        </p:nvCxnSpPr>
        <p:spPr>
          <a:xfrm>
            <a:off x="10124884" y="2942569"/>
            <a:ext cx="701161" cy="8604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/>
          <p:cNvSpPr txBox="1"/>
          <p:nvPr/>
        </p:nvSpPr>
        <p:spPr>
          <a:xfrm>
            <a:off x="3517376" y="5650971"/>
            <a:ext cx="1202438" cy="36932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/>
            <a:r>
              <a:rPr/>
              <a:t>Goal node</a:t>
            </a:r>
          </a:p>
        </p:txBody>
      </p:sp>
      <p:cxnSp>
        <p:nvCxnSpPr>
          <p:cNvPr id="269" name="Straight Arrow Connector 268"/>
          <p:cNvCxnSpPr/>
          <p:nvPr/>
        </p:nvCxnSpPr>
        <p:spPr>
          <a:xfrm flipV="1">
            <a:off x="4167764" y="4415604"/>
            <a:ext cx="379539" cy="113054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TextBox 272"/>
          <p:cNvSpPr txBox="1"/>
          <p:nvPr/>
        </p:nvSpPr>
        <p:spPr>
          <a:xfrm>
            <a:off x="10349298" y="5549340"/>
            <a:ext cx="1202438" cy="36932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/>
            <a:r>
              <a:rPr/>
              <a:t>Goal node</a:t>
            </a:r>
          </a:p>
        </p:txBody>
      </p:sp>
      <p:cxnSp>
        <p:nvCxnSpPr>
          <p:cNvPr id="274" name="Straight Arrow Connector 273"/>
          <p:cNvCxnSpPr>
            <a:stCxn id="273" idx="0"/>
            <a:endCxn id="249" idx="4"/>
          </p:cNvCxnSpPr>
          <p:nvPr/>
        </p:nvCxnSpPr>
        <p:spPr>
          <a:xfrm flipV="1">
            <a:off x="10950517" y="4336465"/>
            <a:ext cx="0" cy="12128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/>
          <p:cNvCxnSpPr/>
          <p:nvPr/>
        </p:nvCxnSpPr>
        <p:spPr>
          <a:xfrm rot="5400000">
            <a:off x="1845264" y="1497759"/>
            <a:ext cx="1163817" cy="1085152"/>
          </a:xfrm>
          <a:prstGeom prst="curvedConnector3">
            <a:avLst>
              <a:gd name="adj1" fmla="val -12080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endCxn id="52" idx="1"/>
          </p:cNvCxnSpPr>
          <p:nvPr/>
        </p:nvCxnSpPr>
        <p:spPr>
          <a:xfrm rot="5400000">
            <a:off x="832093" y="2916798"/>
            <a:ext cx="1198810" cy="743801"/>
          </a:xfrm>
          <a:prstGeom prst="curvedConnector3">
            <a:avLst>
              <a:gd name="adj1" fmla="val -8384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69"/>
          <p:cNvCxnSpPr/>
          <p:nvPr/>
        </p:nvCxnSpPr>
        <p:spPr>
          <a:xfrm flipV="1">
            <a:off x="1244756" y="3815543"/>
            <a:ext cx="1383682" cy="364387"/>
          </a:xfrm>
          <a:prstGeom prst="curvedConnector3">
            <a:avLst>
              <a:gd name="adj1" fmla="val 50000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171" idx="7"/>
            <a:endCxn id="175" idx="7"/>
          </p:cNvCxnSpPr>
          <p:nvPr/>
        </p:nvCxnSpPr>
        <p:spPr>
          <a:xfrm rot="16200000" flipH="1">
            <a:off x="9078757" y="1514795"/>
            <a:ext cx="1158626" cy="949853"/>
          </a:xfrm>
          <a:prstGeom prst="curvedConnector3">
            <a:avLst>
              <a:gd name="adj1" fmla="val -26472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stCxn id="175" idx="2"/>
            <a:endCxn id="181" idx="1"/>
          </p:cNvCxnSpPr>
          <p:nvPr/>
        </p:nvCxnSpPr>
        <p:spPr>
          <a:xfrm rot="10800000" flipV="1">
            <a:off x="9293516" y="2757627"/>
            <a:ext cx="319138" cy="1127666"/>
          </a:xfrm>
          <a:prstGeom prst="curvedConnector2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181" idx="4"/>
            <a:endCxn id="249" idx="1"/>
          </p:cNvCxnSpPr>
          <p:nvPr/>
        </p:nvCxnSpPr>
        <p:spPr>
          <a:xfrm rot="5400000" flipH="1" flipV="1">
            <a:off x="9892321" y="3497898"/>
            <a:ext cx="459404" cy="1225948"/>
          </a:xfrm>
          <a:prstGeom prst="curvedConnector5">
            <a:avLst>
              <a:gd name="adj1" fmla="val -49761"/>
              <a:gd name="adj2" fmla="val 58790"/>
              <a:gd name="adj3" fmla="val 149761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Content Placeholder 15">
            <a:extLst>
              <a:ext uri="{FF2B5EF4-FFF2-40B4-BE49-F238E27FC236}">
                <a16:creationId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163702" y="899791"/>
            <a:ext cx="5632456" cy="5767699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/>
          </a:p>
        </p:txBody>
      </p:sp>
      <p:sp>
        <p:nvSpPr>
          <p:cNvPr id="95" name="Content Placeholder 15">
            <a:extLst>
              <a:ext uri="{FF2B5EF4-FFF2-40B4-BE49-F238E27FC236}">
                <a16:creationId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23699" y="899791"/>
            <a:ext cx="5632456" cy="5767699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/>
          </a:p>
        </p:txBody>
      </p:sp>
    </p:spTree>
    <p:extLst>
      <p:ext uri="{BB962C8B-B14F-4D97-AF65-F5344CB8AC3E}">
        <p14:creationId xmlns:p14="http://schemas.microsoft.com/office/powerpoint/2010/main" val="28862906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510" y="175161"/>
            <a:ext cx="6074838" cy="637635"/>
          </a:xfrm>
        </p:spPr>
        <p:txBody>
          <a:bodyPr>
            <a:normAutofit fontScale="90000"/>
          </a:bodyPr>
          <a:lstStyle/>
          <a:p>
            <a:pPr/>
            <a:r>
              <a:rPr sz="7200">
                <a:solidFill>
                  <a:srgbClr val="FFFF00"/>
                </a:solidFill>
              </a:rPr>
              <a:t>P</a:t>
            </a:r>
            <a:r>
              <a:rPr sz="7200">
                <a:solidFill>
                  <a:srgbClr val="FFFF00"/>
                </a:solidFill>
              </a:rPr>
              <a:t>seudocode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/>
            <a:r>
              <a:rPr/>
              <a:t>7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32" y="722495"/>
            <a:ext cx="10318574" cy="5870223"/>
          </a:xfrm>
        </p:spPr>
      </p:pic>
    </p:spTree>
    <p:extLst>
      <p:ext uri="{BB962C8B-B14F-4D97-AF65-F5344CB8AC3E}">
        <p14:creationId xmlns:p14="http://schemas.microsoft.com/office/powerpoint/2010/main" val="6955864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469" y="209024"/>
            <a:ext cx="6074838" cy="615060"/>
          </a:xfrm>
        </p:spPr>
        <p:txBody>
          <a:bodyPr>
            <a:normAutofit fontScale="90000"/>
          </a:bodyPr>
          <a:lstStyle/>
          <a:p>
            <a:pPr/>
            <a:r>
              <a:rPr sz="7200">
                <a:solidFill>
                  <a:srgbClr val="FFFF00"/>
                </a:solidFill>
              </a:rPr>
              <a:t>Python code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half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16" y="824084"/>
            <a:ext cx="5813784" cy="5897388"/>
          </a:xfrm>
        </p:spPr>
      </p:pic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/>
            <a:r>
              <a:rPr/>
              <a:t>Add a footer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/>
            <a:r>
              <a:rPr/>
              <a:t>8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4" y="824084"/>
            <a:ext cx="6125430" cy="589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1659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32" y="386822"/>
            <a:ext cx="6074838" cy="846673"/>
          </a:xfrm>
        </p:spPr>
        <p:txBody>
          <a:bodyPr>
            <a:normAutofit fontScale="90000"/>
          </a:bodyPr>
          <a:lstStyle/>
          <a:p>
            <a:pPr/>
            <a:r>
              <a:rPr sz="7200">
                <a:solidFill>
                  <a:srgbClr val="FFFF00"/>
                </a:solidFill>
              </a:rPr>
              <a:t>Time complexity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338532" y="2211213"/>
            <a:ext cx="10409183" cy="4091694"/>
          </a:xfrm>
        </p:spPr>
        <p:txBody>
          <a:bodyPr>
            <a:normAutofit/>
          </a:bodyPr>
          <a:lstStyle/>
          <a:p>
            <a:pPr>
              <a:buClr>
                <a:schemeClr val="accent2"/>
              </a:buClr>
            </a:pPr>
            <a:r>
              <a:rPr sz="3200"/>
              <a:t>The time complexity of an algorithm quantifies the amount of time taken by an algorithm to run as a function of the length of the input</a:t>
            </a:r>
            <a:r>
              <a:rPr sz="3200"/>
              <a:t>.</a:t>
            </a:r>
          </a:p>
          <a:p>
            <a:pPr>
              <a:buClr>
                <a:schemeClr val="accent2"/>
              </a:buClr>
            </a:pPr>
            <a:r>
              <a:rPr sz="3200"/>
              <a:t>The time complexity of IDS is O(b^d), where b is the branching factor and d is the depth of the shallowest goal </a:t>
            </a:r>
            <a:r>
              <a:rPr sz="3200"/>
              <a:t>node</a:t>
            </a:r>
          </a:p>
          <a:p>
            <a:pPr>
              <a:buClr>
                <a:schemeClr val="accent2"/>
              </a:buClr>
            </a:pPr>
            <a:r>
              <a:rPr sz="3200"/>
              <a:t>In the previous example the time complexity will be 2^2.</a:t>
            </a:r>
          </a:p>
          <a:p>
            <a:pPr>
              <a:buClr>
                <a:schemeClr val="accent2"/>
              </a:buClr>
            </a:pPr>
          </a:p>
          <a:p>
            <a:pPr>
              <a:buClr>
                <a:schemeClr val="accent2"/>
              </a:buClr>
            </a:pP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/>
            <a:r>
              <a:rPr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4160604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3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89027928_Hexagon presentation dark_AAS_v4" id="{00715B48-F6B0-4FD0-BA2D-34714F23D55A}" vid="{445656DE-313E-4A78-B834-A775A8573B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9C3589D-EF2D-4AF3-8B55-088F4B14D6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40343A-75DB-4E03-95EA-4A75BA0D7FF2}">
  <ds:schemaRefs>
    <ds:schemaRef ds:uri="71af3243-3dd4-4a8d-8c0d-dd76da1f02a5"/>
    <ds:schemaRef ds:uri="http://purl.org/dc/elements/1.1/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16c05727-aa75-4e4a-9b5f-8a80a1165891"/>
  </ds:schemaRefs>
</ds:datastoreItem>
</file>

<file path=customXml/itemProps3.xml><?xml version="1.0" encoding="utf-8"?>
<ds:datastoreItem xmlns:ds="http://schemas.openxmlformats.org/officeDocument/2006/customXml" ds:itemID="{AB759597-1FA4-4F46-9BA8-01240C56026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dark</Template>
  <TotalTime>0</TotalTime>
  <Words>648</Words>
  <Application>Microsoft Office PowerPoint</Application>
  <PresentationFormat>Widescreen</PresentationFormat>
  <Paragraphs>113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Arial Black</vt:lpstr>
      <vt:lpstr>Calibri</vt:lpstr>
      <vt:lpstr>Calibri Light</vt:lpstr>
      <vt:lpstr>Century Schoolbook</vt:lpstr>
      <vt:lpstr>CiscoSans ExtraLight</vt:lpstr>
      <vt:lpstr>Gill Sans SemiBold</vt:lpstr>
      <vt:lpstr>Times New Roman</vt:lpstr>
      <vt:lpstr>Office Theme</vt:lpstr>
      <vt:lpstr>Iterative deepening search </vt:lpstr>
      <vt:lpstr>Objectives</vt:lpstr>
      <vt:lpstr>Introduction to IDDFS</vt:lpstr>
      <vt:lpstr>How it works</vt:lpstr>
      <vt:lpstr>Example Fig 2.1</vt:lpstr>
      <vt:lpstr>Example Fig 2.2</vt:lpstr>
      <vt:lpstr>Pseudocode</vt:lpstr>
      <vt:lpstr>Python code</vt:lpstr>
      <vt:lpstr>Time complexity</vt:lpstr>
      <vt:lpstr>Space Complexity</vt:lpstr>
      <vt:lpstr>Advantages of IDS</vt:lpstr>
      <vt:lpstr>Disadvantages of IDS</vt:lpstr>
      <vt:lpstr>Real life applications</vt:lpstr>
      <vt:lpstr>Group Members</vt:lpstr>
      <vt:lpstr>Thank You.  IDS GROUP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2023-10-04T12:44:27Z</dcterms:created>
  <dcterms:modified xsi:type="dcterms:W3CDTF">2023-10-04T21:18:46Z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