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72" r:id="rId5"/>
    <p:sldId id="257" r:id="rId6"/>
    <p:sldId id="269" r:id="rId7"/>
    <p:sldId id="268" r:id="rId8"/>
    <p:sldId id="267" r:id="rId9"/>
    <p:sldId id="270" r:id="rId10"/>
    <p:sldId id="260" r:id="rId11"/>
    <p:sldId id="262" r:id="rId12"/>
    <p:sldId id="264" r:id="rId13"/>
    <p:sldId id="266" r:id="rId14"/>
    <p:sldId id="259" r:id="rId15"/>
    <p:sldId id="26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965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7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321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631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5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78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6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6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380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31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814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8E51-18F7-474D-B17A-F5A88441A6C8}" type="datetimeFigureOut">
              <a:rPr lang="en-PH" smtClean="0"/>
              <a:t>29/06/2023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98DF-37EF-4B2C-AA16-F21A100172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00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wingexamples/create_button_with_icon_text.htm" TargetMode="External"/><Relationship Id="rId2" Type="http://schemas.openxmlformats.org/officeDocument/2006/relationships/hyperlink" Target="https://www.javatpoint.com/java-jbutt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Chess Application Alternative Implementation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Java Graphics rather than ACM Graphics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8527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4224" y="457200"/>
            <a:ext cx="4010025" cy="587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457200"/>
            <a:ext cx="5334000" cy="54112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72250" y="762000"/>
            <a:ext cx="1619250" cy="571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09700" y="5868411"/>
            <a:ext cx="5010150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1     2        3    4      5      6       7   8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8592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4224" y="193537"/>
            <a:ext cx="3095727" cy="453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457200"/>
            <a:ext cx="5334000" cy="54112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72250" y="762000"/>
            <a:ext cx="1619250" cy="571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09700" y="5868411"/>
            <a:ext cx="5010150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1     2        3    4      5      6       7   8 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7134224" y="4991248"/>
            <a:ext cx="453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Writing Piece is accomplished by line 5525 shown here:</a:t>
            </a:r>
          </a:p>
          <a:p>
            <a:endParaRPr lang="en-PH" i="1" dirty="0" smtClean="0"/>
          </a:p>
          <a:p>
            <a:r>
              <a:rPr lang="en-PH" i="1" dirty="0" err="1" smtClean="0"/>
              <a:t>drawPiece</a:t>
            </a:r>
            <a:r>
              <a:rPr lang="en-PH" dirty="0" smtClean="0"/>
              <a:t>(</a:t>
            </a:r>
            <a:r>
              <a:rPr lang="en-PH" i="1" dirty="0" err="1" smtClean="0"/>
              <a:t>xpos</a:t>
            </a:r>
            <a:r>
              <a:rPr lang="en-PH" dirty="0" err="1" smtClean="0"/>
              <a:t>,</a:t>
            </a:r>
            <a:r>
              <a:rPr lang="en-PH" i="1" dirty="0" err="1" smtClean="0"/>
              <a:t>ypos</a:t>
            </a:r>
            <a:r>
              <a:rPr lang="en-PH" dirty="0" err="1" smtClean="0"/>
              <a:t>,</a:t>
            </a:r>
            <a:r>
              <a:rPr lang="en-PH" i="1" dirty="0" err="1" smtClean="0"/>
              <a:t>ObjID</a:t>
            </a:r>
            <a:r>
              <a:rPr lang="en-PH" dirty="0"/>
              <a:t>);</a:t>
            </a:r>
            <a:br>
              <a:rPr lang="en-PH" dirty="0"/>
            </a:br>
            <a:r>
              <a:rPr lang="en-PH" i="1" dirty="0"/>
              <a:t>space</a:t>
            </a:r>
            <a:r>
              <a:rPr lang="en-PH" dirty="0"/>
              <a:t>[</a:t>
            </a:r>
            <a:r>
              <a:rPr lang="en-PH" i="1" dirty="0" err="1"/>
              <a:t>xpos</a:t>
            </a:r>
            <a:r>
              <a:rPr lang="en-PH" dirty="0"/>
              <a:t>][</a:t>
            </a:r>
            <a:r>
              <a:rPr lang="en-PH" i="1" dirty="0" err="1"/>
              <a:t>ypos</a:t>
            </a:r>
            <a:r>
              <a:rPr lang="en-PH" dirty="0"/>
              <a:t>]=</a:t>
            </a:r>
            <a:r>
              <a:rPr lang="en-PH" i="1" dirty="0" err="1"/>
              <a:t>ObjID</a:t>
            </a:r>
            <a:r>
              <a:rPr lang="en-PH" dirty="0"/>
              <a:t>;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8594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drawPiece</a:t>
            </a:r>
            <a:r>
              <a:rPr lang="en-US" dirty="0" smtClean="0"/>
              <a:t>() Method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 smtClean="0"/>
              <a:t>This method is a hardwired code with 2k+ Lines since Object Names importation to declare the </a:t>
            </a:r>
            <a:r>
              <a:rPr lang="en-US" dirty="0" err="1" smtClean="0"/>
              <a:t>OBJ.add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 means did not work with inheritance set.</a:t>
            </a:r>
          </a:p>
          <a:p>
            <a:r>
              <a:rPr lang="en-US" dirty="0" smtClean="0"/>
              <a:t>The function determines the Tile to Write into first</a:t>
            </a:r>
          </a:p>
          <a:p>
            <a:r>
              <a:rPr lang="en-US" dirty="0" smtClean="0"/>
              <a:t>Second it creates the </a:t>
            </a:r>
            <a:r>
              <a:rPr lang="en-US" dirty="0" err="1" smtClean="0"/>
              <a:t>instantation</a:t>
            </a:r>
            <a:r>
              <a:rPr lang="en-US" dirty="0" smtClean="0"/>
              <a:t> to add the object to the </a:t>
            </a:r>
            <a:r>
              <a:rPr lang="en-US" dirty="0" err="1" smtClean="0"/>
              <a:t>JPanel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62" y="410369"/>
            <a:ext cx="5129850" cy="59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9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removePiece</a:t>
            </a:r>
            <a:r>
              <a:rPr lang="en-US" dirty="0" smtClean="0"/>
              <a:t>() Method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 smtClean="0"/>
              <a:t>This method is a hardwired code with 2k+ Lines since Object Names importation to declare the </a:t>
            </a:r>
            <a:r>
              <a:rPr lang="en-US" dirty="0" err="1" smtClean="0"/>
              <a:t>OBJ.add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 means did not work with inheritance set.</a:t>
            </a:r>
          </a:p>
          <a:p>
            <a:r>
              <a:rPr lang="en-US" dirty="0" smtClean="0"/>
              <a:t>The function determines the Tile to remove button from into first</a:t>
            </a:r>
          </a:p>
          <a:p>
            <a:r>
              <a:rPr lang="en-US" dirty="0" smtClean="0"/>
              <a:t>Second it creates the </a:t>
            </a:r>
            <a:r>
              <a:rPr lang="en-US" dirty="0" err="1" smtClean="0"/>
              <a:t>instantation</a:t>
            </a:r>
            <a:r>
              <a:rPr lang="en-US" dirty="0" smtClean="0"/>
              <a:t> to remove the object from the </a:t>
            </a:r>
            <a:r>
              <a:rPr lang="en-US" dirty="0" err="1" smtClean="0"/>
              <a:t>JPanel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62" y="410369"/>
            <a:ext cx="5129850" cy="59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5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0" y="457200"/>
            <a:ext cx="4686300" cy="5719763"/>
          </a:xfrm>
        </p:spPr>
        <p:txBody>
          <a:bodyPr/>
          <a:lstStyle/>
          <a:p>
            <a:r>
              <a:rPr lang="en-US" dirty="0" smtClean="0"/>
              <a:t>Each Piece has its own unique ID the last two digits (Hundreds and Thousands) </a:t>
            </a:r>
          </a:p>
          <a:p>
            <a:pPr lvl="1"/>
            <a:r>
              <a:rPr lang="en-US" dirty="0" smtClean="0"/>
              <a:t>11-18 (Pawn)</a:t>
            </a:r>
          </a:p>
          <a:p>
            <a:pPr lvl="1"/>
            <a:r>
              <a:rPr lang="en-US" dirty="0" smtClean="0"/>
              <a:t>21-28 (Pawn)</a:t>
            </a:r>
          </a:p>
          <a:p>
            <a:pPr lvl="1"/>
            <a:r>
              <a:rPr lang="en-US" dirty="0" smtClean="0"/>
              <a:t>31,38,41,48 (Rook)</a:t>
            </a:r>
          </a:p>
          <a:p>
            <a:pPr lvl="1"/>
            <a:r>
              <a:rPr lang="en-US" dirty="0" smtClean="0"/>
              <a:t>32,37,42,47 (Knight)</a:t>
            </a:r>
          </a:p>
          <a:p>
            <a:pPr lvl="1"/>
            <a:r>
              <a:rPr lang="en-US" dirty="0" smtClean="0"/>
              <a:t>33,36,43,46 (Bishop)</a:t>
            </a:r>
          </a:p>
          <a:p>
            <a:pPr lvl="1"/>
            <a:r>
              <a:rPr lang="en-US" dirty="0" smtClean="0"/>
              <a:t>34, 44 (Queen)</a:t>
            </a:r>
          </a:p>
          <a:p>
            <a:pPr lvl="1"/>
            <a:r>
              <a:rPr lang="en-US" dirty="0" smtClean="0"/>
              <a:t>35,45 (King)</a:t>
            </a:r>
            <a:endParaRPr lang="en-P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57200"/>
            <a:ext cx="5948362" cy="60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4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0" y="457200"/>
            <a:ext cx="4686300" cy="5719763"/>
          </a:xfrm>
        </p:spPr>
        <p:txBody>
          <a:bodyPr>
            <a:normAutofit/>
          </a:bodyPr>
          <a:lstStyle/>
          <a:p>
            <a:r>
              <a:rPr lang="en-US" dirty="0" smtClean="0"/>
              <a:t>Each Piece has its own position information written on the first and second digit (ones and tens position)</a:t>
            </a:r>
          </a:p>
          <a:p>
            <a:r>
              <a:rPr lang="en-US" dirty="0" smtClean="0"/>
              <a:t>This is extracted by using the code found inside the </a:t>
            </a:r>
            <a:r>
              <a:rPr lang="en-US" dirty="0" err="1" smtClean="0"/>
              <a:t>MouseClickedListener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PH" sz="2000" i="1" dirty="0" err="1"/>
              <a:t>Namae</a:t>
            </a:r>
            <a:r>
              <a:rPr lang="en-PH" sz="2000" i="1" dirty="0"/>
              <a:t> </a:t>
            </a:r>
            <a:r>
              <a:rPr lang="en-PH" sz="2000" dirty="0"/>
              <a:t>= </a:t>
            </a:r>
            <a:r>
              <a:rPr lang="en-PH" sz="2000" i="1" dirty="0"/>
              <a:t>PW1</a:t>
            </a:r>
            <a:r>
              <a:rPr lang="en-PH" sz="2000" dirty="0"/>
              <a:t>.getText();</a:t>
            </a:r>
            <a:br>
              <a:rPr lang="en-PH" sz="2000" dirty="0"/>
            </a:br>
            <a:r>
              <a:rPr lang="en-PH" sz="2000" i="1" dirty="0" err="1"/>
              <a:t>ObjConvID</a:t>
            </a:r>
            <a:r>
              <a:rPr lang="en-PH" sz="2000" i="1" dirty="0"/>
              <a:t> </a:t>
            </a:r>
            <a:r>
              <a:rPr lang="en-PH" sz="2000" dirty="0"/>
              <a:t>= </a:t>
            </a:r>
            <a:r>
              <a:rPr lang="en-PH" sz="2000" dirty="0" err="1"/>
              <a:t>Integer.</a:t>
            </a:r>
            <a:r>
              <a:rPr lang="en-PH" sz="2000" i="1" dirty="0" err="1"/>
              <a:t>parseInt</a:t>
            </a:r>
            <a:r>
              <a:rPr lang="en-PH" sz="2000" dirty="0"/>
              <a:t>(</a:t>
            </a:r>
            <a:r>
              <a:rPr lang="en-PH" sz="2000" i="1" dirty="0" err="1"/>
              <a:t>Namae</a:t>
            </a:r>
            <a:r>
              <a:rPr lang="en-PH" sz="2000" dirty="0"/>
              <a:t>);</a:t>
            </a:r>
            <a:br>
              <a:rPr lang="en-PH" sz="2000" dirty="0"/>
            </a:br>
            <a:r>
              <a:rPr lang="en-PH" sz="2000" i="1" dirty="0" err="1"/>
              <a:t>ObjID</a:t>
            </a:r>
            <a:r>
              <a:rPr lang="en-PH" sz="2000" i="1" dirty="0"/>
              <a:t> </a:t>
            </a:r>
            <a:r>
              <a:rPr lang="en-PH" sz="2000" dirty="0"/>
              <a:t>= </a:t>
            </a:r>
            <a:r>
              <a:rPr lang="en-PH" sz="2000" i="1" dirty="0" err="1"/>
              <a:t>convertvalues</a:t>
            </a:r>
            <a:r>
              <a:rPr lang="en-PH" sz="2000" dirty="0"/>
              <a:t>(</a:t>
            </a:r>
            <a:r>
              <a:rPr lang="en-PH" sz="2000" i="1" dirty="0" err="1"/>
              <a:t>ObjConvID</a:t>
            </a:r>
            <a:r>
              <a:rPr lang="en-PH" sz="2000" dirty="0"/>
              <a:t>, 0);</a:t>
            </a:r>
            <a:br>
              <a:rPr lang="en-PH" sz="2000" dirty="0"/>
            </a:br>
            <a:r>
              <a:rPr lang="en-PH" sz="2000" i="1" dirty="0" err="1"/>
              <a:t>ObjPosY</a:t>
            </a:r>
            <a:r>
              <a:rPr lang="en-PH" sz="2000" i="1" dirty="0"/>
              <a:t> </a:t>
            </a:r>
            <a:r>
              <a:rPr lang="en-PH" sz="2000" dirty="0"/>
              <a:t>= </a:t>
            </a:r>
            <a:r>
              <a:rPr lang="en-PH" sz="2000" i="1" dirty="0" err="1"/>
              <a:t>convertvalues</a:t>
            </a:r>
            <a:r>
              <a:rPr lang="en-PH" sz="2000" dirty="0"/>
              <a:t>(</a:t>
            </a:r>
            <a:r>
              <a:rPr lang="en-PH" sz="2000" i="1" dirty="0" err="1"/>
              <a:t>ObjConvID</a:t>
            </a:r>
            <a:r>
              <a:rPr lang="en-PH" sz="2000" dirty="0"/>
              <a:t>, 2);</a:t>
            </a:r>
            <a:br>
              <a:rPr lang="en-PH" sz="2000" dirty="0"/>
            </a:br>
            <a:r>
              <a:rPr lang="en-PH" sz="2000" i="1" dirty="0" err="1"/>
              <a:t>ObjPosX</a:t>
            </a:r>
            <a:r>
              <a:rPr lang="en-PH" sz="2000" i="1" dirty="0"/>
              <a:t> </a:t>
            </a:r>
            <a:r>
              <a:rPr lang="en-PH" sz="2000" dirty="0"/>
              <a:t>= </a:t>
            </a:r>
            <a:r>
              <a:rPr lang="en-PH" sz="2000" i="1" dirty="0" err="1"/>
              <a:t>convertvalues</a:t>
            </a:r>
            <a:r>
              <a:rPr lang="en-PH" sz="2000" dirty="0"/>
              <a:t>(</a:t>
            </a:r>
            <a:r>
              <a:rPr lang="en-PH" sz="2000" i="1" dirty="0" err="1"/>
              <a:t>ObjConvID</a:t>
            </a:r>
            <a:r>
              <a:rPr lang="en-PH" sz="2000" dirty="0"/>
              <a:t>, 1);</a:t>
            </a:r>
          </a:p>
          <a:p>
            <a:endParaRPr lang="en-P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57200"/>
            <a:ext cx="5948362" cy="60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9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0" y="457200"/>
            <a:ext cx="4686300" cy="5719763"/>
          </a:xfrm>
        </p:spPr>
        <p:txBody>
          <a:bodyPr>
            <a:normAutofit/>
          </a:bodyPr>
          <a:lstStyle/>
          <a:p>
            <a:r>
              <a:rPr lang="en-US" dirty="0" smtClean="0"/>
              <a:t>Once a piece is clicked then its image is removed using the </a:t>
            </a:r>
            <a:r>
              <a:rPr lang="en-US" dirty="0" err="1" smtClean="0"/>
              <a:t>removePiece</a:t>
            </a:r>
            <a:r>
              <a:rPr lang="en-US" dirty="0" smtClean="0"/>
              <a:t>() Method.</a:t>
            </a:r>
            <a:endParaRPr lang="en-PH" sz="2000" dirty="0"/>
          </a:p>
          <a:p>
            <a:endParaRPr lang="en-P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57200"/>
            <a:ext cx="5948362" cy="60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3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		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note discusses the operation of this module in lesser detail allowing students to understand how it works  in hopes that this will enable them to modify it properly.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0008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Intentionally Incomplete Program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Students need to work on the following items.</a:t>
            </a:r>
          </a:p>
          <a:p>
            <a:r>
              <a:rPr lang="en-US" dirty="0" smtClean="0"/>
              <a:t>System to move captured pieces from </a:t>
            </a:r>
            <a:r>
              <a:rPr lang="en-US" dirty="0" err="1" smtClean="0"/>
              <a:t>gamespace</a:t>
            </a:r>
            <a:r>
              <a:rPr lang="en-US" dirty="0" smtClean="0"/>
              <a:t> to storage space.</a:t>
            </a:r>
          </a:p>
          <a:p>
            <a:r>
              <a:rPr lang="en-US" dirty="0" smtClean="0"/>
              <a:t>Checking if Tile Movements are all okay and no issues with placing values in and out of the Tiles exist.</a:t>
            </a:r>
          </a:p>
          <a:p>
            <a:r>
              <a:rPr lang="en-US" dirty="0" smtClean="0"/>
              <a:t>Missing Graphics </a:t>
            </a:r>
            <a:r>
              <a:rPr lang="en-US" dirty="0" err="1" smtClean="0"/>
              <a:t>Jbuttons</a:t>
            </a:r>
            <a:r>
              <a:rPr lang="en-US" dirty="0" smtClean="0"/>
              <a:t> can hold an icon </a:t>
            </a:r>
            <a:r>
              <a:rPr lang="en-US" dirty="0" smtClean="0">
                <a:hlinkClick r:id="rId2"/>
              </a:rPr>
              <a:t>https://www.javatpoint.com/java-jbutton</a:t>
            </a:r>
            <a:endParaRPr lang="en-US" dirty="0" smtClean="0"/>
          </a:p>
          <a:p>
            <a:r>
              <a:rPr lang="en-US" dirty="0" smtClean="0"/>
              <a:t>It is recommended to have Text and an Icon on the Pieces so see this example of this </a:t>
            </a:r>
            <a:r>
              <a:rPr lang="en-US" dirty="0" smtClean="0">
                <a:hlinkClick r:id="rId3"/>
              </a:rPr>
              <a:t>https://www.tutorialspoint.com/swingexamples/create_button_with_icon_text.htm</a:t>
            </a:r>
            <a:r>
              <a:rPr lang="en-US" dirty="0" smtClean="0"/>
              <a:t> </a:t>
            </a:r>
          </a:p>
          <a:p>
            <a:r>
              <a:rPr lang="en-US" dirty="0" smtClean="0"/>
              <a:t>System to employ promotion of pawns to either a Queen, Knight, Bishop, Rook</a:t>
            </a:r>
          </a:p>
          <a:p>
            <a:pPr lvl="1"/>
            <a:r>
              <a:rPr lang="en-US" dirty="0" smtClean="0"/>
              <a:t>Students can do this either automatically or manually removing the pawn from the board</a:t>
            </a:r>
          </a:p>
          <a:p>
            <a:r>
              <a:rPr lang="en-US" dirty="0" smtClean="0"/>
              <a:t>Reset Button to reset the board.</a:t>
            </a:r>
          </a:p>
          <a:p>
            <a:r>
              <a:rPr lang="en-US" dirty="0" smtClean="0"/>
              <a:t>Addition of Container to post details like piece accessed and movement position to and captured pieces.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724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Items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Movement Limitation based on </a:t>
            </a:r>
            <a:r>
              <a:rPr lang="en-US" sz="5400" dirty="0" err="1" smtClean="0"/>
              <a:t>pieceType</a:t>
            </a:r>
            <a:endParaRPr lang="en-US" sz="5400" dirty="0" smtClean="0"/>
          </a:p>
          <a:p>
            <a:r>
              <a:rPr lang="en-US" sz="5400" dirty="0" smtClean="0"/>
              <a:t>Friend or Foe Limitation for Capturing Pieces</a:t>
            </a:r>
          </a:p>
          <a:p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24166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7100" y="457200"/>
            <a:ext cx="4076700" cy="5719763"/>
          </a:xfrm>
        </p:spPr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  is equivalent to the </a:t>
            </a:r>
            <a:r>
              <a:rPr lang="en-US" dirty="0" err="1" smtClean="0"/>
              <a:t>Gcanvas</a:t>
            </a:r>
            <a:r>
              <a:rPr lang="en-US" dirty="0" smtClean="0"/>
              <a:t> in ACM Graphics it is the writing Space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Jframe</a:t>
            </a:r>
            <a:r>
              <a:rPr lang="en-US" dirty="0" smtClean="0"/>
              <a:t> is called board in this program.</a:t>
            </a:r>
          </a:p>
          <a:p>
            <a:r>
              <a:rPr lang="en-US" dirty="0" smtClean="0"/>
              <a:t>It has the text set to “</a:t>
            </a:r>
            <a:r>
              <a:rPr lang="en-US" dirty="0" err="1" smtClean="0"/>
              <a:t>ChessBoard</a:t>
            </a:r>
            <a:r>
              <a:rPr lang="en-US" dirty="0" smtClean="0"/>
              <a:t> Alternative”</a:t>
            </a:r>
          </a:p>
          <a:p>
            <a:r>
              <a:rPr lang="en-US" dirty="0" smtClean="0"/>
              <a:t>Declarations can be found in ChessB.java</a:t>
            </a:r>
          </a:p>
          <a:p>
            <a:endParaRPr lang="en-P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457200"/>
            <a:ext cx="5334000" cy="54112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72250" y="762000"/>
            <a:ext cx="1619250" cy="571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09700" y="5868411"/>
            <a:ext cx="5010150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1     2        3    4      5      6       7   8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9591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9450" y="457200"/>
            <a:ext cx="4324350" cy="57197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javax.swing.JFrame</a:t>
            </a:r>
            <a:r>
              <a:rPr lang="en-US" dirty="0"/>
              <a:t> class is a type of container which inherits the </a:t>
            </a:r>
            <a:r>
              <a:rPr lang="en-US" dirty="0" err="1"/>
              <a:t>java.awt.Frame</a:t>
            </a:r>
            <a:r>
              <a:rPr lang="en-US" dirty="0"/>
              <a:t> class. </a:t>
            </a:r>
            <a:r>
              <a:rPr lang="en-US" dirty="0" err="1"/>
              <a:t>JFrame</a:t>
            </a:r>
            <a:r>
              <a:rPr lang="en-US" dirty="0"/>
              <a:t> works like the main window where components like labels, buttons, </a:t>
            </a:r>
            <a:r>
              <a:rPr lang="en-US" dirty="0" err="1"/>
              <a:t>textfields</a:t>
            </a:r>
            <a:r>
              <a:rPr lang="en-US" dirty="0"/>
              <a:t> are added to create a GUI.</a:t>
            </a:r>
            <a:endParaRPr lang="en-P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457200"/>
            <a:ext cx="5334000" cy="54112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72250" y="762000"/>
            <a:ext cx="1619250" cy="571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09700" y="5868411"/>
            <a:ext cx="5010150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1     2        3    4      5      6       7   8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4224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350" y="457200"/>
            <a:ext cx="4914900" cy="5719763"/>
          </a:xfrm>
        </p:spPr>
        <p:txBody>
          <a:bodyPr/>
          <a:lstStyle/>
          <a:p>
            <a:r>
              <a:rPr lang="en-US" dirty="0" smtClean="0"/>
              <a:t>A Container was created and inserted inside the Frame it has the name of f.</a:t>
            </a:r>
          </a:p>
          <a:p>
            <a:r>
              <a:rPr lang="en-US" dirty="0"/>
              <a:t>Containers are an integral part of SWING GUI components. A container provides a space where a component can be located. A Container in AWT is a component itself and it provides the capability to add a component to itself. Following are certain </a:t>
            </a:r>
            <a:r>
              <a:rPr lang="en-US" dirty="0" err="1"/>
              <a:t>noticable</a:t>
            </a:r>
            <a:r>
              <a:rPr lang="en-US" dirty="0"/>
              <a:t> points to be considered.</a:t>
            </a:r>
            <a:endParaRPr lang="en-P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457200"/>
            <a:ext cx="5334000" cy="54112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72250" y="762000"/>
            <a:ext cx="1619250" cy="571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09700" y="5868411"/>
            <a:ext cx="5010150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1     2        3    4      5      6       7   8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6439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9450" y="457200"/>
            <a:ext cx="4324350" cy="5719763"/>
          </a:xfrm>
        </p:spPr>
        <p:txBody>
          <a:bodyPr/>
          <a:lstStyle/>
          <a:p>
            <a:r>
              <a:rPr lang="en-US" dirty="0" smtClean="0"/>
              <a:t>Each Tile has its own numbering system this is found inside </a:t>
            </a:r>
            <a:r>
              <a:rPr lang="en-PH" dirty="0" err="1" smtClean="0"/>
              <a:t>mouseClicked</a:t>
            </a:r>
            <a:r>
              <a:rPr lang="en-PH" dirty="0" smtClean="0"/>
              <a:t> Function first half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457200"/>
            <a:ext cx="5334000" cy="54112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72250" y="762000"/>
            <a:ext cx="1619250" cy="571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09700" y="5868411"/>
            <a:ext cx="5010150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1     2        3    4      5      6       7   8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132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showspace</a:t>
            </a:r>
            <a:r>
              <a:rPr lang="en-US" dirty="0" smtClean="0"/>
              <a:t>()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2300" cy="4351338"/>
          </a:xfrm>
        </p:spPr>
        <p:txBody>
          <a:bodyPr/>
          <a:lstStyle/>
          <a:p>
            <a:r>
              <a:rPr lang="en-US" dirty="0" smtClean="0"/>
              <a:t>In the past exercises I have often told students that using the System Console to aid in finding out what is taking place inside the programs memory is needed.</a:t>
            </a:r>
          </a:p>
          <a:p>
            <a:r>
              <a:rPr lang="en-US" dirty="0" err="1" smtClean="0"/>
              <a:t>showspace</a:t>
            </a:r>
            <a:r>
              <a:rPr lang="en-US" dirty="0" smtClean="0"/>
              <a:t>() does this for the pieces placement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4039394"/>
            <a:ext cx="5253038" cy="2545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65124"/>
            <a:ext cx="4221788" cy="34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691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Chess Application Alternative Implementation</vt:lpstr>
      <vt:lpstr>Notes  </vt:lpstr>
      <vt:lpstr>Intentionally Incomplete Program</vt:lpstr>
      <vt:lpstr>Optional Items</vt:lpstr>
      <vt:lpstr>PowerPoint Presentation</vt:lpstr>
      <vt:lpstr>PowerPoint Presentation</vt:lpstr>
      <vt:lpstr>PowerPoint Presentation</vt:lpstr>
      <vt:lpstr>PowerPoint Presentation</vt:lpstr>
      <vt:lpstr>showspace()</vt:lpstr>
      <vt:lpstr>PowerPoint Presentation</vt:lpstr>
      <vt:lpstr>PowerPoint Presentation</vt:lpstr>
      <vt:lpstr>drawPiece() Method</vt:lpstr>
      <vt:lpstr>removePiece() Method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CENSER</dc:creator>
  <cp:lastModifiedBy>CENSER</cp:lastModifiedBy>
  <cp:revision>7</cp:revision>
  <dcterms:created xsi:type="dcterms:W3CDTF">2023-06-29T00:14:59Z</dcterms:created>
  <dcterms:modified xsi:type="dcterms:W3CDTF">2023-06-29T01:01:10Z</dcterms:modified>
</cp:coreProperties>
</file>