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93" r:id="rId3"/>
    <p:sldId id="257" r:id="rId4"/>
    <p:sldId id="258" r:id="rId5"/>
    <p:sldId id="259" r:id="rId6"/>
    <p:sldId id="260" r:id="rId7"/>
    <p:sldId id="287" r:id="rId8"/>
    <p:sldId id="261" r:id="rId9"/>
    <p:sldId id="296" r:id="rId10"/>
    <p:sldId id="263" r:id="rId11"/>
    <p:sldId id="297" r:id="rId12"/>
    <p:sldId id="262" r:id="rId13"/>
    <p:sldId id="294" r:id="rId14"/>
    <p:sldId id="29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471" autoAdjust="0"/>
  </p:normalViewPr>
  <p:slideViewPr>
    <p:cSldViewPr snapToGrid="0" snapToObjects="1">
      <p:cViewPr varScale="1">
        <p:scale>
          <a:sx n="85" d="100"/>
          <a:sy n="85" d="100"/>
        </p:scale>
        <p:origin x="-183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23D1F-1B9C-B349-AD1E-1DEFDD6A1DF7}" type="doc">
      <dgm:prSet loTypeId="urn:microsoft.com/office/officeart/2008/layout/AlternatingPictureBlocks" loCatId="" qsTypeId="urn:microsoft.com/office/officeart/2005/8/quickstyle/simple4" qsCatId="simple" csTypeId="urn:microsoft.com/office/officeart/2005/8/colors/accent1_2" csCatId="accent1" phldr="1"/>
      <dgm:spPr/>
    </dgm:pt>
    <dgm:pt modelId="{B39F4071-FC41-D249-A20B-ABA4A926CADA}">
      <dgm:prSet phldrT="[Text]"/>
      <dgm:spPr/>
      <dgm:t>
        <a:bodyPr/>
        <a:lstStyle/>
        <a:p>
          <a:r>
            <a:rPr lang="en-US" dirty="0" smtClean="0"/>
            <a:t>Obligations</a:t>
          </a:r>
          <a:endParaRPr lang="en-US" dirty="0"/>
        </a:p>
      </dgm:t>
    </dgm:pt>
    <dgm:pt modelId="{6C4E9208-8F7F-8A4F-A1FD-61A75F0F89FA}" type="parTrans" cxnId="{18CB07F1-AD86-3844-AB24-F7DC4011B7C0}">
      <dgm:prSet/>
      <dgm:spPr/>
      <dgm:t>
        <a:bodyPr/>
        <a:lstStyle/>
        <a:p>
          <a:endParaRPr lang="en-US"/>
        </a:p>
      </dgm:t>
    </dgm:pt>
    <dgm:pt modelId="{58AE5257-C7BC-E444-9B10-99389905E7DE}" type="sibTrans" cxnId="{18CB07F1-AD86-3844-AB24-F7DC4011B7C0}">
      <dgm:prSet/>
      <dgm:spPr/>
      <dgm:t>
        <a:bodyPr/>
        <a:lstStyle/>
        <a:p>
          <a:endParaRPr lang="en-US"/>
        </a:p>
      </dgm:t>
    </dgm:pt>
    <dgm:pt modelId="{F2814A6F-D33F-064C-BC90-4E1D4E8B968D}">
      <dgm:prSet phldrT="[Text]"/>
      <dgm:spPr/>
      <dgm:t>
        <a:bodyPr/>
        <a:lstStyle/>
        <a:p>
          <a:r>
            <a:rPr lang="en-US" dirty="0" smtClean="0"/>
            <a:t>Fundamental Canons</a:t>
          </a:r>
          <a:endParaRPr lang="en-US" dirty="0"/>
        </a:p>
      </dgm:t>
    </dgm:pt>
    <dgm:pt modelId="{1DE5E545-AE53-B948-B58B-D690E4188A2A}" type="parTrans" cxnId="{D43DF2A3-7270-4C47-8AF3-3BA25408BC61}">
      <dgm:prSet/>
      <dgm:spPr/>
      <dgm:t>
        <a:bodyPr/>
        <a:lstStyle/>
        <a:p>
          <a:endParaRPr lang="en-US"/>
        </a:p>
      </dgm:t>
    </dgm:pt>
    <dgm:pt modelId="{7911B1FB-9C13-9F4D-A752-54DA0AC2F2BF}" type="sibTrans" cxnId="{D43DF2A3-7270-4C47-8AF3-3BA25408BC61}">
      <dgm:prSet/>
      <dgm:spPr/>
      <dgm:t>
        <a:bodyPr/>
        <a:lstStyle/>
        <a:p>
          <a:endParaRPr lang="en-US"/>
        </a:p>
      </dgm:t>
    </dgm:pt>
    <dgm:pt modelId="{FA299FBB-F461-DD47-BD0E-2F8BA4BFA675}">
      <dgm:prSet phldrT="[Text]"/>
      <dgm:spPr/>
      <dgm:t>
        <a:bodyPr/>
        <a:lstStyle/>
        <a:p>
          <a:r>
            <a:rPr lang="en-US" dirty="0" smtClean="0"/>
            <a:t>Moral Principles</a:t>
          </a:r>
        </a:p>
      </dgm:t>
    </dgm:pt>
    <dgm:pt modelId="{18F29397-3BDA-FD46-96B4-E22C57CBE295}" type="parTrans" cxnId="{E8B2318F-EB84-7D4D-9900-D39AB2AF9F32}">
      <dgm:prSet/>
      <dgm:spPr/>
      <dgm:t>
        <a:bodyPr/>
        <a:lstStyle/>
        <a:p>
          <a:endParaRPr lang="en-US"/>
        </a:p>
      </dgm:t>
    </dgm:pt>
    <dgm:pt modelId="{7688A46F-6C9B-8440-AFD3-385145BC91D4}" type="sibTrans" cxnId="{E8B2318F-EB84-7D4D-9900-D39AB2AF9F32}">
      <dgm:prSet/>
      <dgm:spPr/>
      <dgm:t>
        <a:bodyPr/>
        <a:lstStyle/>
        <a:p>
          <a:endParaRPr lang="en-US"/>
        </a:p>
      </dgm:t>
    </dgm:pt>
    <dgm:pt modelId="{632A2663-5706-AC43-BA9C-273A94FFFA8E}">
      <dgm:prSet/>
      <dgm:spPr/>
      <dgm:t>
        <a:bodyPr/>
        <a:lstStyle/>
        <a:p>
          <a:r>
            <a:rPr lang="en-US" dirty="0" smtClean="0"/>
            <a:t>Social Group</a:t>
          </a:r>
          <a:endParaRPr lang="en-US" dirty="0"/>
        </a:p>
      </dgm:t>
    </dgm:pt>
    <dgm:pt modelId="{1E7CA5CB-B809-3C40-A9E9-7661DB538B8B}" type="parTrans" cxnId="{87C9619E-C8F3-5147-98BD-37A071B6232E}">
      <dgm:prSet/>
      <dgm:spPr/>
      <dgm:t>
        <a:bodyPr/>
        <a:lstStyle/>
        <a:p>
          <a:endParaRPr lang="en-US"/>
        </a:p>
      </dgm:t>
    </dgm:pt>
    <dgm:pt modelId="{5136F0B4-68F2-BE47-A96B-8FB869D798E6}" type="sibTrans" cxnId="{87C9619E-C8F3-5147-98BD-37A071B6232E}">
      <dgm:prSet/>
      <dgm:spPr/>
      <dgm:t>
        <a:bodyPr/>
        <a:lstStyle/>
        <a:p>
          <a:endParaRPr lang="en-US"/>
        </a:p>
      </dgm:t>
    </dgm:pt>
    <dgm:pt modelId="{6B385E77-F072-9D46-96C2-010EBCE8A2AE}" type="pres">
      <dgm:prSet presAssocID="{1AF23D1F-1B9C-B349-AD1E-1DEFDD6A1DF7}" presName="linearFlow" presStyleCnt="0">
        <dgm:presLayoutVars>
          <dgm:dir/>
          <dgm:resizeHandles val="exact"/>
        </dgm:presLayoutVars>
      </dgm:prSet>
      <dgm:spPr/>
    </dgm:pt>
    <dgm:pt modelId="{A4F42FAA-48D8-EB4A-9880-B60794115247}" type="pres">
      <dgm:prSet presAssocID="{B39F4071-FC41-D249-A20B-ABA4A926CADA}" presName="comp" presStyleCnt="0"/>
      <dgm:spPr/>
    </dgm:pt>
    <dgm:pt modelId="{EBE56152-D429-4842-95BB-E52D0ED580F8}" type="pres">
      <dgm:prSet presAssocID="{B39F4071-FC41-D249-A20B-ABA4A926CADA}" presName="rect2" presStyleLbl="node1" presStyleIdx="0" presStyleCnt="4">
        <dgm:presLayoutVars>
          <dgm:bulletEnabled val="1"/>
        </dgm:presLayoutVars>
      </dgm:prSet>
      <dgm:spPr/>
      <dgm:t>
        <a:bodyPr/>
        <a:lstStyle/>
        <a:p>
          <a:endParaRPr lang="en-US"/>
        </a:p>
      </dgm:t>
    </dgm:pt>
    <dgm:pt modelId="{C6337FF2-490A-EF45-B26E-D5724F5FF9C1}" type="pres">
      <dgm:prSet presAssocID="{B39F4071-FC41-D249-A20B-ABA4A926CADA}" presName="rect1" presStyleLbl="lnNode1" presStyleIdx="0" presStyleCnt="4" custScaleX="15163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000" t="-242" r="-31088" b="242"/>
          </a:stretch>
        </a:blipFill>
      </dgm:spPr>
    </dgm:pt>
    <dgm:pt modelId="{54A247A1-CA4E-7F43-AA22-E8A3FF82EFD3}" type="pres">
      <dgm:prSet presAssocID="{58AE5257-C7BC-E444-9B10-99389905E7DE}" presName="sibTrans" presStyleCnt="0"/>
      <dgm:spPr/>
    </dgm:pt>
    <dgm:pt modelId="{83B3475D-C4D5-D148-97A5-B4D1238B55AF}" type="pres">
      <dgm:prSet presAssocID="{F2814A6F-D33F-064C-BC90-4E1D4E8B968D}" presName="comp" presStyleCnt="0"/>
      <dgm:spPr/>
    </dgm:pt>
    <dgm:pt modelId="{EB38C12E-2510-C740-97D5-C979964C5246}" type="pres">
      <dgm:prSet presAssocID="{F2814A6F-D33F-064C-BC90-4E1D4E8B968D}" presName="rect2" presStyleLbl="node1" presStyleIdx="1" presStyleCnt="4">
        <dgm:presLayoutVars>
          <dgm:bulletEnabled val="1"/>
        </dgm:presLayoutVars>
      </dgm:prSet>
      <dgm:spPr/>
      <dgm:t>
        <a:bodyPr/>
        <a:lstStyle/>
        <a:p>
          <a:endParaRPr lang="en-US"/>
        </a:p>
      </dgm:t>
    </dgm:pt>
    <dgm:pt modelId="{DF0231C1-3E0E-8540-8E57-BF0CD12BC5B0}" type="pres">
      <dgm:prSet presAssocID="{F2814A6F-D33F-064C-BC90-4E1D4E8B968D}" presName="rect1" presStyleLbl="lnNode1" presStyleIdx="1" presStyleCnt="4" custAng="5400000"/>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7E8D7D05-7B26-7349-852A-AE2A884DE4BC}" type="pres">
      <dgm:prSet presAssocID="{7911B1FB-9C13-9F4D-A752-54DA0AC2F2BF}" presName="sibTrans" presStyleCnt="0"/>
      <dgm:spPr/>
    </dgm:pt>
    <dgm:pt modelId="{B6AC9226-1CCC-5349-B0A6-F081D2D01D10}" type="pres">
      <dgm:prSet presAssocID="{FA299FBB-F461-DD47-BD0E-2F8BA4BFA675}" presName="comp" presStyleCnt="0"/>
      <dgm:spPr/>
    </dgm:pt>
    <dgm:pt modelId="{12302EDA-C214-B542-99DB-750A8AA80016}" type="pres">
      <dgm:prSet presAssocID="{FA299FBB-F461-DD47-BD0E-2F8BA4BFA675}" presName="rect2" presStyleLbl="node1" presStyleIdx="2" presStyleCnt="4">
        <dgm:presLayoutVars>
          <dgm:bulletEnabled val="1"/>
        </dgm:presLayoutVars>
      </dgm:prSet>
      <dgm:spPr/>
      <dgm:t>
        <a:bodyPr/>
        <a:lstStyle/>
        <a:p>
          <a:endParaRPr lang="en-US"/>
        </a:p>
      </dgm:t>
    </dgm:pt>
    <dgm:pt modelId="{4B7CD82A-E36B-BB4B-A848-CDCA2FA2B3D8}" type="pres">
      <dgm:prSet presAssocID="{FA299FBB-F461-DD47-BD0E-2F8BA4BFA675}" presName="rect1" presStyleLbl="lnNode1" presStyleIdx="2" presStyleCnt="4"/>
      <dgm:spPr/>
    </dgm:pt>
    <dgm:pt modelId="{9E3CFC34-E7CD-8648-A69A-5F6BF2377D05}" type="pres">
      <dgm:prSet presAssocID="{7688A46F-6C9B-8440-AFD3-385145BC91D4}" presName="sibTrans" presStyleCnt="0"/>
      <dgm:spPr/>
    </dgm:pt>
    <dgm:pt modelId="{AC4E8058-E642-0C40-826A-F4DFD3B3A3B8}" type="pres">
      <dgm:prSet presAssocID="{632A2663-5706-AC43-BA9C-273A94FFFA8E}" presName="comp" presStyleCnt="0"/>
      <dgm:spPr/>
    </dgm:pt>
    <dgm:pt modelId="{1F981AC0-2AC6-754E-A9E6-FBD34DF653D4}" type="pres">
      <dgm:prSet presAssocID="{632A2663-5706-AC43-BA9C-273A94FFFA8E}" presName="rect2" presStyleLbl="node1" presStyleIdx="3" presStyleCnt="4">
        <dgm:presLayoutVars>
          <dgm:bulletEnabled val="1"/>
        </dgm:presLayoutVars>
      </dgm:prSet>
      <dgm:spPr/>
      <dgm:t>
        <a:bodyPr/>
        <a:lstStyle/>
        <a:p>
          <a:endParaRPr lang="en-US"/>
        </a:p>
      </dgm:t>
    </dgm:pt>
    <dgm:pt modelId="{95EC8EBE-2D0A-2C44-91AE-D8C04EDA3E43}" type="pres">
      <dgm:prSet presAssocID="{632A2663-5706-AC43-BA9C-273A94FFFA8E}" presName="rect1" presStyleLbl="lnNode1" presStyleIdx="3" presStyleCnt="4"/>
      <dgm:spPr/>
    </dgm:pt>
  </dgm:ptLst>
  <dgm:cxnLst>
    <dgm:cxn modelId="{CDD8EC89-79C6-EA47-9968-130CF23C5EED}" type="presOf" srcId="{FA299FBB-F461-DD47-BD0E-2F8BA4BFA675}" destId="{12302EDA-C214-B542-99DB-750A8AA80016}" srcOrd="0" destOrd="0" presId="urn:microsoft.com/office/officeart/2008/layout/AlternatingPictureBlocks"/>
    <dgm:cxn modelId="{883773F7-0803-4148-AF92-A045DF93CDEC}" type="presOf" srcId="{632A2663-5706-AC43-BA9C-273A94FFFA8E}" destId="{1F981AC0-2AC6-754E-A9E6-FBD34DF653D4}" srcOrd="0" destOrd="0" presId="urn:microsoft.com/office/officeart/2008/layout/AlternatingPictureBlocks"/>
    <dgm:cxn modelId="{0F36CA6C-F9E6-0948-8173-27E125E6C221}" type="presOf" srcId="{1AF23D1F-1B9C-B349-AD1E-1DEFDD6A1DF7}" destId="{6B385E77-F072-9D46-96C2-010EBCE8A2AE}" srcOrd="0" destOrd="0" presId="urn:microsoft.com/office/officeart/2008/layout/AlternatingPictureBlocks"/>
    <dgm:cxn modelId="{E8B2318F-EB84-7D4D-9900-D39AB2AF9F32}" srcId="{1AF23D1F-1B9C-B349-AD1E-1DEFDD6A1DF7}" destId="{FA299FBB-F461-DD47-BD0E-2F8BA4BFA675}" srcOrd="2" destOrd="0" parTransId="{18F29397-3BDA-FD46-96B4-E22C57CBE295}" sibTransId="{7688A46F-6C9B-8440-AFD3-385145BC91D4}"/>
    <dgm:cxn modelId="{D4A32E29-E4DE-464B-A95A-A3225A5D6BE0}" type="presOf" srcId="{F2814A6F-D33F-064C-BC90-4E1D4E8B968D}" destId="{EB38C12E-2510-C740-97D5-C979964C5246}" srcOrd="0" destOrd="0" presId="urn:microsoft.com/office/officeart/2008/layout/AlternatingPictureBlocks"/>
    <dgm:cxn modelId="{36C80A16-4E84-A94F-B377-B3E951C48289}" type="presOf" srcId="{B39F4071-FC41-D249-A20B-ABA4A926CADA}" destId="{EBE56152-D429-4842-95BB-E52D0ED580F8}" srcOrd="0" destOrd="0" presId="urn:microsoft.com/office/officeart/2008/layout/AlternatingPictureBlocks"/>
    <dgm:cxn modelId="{18CB07F1-AD86-3844-AB24-F7DC4011B7C0}" srcId="{1AF23D1F-1B9C-B349-AD1E-1DEFDD6A1DF7}" destId="{B39F4071-FC41-D249-A20B-ABA4A926CADA}" srcOrd="0" destOrd="0" parTransId="{6C4E9208-8F7F-8A4F-A1FD-61A75F0F89FA}" sibTransId="{58AE5257-C7BC-E444-9B10-99389905E7DE}"/>
    <dgm:cxn modelId="{87C9619E-C8F3-5147-98BD-37A071B6232E}" srcId="{1AF23D1F-1B9C-B349-AD1E-1DEFDD6A1DF7}" destId="{632A2663-5706-AC43-BA9C-273A94FFFA8E}" srcOrd="3" destOrd="0" parTransId="{1E7CA5CB-B809-3C40-A9E9-7661DB538B8B}" sibTransId="{5136F0B4-68F2-BE47-A96B-8FB869D798E6}"/>
    <dgm:cxn modelId="{D43DF2A3-7270-4C47-8AF3-3BA25408BC61}" srcId="{1AF23D1F-1B9C-B349-AD1E-1DEFDD6A1DF7}" destId="{F2814A6F-D33F-064C-BC90-4E1D4E8B968D}" srcOrd="1" destOrd="0" parTransId="{1DE5E545-AE53-B948-B58B-D690E4188A2A}" sibTransId="{7911B1FB-9C13-9F4D-A752-54DA0AC2F2BF}"/>
    <dgm:cxn modelId="{93340CD4-3E58-2C4A-B2AC-BF2E56C007CA}" type="presParOf" srcId="{6B385E77-F072-9D46-96C2-010EBCE8A2AE}" destId="{A4F42FAA-48D8-EB4A-9880-B60794115247}" srcOrd="0" destOrd="0" presId="urn:microsoft.com/office/officeart/2008/layout/AlternatingPictureBlocks"/>
    <dgm:cxn modelId="{1C49FD32-6C29-7047-9AC4-F5242AF1A110}" type="presParOf" srcId="{A4F42FAA-48D8-EB4A-9880-B60794115247}" destId="{EBE56152-D429-4842-95BB-E52D0ED580F8}" srcOrd="0" destOrd="0" presId="urn:microsoft.com/office/officeart/2008/layout/AlternatingPictureBlocks"/>
    <dgm:cxn modelId="{8B0F0633-5BE3-824D-A1D7-1489C84BCC5A}" type="presParOf" srcId="{A4F42FAA-48D8-EB4A-9880-B60794115247}" destId="{C6337FF2-490A-EF45-B26E-D5724F5FF9C1}" srcOrd="1" destOrd="0" presId="urn:microsoft.com/office/officeart/2008/layout/AlternatingPictureBlocks"/>
    <dgm:cxn modelId="{058D950D-7398-5045-93ED-C0ACB5F298B2}" type="presParOf" srcId="{6B385E77-F072-9D46-96C2-010EBCE8A2AE}" destId="{54A247A1-CA4E-7F43-AA22-E8A3FF82EFD3}" srcOrd="1" destOrd="0" presId="urn:microsoft.com/office/officeart/2008/layout/AlternatingPictureBlocks"/>
    <dgm:cxn modelId="{1AB27936-E9E8-9A44-BDE1-317DC9C3F9D4}" type="presParOf" srcId="{6B385E77-F072-9D46-96C2-010EBCE8A2AE}" destId="{83B3475D-C4D5-D148-97A5-B4D1238B55AF}" srcOrd="2" destOrd="0" presId="urn:microsoft.com/office/officeart/2008/layout/AlternatingPictureBlocks"/>
    <dgm:cxn modelId="{EA63BEB6-EB8B-D642-A38F-22CA428983BF}" type="presParOf" srcId="{83B3475D-C4D5-D148-97A5-B4D1238B55AF}" destId="{EB38C12E-2510-C740-97D5-C979964C5246}" srcOrd="0" destOrd="0" presId="urn:microsoft.com/office/officeart/2008/layout/AlternatingPictureBlocks"/>
    <dgm:cxn modelId="{C01A35B4-757A-3541-8236-5237BBE51529}" type="presParOf" srcId="{83B3475D-C4D5-D148-97A5-B4D1238B55AF}" destId="{DF0231C1-3E0E-8540-8E57-BF0CD12BC5B0}" srcOrd="1" destOrd="0" presId="urn:microsoft.com/office/officeart/2008/layout/AlternatingPictureBlocks"/>
    <dgm:cxn modelId="{9A7ECD20-8B3F-A843-BB66-720B47155FF7}" type="presParOf" srcId="{6B385E77-F072-9D46-96C2-010EBCE8A2AE}" destId="{7E8D7D05-7B26-7349-852A-AE2A884DE4BC}" srcOrd="3" destOrd="0" presId="urn:microsoft.com/office/officeart/2008/layout/AlternatingPictureBlocks"/>
    <dgm:cxn modelId="{78B7C425-A874-4546-AF94-92E1C1DA058C}" type="presParOf" srcId="{6B385E77-F072-9D46-96C2-010EBCE8A2AE}" destId="{B6AC9226-1CCC-5349-B0A6-F081D2D01D10}" srcOrd="4" destOrd="0" presId="urn:microsoft.com/office/officeart/2008/layout/AlternatingPictureBlocks"/>
    <dgm:cxn modelId="{898668A3-CDD9-784A-9E86-178B28891BF8}" type="presParOf" srcId="{B6AC9226-1CCC-5349-B0A6-F081D2D01D10}" destId="{12302EDA-C214-B542-99DB-750A8AA80016}" srcOrd="0" destOrd="0" presId="urn:microsoft.com/office/officeart/2008/layout/AlternatingPictureBlocks"/>
    <dgm:cxn modelId="{A590A81F-C6FF-E44F-B98B-6592A5C80B31}" type="presParOf" srcId="{B6AC9226-1CCC-5349-B0A6-F081D2D01D10}" destId="{4B7CD82A-E36B-BB4B-A848-CDCA2FA2B3D8}" srcOrd="1" destOrd="0" presId="urn:microsoft.com/office/officeart/2008/layout/AlternatingPictureBlocks"/>
    <dgm:cxn modelId="{464D730A-CE85-E745-817F-0FB480A16F19}" type="presParOf" srcId="{6B385E77-F072-9D46-96C2-010EBCE8A2AE}" destId="{9E3CFC34-E7CD-8648-A69A-5F6BF2377D05}" srcOrd="5" destOrd="0" presId="urn:microsoft.com/office/officeart/2008/layout/AlternatingPictureBlocks"/>
    <dgm:cxn modelId="{24A840CE-2548-E941-8BFA-0D2C8B849183}" type="presParOf" srcId="{6B385E77-F072-9D46-96C2-010EBCE8A2AE}" destId="{AC4E8058-E642-0C40-826A-F4DFD3B3A3B8}" srcOrd="6" destOrd="0" presId="urn:microsoft.com/office/officeart/2008/layout/AlternatingPictureBlocks"/>
    <dgm:cxn modelId="{3A00731B-3B9F-704C-8437-A4C7AF57B096}" type="presParOf" srcId="{AC4E8058-E642-0C40-826A-F4DFD3B3A3B8}" destId="{1F981AC0-2AC6-754E-A9E6-FBD34DF653D4}" srcOrd="0" destOrd="0" presId="urn:microsoft.com/office/officeart/2008/layout/AlternatingPictureBlocks"/>
    <dgm:cxn modelId="{D5068AB5-3C29-2641-BC8F-467451F001D1}" type="presParOf" srcId="{AC4E8058-E642-0C40-826A-F4DFD3B3A3B8}" destId="{95EC8EBE-2D0A-2C44-91AE-D8C04EDA3E43}"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56152-D429-4842-95BB-E52D0ED580F8}">
      <dsp:nvSpPr>
        <dsp:cNvPr id="0" name=""/>
        <dsp:cNvSpPr/>
      </dsp:nvSpPr>
      <dsp:spPr>
        <a:xfrm>
          <a:off x="3679075" y="2429"/>
          <a:ext cx="2223840" cy="100580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Obligations</a:t>
          </a:r>
          <a:endParaRPr lang="en-US" sz="2800" kern="1200" dirty="0"/>
        </a:p>
      </dsp:txBody>
      <dsp:txXfrm>
        <a:off x="3679075" y="2429"/>
        <a:ext cx="2223840" cy="1005807"/>
      </dsp:txXfrm>
    </dsp:sp>
    <dsp:sp modelId="{C6337FF2-490A-EF45-B26E-D5724F5FF9C1}">
      <dsp:nvSpPr>
        <dsp:cNvPr id="0" name=""/>
        <dsp:cNvSpPr/>
      </dsp:nvSpPr>
      <dsp:spPr>
        <a:xfrm>
          <a:off x="2326683" y="2429"/>
          <a:ext cx="1509884" cy="100580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000" t="-242" r="-31088" b="242"/>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B38C12E-2510-C740-97D5-C979964C5246}">
      <dsp:nvSpPr>
        <dsp:cNvPr id="0" name=""/>
        <dsp:cNvSpPr/>
      </dsp:nvSpPr>
      <dsp:spPr>
        <a:xfrm>
          <a:off x="2455217" y="1174194"/>
          <a:ext cx="2223840" cy="100580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Fundamental Canons</a:t>
          </a:r>
          <a:endParaRPr lang="en-US" sz="2800" kern="1200" dirty="0"/>
        </a:p>
      </dsp:txBody>
      <dsp:txXfrm>
        <a:off x="2455217" y="1174194"/>
        <a:ext cx="2223840" cy="1005807"/>
      </dsp:txXfrm>
    </dsp:sp>
    <dsp:sp modelId="{DF0231C1-3E0E-8540-8E57-BF0CD12BC5B0}">
      <dsp:nvSpPr>
        <dsp:cNvPr id="0" name=""/>
        <dsp:cNvSpPr/>
      </dsp:nvSpPr>
      <dsp:spPr>
        <a:xfrm rot="5400000">
          <a:off x="4778632" y="1174194"/>
          <a:ext cx="995749" cy="10058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2302EDA-C214-B542-99DB-750A8AA80016}">
      <dsp:nvSpPr>
        <dsp:cNvPr id="0" name=""/>
        <dsp:cNvSpPr/>
      </dsp:nvSpPr>
      <dsp:spPr>
        <a:xfrm>
          <a:off x="3550541" y="2345960"/>
          <a:ext cx="2223840" cy="100580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Moral Principles</a:t>
          </a:r>
        </a:p>
      </dsp:txBody>
      <dsp:txXfrm>
        <a:off x="3550541" y="2345960"/>
        <a:ext cx="2223840" cy="1005807"/>
      </dsp:txXfrm>
    </dsp:sp>
    <dsp:sp modelId="{4B7CD82A-E36B-BB4B-A848-CDCA2FA2B3D8}">
      <dsp:nvSpPr>
        <dsp:cNvPr id="0" name=""/>
        <dsp:cNvSpPr/>
      </dsp:nvSpPr>
      <dsp:spPr>
        <a:xfrm>
          <a:off x="2455217" y="2345960"/>
          <a:ext cx="995749" cy="100580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981AC0-2AC6-754E-A9E6-FBD34DF653D4}">
      <dsp:nvSpPr>
        <dsp:cNvPr id="0" name=""/>
        <dsp:cNvSpPr/>
      </dsp:nvSpPr>
      <dsp:spPr>
        <a:xfrm>
          <a:off x="2455217" y="3517726"/>
          <a:ext cx="2223840" cy="100580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Social Group</a:t>
          </a:r>
          <a:endParaRPr lang="en-US" sz="2800" kern="1200" dirty="0"/>
        </a:p>
      </dsp:txBody>
      <dsp:txXfrm>
        <a:off x="2455217" y="3517726"/>
        <a:ext cx="2223840" cy="1005807"/>
      </dsp:txXfrm>
    </dsp:sp>
    <dsp:sp modelId="{95EC8EBE-2D0A-2C44-91AE-D8C04EDA3E43}">
      <dsp:nvSpPr>
        <dsp:cNvPr id="0" name=""/>
        <dsp:cNvSpPr/>
      </dsp:nvSpPr>
      <dsp:spPr>
        <a:xfrm>
          <a:off x="4778632" y="3517726"/>
          <a:ext cx="995749" cy="100580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D6B6D1-FCE4-0F41-8FFB-875A1FC7004E}" type="datetimeFigureOut">
              <a:rPr lang="en-US" smtClean="0"/>
              <a:t>20/04/21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0D3E8-4CEE-4A44-805C-E3D7B7237D22}" type="slidenum">
              <a:rPr lang="en-US" smtClean="0"/>
              <a:t>‹#›</a:t>
            </a:fld>
            <a:endParaRPr lang="en-US"/>
          </a:p>
        </p:txBody>
      </p:sp>
    </p:spTree>
    <p:extLst>
      <p:ext uri="{BB962C8B-B14F-4D97-AF65-F5344CB8AC3E}">
        <p14:creationId xmlns:p14="http://schemas.microsoft.com/office/powerpoint/2010/main" val="131340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00624-C33A-E54F-A2F7-71BF3A5A2A9E}" type="datetimeFigureOut">
              <a:rPr lang="en-US" smtClean="0"/>
              <a:t>20/04/21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F09F2B-E44C-924A-B4CA-9B9FD7049C98}" type="slidenum">
              <a:rPr lang="en-US" smtClean="0"/>
              <a:t>‹#›</a:t>
            </a:fld>
            <a:endParaRPr lang="en-US" dirty="0"/>
          </a:p>
        </p:txBody>
      </p:sp>
    </p:spTree>
    <p:extLst>
      <p:ext uri="{BB962C8B-B14F-4D97-AF65-F5344CB8AC3E}">
        <p14:creationId xmlns:p14="http://schemas.microsoft.com/office/powerpoint/2010/main" val="1633371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Engineering is an important and learned profession. As members of this profession, engineers are expected to exhibit the highest standards of honesty and integrity. Engineering has a direct and vital impact on the quality of life for all people. Accordingly, the services provided by engineers require honesty, impartiality, fairness and equity, and must be dedicated to the protection of the public health, safety and welfare. Engineers must perform under a standard of professional behavior which requires adherence to the highest principles of ethical conduct.</a:t>
            </a:r>
            <a:endParaRPr lang="en-PH"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FF09F2B-E44C-924A-B4CA-9B9FD7049C98}" type="slidenum">
              <a:rPr lang="en-US" smtClean="0"/>
              <a:t>12</a:t>
            </a:fld>
            <a:endParaRPr lang="en-US" dirty="0"/>
          </a:p>
        </p:txBody>
      </p:sp>
    </p:spTree>
    <p:extLst>
      <p:ext uri="{BB962C8B-B14F-4D97-AF65-F5344CB8AC3E}">
        <p14:creationId xmlns:p14="http://schemas.microsoft.com/office/powerpoint/2010/main" val="306083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1874677A-ECBF-A44D-86D9-D6C88353313C}" type="datetime1">
              <a:rPr lang="en-PH" smtClean="0"/>
              <a:t>20/04/21</a:t>
            </a:fld>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
        <p:nvSpPr>
          <p:cNvPr id="6" name="Slide Number Placeholder 5"/>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43028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E510CA6-88AA-AE46-8B60-F4632E1E3BB5}" type="datetime1">
              <a:rPr lang="en-PH" smtClean="0"/>
              <a:t>20/04/21</a:t>
            </a:fld>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
        <p:nvSpPr>
          <p:cNvPr id="6" name="Slide Number Placeholder 5"/>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281952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8C4CC8E-9C13-FB40-BFE0-C1EBB5E50976}" type="datetime1">
              <a:rPr lang="en-PH" smtClean="0"/>
              <a:t>20/04/21</a:t>
            </a:fld>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
        <p:nvSpPr>
          <p:cNvPr id="6" name="Slide Number Placeholder 5"/>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40096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8A97601-87C1-2D44-99F3-4C9BDED2DD8B}" type="datetime1">
              <a:rPr lang="en-PH" smtClean="0"/>
              <a:t>20/04/21</a:t>
            </a:fld>
            <a:endParaRPr lang="en-US" dirty="0"/>
          </a:p>
        </p:txBody>
      </p:sp>
      <p:sp>
        <p:nvSpPr>
          <p:cNvPr id="5" name="Footer Placeholder 4"/>
          <p:cNvSpPr>
            <a:spLocks noGrp="1"/>
          </p:cNvSpPr>
          <p:nvPr>
            <p:ph type="ftr" sz="quarter" idx="11"/>
          </p:nvPr>
        </p:nvSpPr>
        <p:spPr/>
        <p:txBody>
          <a:bodyPr/>
          <a:lstStyle/>
          <a:p>
            <a:r>
              <a:rPr lang="en-US" dirty="0" smtClean="0"/>
              <a:t>Engineering Ethics</a:t>
            </a:r>
            <a:endParaRPr lang="en-US" dirty="0"/>
          </a:p>
        </p:txBody>
      </p:sp>
      <p:sp>
        <p:nvSpPr>
          <p:cNvPr id="6" name="Slide Number Placeholder 5"/>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361478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6B405BBC-65F0-3B4C-A6C7-3430BA91B641}" type="datetime1">
              <a:rPr lang="en-PH" smtClean="0"/>
              <a:t>20/04/21</a:t>
            </a:fld>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
        <p:nvSpPr>
          <p:cNvPr id="6" name="Slide Number Placeholder 5"/>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59255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88792150-CFE5-3B40-9A3D-9BCA5CB34AEE}" type="datetime1">
              <a:rPr lang="en-PH" smtClean="0"/>
              <a:t>20/04/21</a:t>
            </a:fld>
            <a:endParaRPr lang="en-US" dirty="0"/>
          </a:p>
        </p:txBody>
      </p:sp>
      <p:sp>
        <p:nvSpPr>
          <p:cNvPr id="6" name="Footer Placeholder 5"/>
          <p:cNvSpPr>
            <a:spLocks noGrp="1"/>
          </p:cNvSpPr>
          <p:nvPr>
            <p:ph type="ftr" sz="quarter" idx="11"/>
          </p:nvPr>
        </p:nvSpPr>
        <p:spPr/>
        <p:txBody>
          <a:bodyPr/>
          <a:lstStyle/>
          <a:p>
            <a:r>
              <a:rPr lang="en-US" dirty="0" smtClean="0"/>
              <a:t>Engineering Ethics</a:t>
            </a:r>
            <a:endParaRPr lang="en-US" dirty="0"/>
          </a:p>
        </p:txBody>
      </p:sp>
      <p:sp>
        <p:nvSpPr>
          <p:cNvPr id="7" name="Slide Number Placeholder 6"/>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18273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1F540C29-5AA8-F04D-873C-E9DE3DAC2F72}" type="datetime1">
              <a:rPr lang="en-PH" smtClean="0"/>
              <a:t>20/04/21</a:t>
            </a:fld>
            <a:endParaRPr lang="en-US" dirty="0"/>
          </a:p>
        </p:txBody>
      </p:sp>
      <p:sp>
        <p:nvSpPr>
          <p:cNvPr id="8" name="Footer Placeholder 7"/>
          <p:cNvSpPr>
            <a:spLocks noGrp="1"/>
          </p:cNvSpPr>
          <p:nvPr>
            <p:ph type="ftr" sz="quarter" idx="11"/>
          </p:nvPr>
        </p:nvSpPr>
        <p:spPr/>
        <p:txBody>
          <a:bodyPr/>
          <a:lstStyle/>
          <a:p>
            <a:r>
              <a:rPr lang="en-US" dirty="0" smtClean="0"/>
              <a:t>Engineering Ethics</a:t>
            </a:r>
            <a:endParaRPr lang="en-US" dirty="0"/>
          </a:p>
        </p:txBody>
      </p:sp>
      <p:sp>
        <p:nvSpPr>
          <p:cNvPr id="9" name="Slide Number Placeholder 8"/>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78847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3AD77583-235A-DC45-B579-9B0BCF241852}" type="datetime1">
              <a:rPr lang="en-PH" smtClean="0"/>
              <a:t>20/04/21</a:t>
            </a:fld>
            <a:endParaRPr lang="en-US" dirty="0"/>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
        <p:nvSpPr>
          <p:cNvPr id="5" name="Slide Number Placeholder 4"/>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70639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B18BB-F147-714A-860B-32407A27CA6A}" type="datetime1">
              <a:rPr lang="en-PH" smtClean="0"/>
              <a:t>20/04/21</a:t>
            </a:fld>
            <a:endParaRPr lang="en-US" dirty="0"/>
          </a:p>
        </p:txBody>
      </p:sp>
      <p:sp>
        <p:nvSpPr>
          <p:cNvPr id="3" name="Footer Placeholder 2"/>
          <p:cNvSpPr>
            <a:spLocks noGrp="1"/>
          </p:cNvSpPr>
          <p:nvPr>
            <p:ph type="ftr" sz="quarter" idx="11"/>
          </p:nvPr>
        </p:nvSpPr>
        <p:spPr/>
        <p:txBody>
          <a:bodyPr/>
          <a:lstStyle/>
          <a:p>
            <a:r>
              <a:rPr lang="en-US" smtClean="0"/>
              <a:t>Engineering Ethics</a:t>
            </a:r>
            <a:endParaRPr lang="en-US" dirty="0"/>
          </a:p>
        </p:txBody>
      </p:sp>
      <p:sp>
        <p:nvSpPr>
          <p:cNvPr id="4" name="Slide Number Placeholder 3"/>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20798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65905F7-B0D2-7E49-AA56-750F2CC0EC2E}" type="datetime1">
              <a:rPr lang="en-PH" smtClean="0"/>
              <a:t>20/04/21</a:t>
            </a:fld>
            <a:endParaRPr lang="en-US" dirty="0"/>
          </a:p>
        </p:txBody>
      </p:sp>
      <p:sp>
        <p:nvSpPr>
          <p:cNvPr id="6" name="Footer Placeholder 5"/>
          <p:cNvSpPr>
            <a:spLocks noGrp="1"/>
          </p:cNvSpPr>
          <p:nvPr>
            <p:ph type="ftr" sz="quarter" idx="11"/>
          </p:nvPr>
        </p:nvSpPr>
        <p:spPr/>
        <p:txBody>
          <a:bodyPr/>
          <a:lstStyle/>
          <a:p>
            <a:r>
              <a:rPr lang="en-US" smtClean="0"/>
              <a:t>Engineering Ethics</a:t>
            </a:r>
            <a:endParaRPr lang="en-US" dirty="0"/>
          </a:p>
        </p:txBody>
      </p:sp>
      <p:sp>
        <p:nvSpPr>
          <p:cNvPr id="7" name="Slide Number Placeholder 6"/>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282427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658F9AD-3C2B-774F-8147-E2DD6EB7C7DF}" type="datetime1">
              <a:rPr lang="en-PH" smtClean="0"/>
              <a:t>20/04/21</a:t>
            </a:fld>
            <a:endParaRPr lang="en-US" dirty="0"/>
          </a:p>
        </p:txBody>
      </p:sp>
      <p:sp>
        <p:nvSpPr>
          <p:cNvPr id="6" name="Footer Placeholder 5"/>
          <p:cNvSpPr>
            <a:spLocks noGrp="1"/>
          </p:cNvSpPr>
          <p:nvPr>
            <p:ph type="ftr" sz="quarter" idx="11"/>
          </p:nvPr>
        </p:nvSpPr>
        <p:spPr/>
        <p:txBody>
          <a:bodyPr/>
          <a:lstStyle/>
          <a:p>
            <a:r>
              <a:rPr lang="en-US" smtClean="0"/>
              <a:t>Engineering Ethics</a:t>
            </a:r>
            <a:endParaRPr lang="en-US" dirty="0"/>
          </a:p>
        </p:txBody>
      </p:sp>
      <p:sp>
        <p:nvSpPr>
          <p:cNvPr id="7" name="Slide Number Placeholder 6"/>
          <p:cNvSpPr>
            <a:spLocks noGrp="1"/>
          </p:cNvSpPr>
          <p:nvPr>
            <p:ph type="sldNum" sz="quarter" idx="12"/>
          </p:nvPr>
        </p:nvSpPr>
        <p:spPr/>
        <p:txBody>
          <a:bodyPr/>
          <a:lstStyle/>
          <a:p>
            <a:fld id="{8CD4A3E0-007E-6B40-8923-8FA298DCA2D1}" type="slidenum">
              <a:rPr lang="en-US" smtClean="0"/>
              <a:t>‹#›</a:t>
            </a:fld>
            <a:endParaRPr lang="en-US" dirty="0"/>
          </a:p>
        </p:txBody>
      </p:sp>
    </p:spTree>
    <p:extLst>
      <p:ext uri="{BB962C8B-B14F-4D97-AF65-F5344CB8AC3E}">
        <p14:creationId xmlns:p14="http://schemas.microsoft.com/office/powerpoint/2010/main" val="16173229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492BE-C3FD-1846-B275-A5B33FC04E92}" type="datetime1">
              <a:rPr lang="en-PH" smtClean="0"/>
              <a:t>20/04/21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Engineering Ethics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4A3E0-007E-6B40-8923-8FA298DCA2D1}" type="slidenum">
              <a:rPr lang="en-US" smtClean="0"/>
              <a:t>‹#›</a:t>
            </a:fld>
            <a:endParaRPr lang="en-US" dirty="0"/>
          </a:p>
        </p:txBody>
      </p:sp>
    </p:spTree>
    <p:extLst>
      <p:ext uri="{BB962C8B-B14F-4D97-AF65-F5344CB8AC3E}">
        <p14:creationId xmlns:p14="http://schemas.microsoft.com/office/powerpoint/2010/main" val="411647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Order_of_the_Engineer%23cite_note-1" TargetMode="External"/><Relationship Id="rId3" Type="http://schemas.openxmlformats.org/officeDocument/2006/relationships/hyperlink" Target="https://en.wikipedia.org/wiki/Order_of_the_Engineer%23cite_note-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jpeg"/><Relationship Id="rId8"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Ethics </a:t>
            </a:r>
            <a:endParaRPr lang="en-US" dirty="0"/>
          </a:p>
        </p:txBody>
      </p:sp>
      <p:sp>
        <p:nvSpPr>
          <p:cNvPr id="3" name="Subtitle 2"/>
          <p:cNvSpPr>
            <a:spLocks noGrp="1"/>
          </p:cNvSpPr>
          <p:nvPr>
            <p:ph type="subTitle" idx="1"/>
          </p:nvPr>
        </p:nvSpPr>
        <p:spPr/>
        <p:txBody>
          <a:bodyPr/>
          <a:lstStyle/>
          <a:p>
            <a:r>
              <a:rPr lang="en-US" dirty="0" smtClean="0"/>
              <a:t>A General Approach </a:t>
            </a:r>
          </a:p>
          <a:p>
            <a:r>
              <a:rPr lang="en-US" dirty="0" smtClean="0"/>
              <a:t>Computer Engineering as a Discipline</a:t>
            </a:r>
            <a:endParaRPr lang="en-US" dirty="0"/>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29903737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Canon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Engineers, in the fulfillment of their professional duties, shall:</a:t>
            </a:r>
            <a:endParaRPr lang="en-PH" dirty="0"/>
          </a:p>
          <a:p>
            <a:pPr marL="400050" lvl="1" indent="0">
              <a:buNone/>
            </a:pPr>
            <a:r>
              <a:rPr lang="en-US" dirty="0"/>
              <a:t>1. Hold paramount the safety, health and welfare of the public.</a:t>
            </a:r>
            <a:endParaRPr lang="en-PH" dirty="0"/>
          </a:p>
          <a:p>
            <a:pPr marL="400050" lvl="1" indent="0">
              <a:buNone/>
            </a:pPr>
            <a:r>
              <a:rPr lang="en-US" dirty="0"/>
              <a:t>2. Perform services only in areas of their competence.</a:t>
            </a:r>
            <a:endParaRPr lang="en-PH" dirty="0"/>
          </a:p>
          <a:p>
            <a:pPr marL="400050" lvl="1" indent="0">
              <a:buNone/>
            </a:pPr>
            <a:r>
              <a:rPr lang="en-US" dirty="0"/>
              <a:t>3. Issue public statements only in an objective and truthful manner.</a:t>
            </a:r>
            <a:endParaRPr lang="en-PH" dirty="0"/>
          </a:p>
          <a:p>
            <a:pPr marL="400050" lvl="1" indent="0">
              <a:buNone/>
            </a:pPr>
            <a:r>
              <a:rPr lang="en-US" dirty="0"/>
              <a:t>4. Act for each employer or client as faithful agents or trustees.</a:t>
            </a:r>
            <a:endParaRPr lang="en-PH" dirty="0"/>
          </a:p>
          <a:p>
            <a:pPr marL="400050" lvl="1" indent="0">
              <a:buNone/>
            </a:pPr>
            <a:r>
              <a:rPr lang="en-US" dirty="0"/>
              <a:t>5. Avoid deceptive acts.</a:t>
            </a:r>
            <a:endParaRPr lang="en-PH" dirty="0"/>
          </a:p>
          <a:p>
            <a:pPr marL="400050" lvl="1" indent="0">
              <a:buNone/>
            </a:pPr>
            <a:r>
              <a:rPr lang="en-US" dirty="0"/>
              <a:t>6. Conduct themselves honorably, responsibly, ethically, and lawfully so as to enhance the honor, reputation and usefulness of the profession.</a:t>
            </a:r>
            <a:endParaRPr lang="en-PH" dirty="0"/>
          </a:p>
          <a:p>
            <a:endParaRPr lang="en-US" dirty="0"/>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9397925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Obligations</a:t>
            </a:r>
            <a:endParaRPr lang="en-US" dirty="0"/>
          </a:p>
        </p:txBody>
      </p:sp>
      <p:sp>
        <p:nvSpPr>
          <p:cNvPr id="3" name="Content Placeholder 2"/>
          <p:cNvSpPr>
            <a:spLocks noGrp="1"/>
          </p:cNvSpPr>
          <p:nvPr>
            <p:ph idx="1"/>
          </p:nvPr>
        </p:nvSpPr>
        <p:spPr/>
        <p:txBody>
          <a:bodyPr>
            <a:normAutofit fontScale="47500" lnSpcReduction="20000"/>
          </a:bodyPr>
          <a:lstStyle/>
          <a:p>
            <a:pPr marL="514350" lvl="0" indent="-514350">
              <a:buFont typeface="+mj-lt"/>
              <a:buAutoNum type="arabicPeriod"/>
            </a:pPr>
            <a:r>
              <a:rPr lang="en-US" dirty="0"/>
              <a:t>Engineers shall be guided in all their relations by the highest standards of honesty and integrity.</a:t>
            </a:r>
            <a:endParaRPr lang="en-PH" dirty="0"/>
          </a:p>
          <a:p>
            <a:pPr marL="514350" lvl="0" indent="-514350">
              <a:buFont typeface="+mj-lt"/>
              <a:buAutoNum type="arabicPeriod"/>
            </a:pPr>
            <a:r>
              <a:rPr lang="en-US" dirty="0"/>
              <a:t>Engineers shall at all times strive to serve the public interest.</a:t>
            </a:r>
            <a:endParaRPr lang="en-PH" dirty="0"/>
          </a:p>
          <a:p>
            <a:pPr marL="514350" lvl="0" indent="-514350">
              <a:buFont typeface="+mj-lt"/>
              <a:buAutoNum type="arabicPeriod"/>
            </a:pPr>
            <a:r>
              <a:rPr lang="en-US" dirty="0"/>
              <a:t>Engineers shall avoid all conduct or practice that deceives the public.</a:t>
            </a:r>
            <a:endParaRPr lang="en-PH" dirty="0"/>
          </a:p>
          <a:p>
            <a:pPr marL="514350" lvl="0" indent="-514350">
              <a:buFont typeface="+mj-lt"/>
              <a:buAutoNum type="arabicPeriod"/>
            </a:pPr>
            <a:r>
              <a:rPr lang="en-US" dirty="0"/>
              <a:t>Engineers shall not disclose, without consent, confidential information concerning the business affairs or technical processes of any present or former client or employer, or public body on which they serve.</a:t>
            </a:r>
            <a:endParaRPr lang="en-PH" dirty="0"/>
          </a:p>
          <a:p>
            <a:pPr marL="514350" lvl="0" indent="-514350">
              <a:buFont typeface="+mj-lt"/>
              <a:buAutoNum type="arabicPeriod"/>
            </a:pPr>
            <a:r>
              <a:rPr lang="en-US" dirty="0"/>
              <a:t>Engineers shall not be influenced in their professional duties by conflicting interests.</a:t>
            </a:r>
            <a:endParaRPr lang="en-PH" dirty="0"/>
          </a:p>
          <a:p>
            <a:pPr marL="514350" lvl="0" indent="-514350">
              <a:buFont typeface="+mj-lt"/>
              <a:buAutoNum type="arabicPeriod"/>
            </a:pPr>
            <a:r>
              <a:rPr lang="en-US" dirty="0"/>
              <a:t>Engineers shall not attempt to obtain employment or advancement or professional engagements by untruthfully criticizing other engineers, or by other improper or questionable methods.</a:t>
            </a:r>
            <a:endParaRPr lang="en-PH" dirty="0"/>
          </a:p>
          <a:p>
            <a:pPr marL="514350" lvl="0" indent="-514350">
              <a:buFont typeface="+mj-lt"/>
              <a:buAutoNum type="arabicPeriod"/>
            </a:pPr>
            <a:r>
              <a:rPr lang="en-US" dirty="0"/>
              <a:t>Engineers shall not attempt to injure, maliciously or falsely, directly or indirectly, the professional reputation, prospects, practice, or employment of other engineers.</a:t>
            </a:r>
            <a:endParaRPr lang="en-PH" dirty="0"/>
          </a:p>
          <a:p>
            <a:pPr marL="514350" lvl="0" indent="-514350">
              <a:buFont typeface="+mj-lt"/>
              <a:buAutoNum type="arabicPeriod"/>
            </a:pPr>
            <a:r>
              <a:rPr lang="en-US" dirty="0"/>
              <a:t>Engineers shall accept personal responsibility for their professional activities, provided, however, that engineers may seek indemnification for services arising out of their practice for other than gr Engineers shall give credit for engineering work to those to whom credit is due, and will recognize the proprietary interests of others.</a:t>
            </a:r>
            <a:endParaRPr lang="en-PH" dirty="0"/>
          </a:p>
          <a:p>
            <a:pPr marL="514350" lvl="0" indent="-514350">
              <a:buFont typeface="+mj-lt"/>
              <a:buAutoNum type="arabicPeriod"/>
            </a:pPr>
            <a:r>
              <a:rPr lang="en-US" dirty="0"/>
              <a:t>Engineers shall give credit for engineering work to those to whom credit is due, and will recognize the proprietary interests of others</a:t>
            </a:r>
            <a:r>
              <a:rPr lang="en-US" dirty="0" smtClean="0"/>
              <a:t>.</a:t>
            </a:r>
            <a:endParaRPr lang="en-PH" dirty="0"/>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4671341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Engineering Preamble</a:t>
            </a:r>
            <a:br>
              <a:rPr lang="en-US" dirty="0" smtClean="0"/>
            </a:br>
            <a:r>
              <a:rPr lang="en-US" dirty="0" smtClean="0"/>
              <a:t>(Engineering Fundamentals)</a:t>
            </a:r>
            <a:endParaRPr lang="en-US" dirty="0"/>
          </a:p>
        </p:txBody>
      </p:sp>
      <p:sp>
        <p:nvSpPr>
          <p:cNvPr id="3" name="Content Placeholder 2"/>
          <p:cNvSpPr>
            <a:spLocks noGrp="1"/>
          </p:cNvSpPr>
          <p:nvPr>
            <p:ph idx="1"/>
          </p:nvPr>
        </p:nvSpPr>
        <p:spPr/>
        <p:txBody>
          <a:bodyPr/>
          <a:lstStyle/>
          <a:p>
            <a:r>
              <a:rPr lang="en-US" dirty="0" smtClean="0"/>
              <a:t>The service provided by an engineer require that he/she impart:</a:t>
            </a:r>
          </a:p>
          <a:p>
            <a:pPr lvl="1"/>
            <a:r>
              <a:rPr lang="en-US" dirty="0" smtClean="0"/>
              <a:t>Honesty</a:t>
            </a:r>
          </a:p>
          <a:p>
            <a:pPr lvl="1"/>
            <a:r>
              <a:rPr lang="en-US" dirty="0" smtClean="0"/>
              <a:t>Impartiality</a:t>
            </a:r>
          </a:p>
          <a:p>
            <a:pPr lvl="1"/>
            <a:r>
              <a:rPr lang="en-US" dirty="0" smtClean="0"/>
              <a:t>Fairness</a:t>
            </a:r>
          </a:p>
          <a:p>
            <a:pPr lvl="1"/>
            <a:r>
              <a:rPr lang="en-US" dirty="0" smtClean="0"/>
              <a:t>Equity</a:t>
            </a:r>
          </a:p>
          <a:p>
            <a:pPr lvl="1"/>
            <a:r>
              <a:rPr lang="en-US" dirty="0" smtClean="0"/>
              <a:t>Dedication to the protection of the public health, safety and welfare.</a:t>
            </a:r>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21353278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Order of the Engineer</a:t>
            </a:r>
          </a:p>
          <a:p>
            <a:pPr marL="0" indent="0">
              <a:buNone/>
            </a:pPr>
            <a:endParaRPr lang="en-PH" dirty="0" smtClean="0"/>
          </a:p>
          <a:p>
            <a:pPr marL="0" indent="0">
              <a:buNone/>
            </a:pPr>
            <a:r>
              <a:rPr lang="en-PH" dirty="0" smtClean="0"/>
              <a:t>I </a:t>
            </a:r>
            <a:r>
              <a:rPr lang="en-PH" dirty="0"/>
              <a:t>am an Engineer. In my profession, I take deep pride. To it, I owe solemn obligations.</a:t>
            </a:r>
          </a:p>
          <a:p>
            <a:pPr marL="0" indent="0">
              <a:buNone/>
            </a:pPr>
            <a:r>
              <a:rPr lang="en-PH" dirty="0"/>
              <a:t>As an engineer, I pledge to practice integrity and fair dealing, tolerance and respect, and to uphold devotion to the standards and dignity of my profession. I will always be conscious that my skill carries with it the obligation to serve humanity by making the best use of the Earth's precious wealth.</a:t>
            </a:r>
          </a:p>
          <a:p>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PH" dirty="0"/>
              <a:t>As an engineer, I shall participate in none but honest enterprises. When needed, my skill and knowledge shall be given, without reservation, for the public good. In the performance of duty, and in fidelity to my profession, I shall give my utmost.</a:t>
            </a:r>
          </a:p>
          <a:p>
            <a:pPr marL="0" indent="0">
              <a:buNone/>
            </a:pPr>
            <a:r>
              <a:rPr lang="en-PH" dirty="0"/>
              <a:t>— </a:t>
            </a:r>
            <a:r>
              <a:rPr lang="en-PH" i="1" dirty="0"/>
              <a:t>"Obligation of an Engineer"</a:t>
            </a:r>
            <a:r>
              <a:rPr lang="en-PH" baseline="30000" dirty="0">
                <a:hlinkClick r:id="rId2"/>
              </a:rPr>
              <a:t>[1]</a:t>
            </a:r>
            <a:r>
              <a:rPr lang="en-PH" baseline="30000" dirty="0">
                <a:hlinkClick r:id="rId3"/>
              </a:rPr>
              <a:t>[2]</a:t>
            </a:r>
            <a:endParaRPr lang="en-PH" dirty="0"/>
          </a:p>
          <a:p>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6068362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Text Placeholder 5"/>
          <p:cNvSpPr>
            <a:spLocks noGrp="1"/>
          </p:cNvSpPr>
          <p:nvPr>
            <p:ph type="body" idx="1"/>
          </p:nvPr>
        </p:nvSpPr>
        <p:spPr>
          <a:xfrm>
            <a:off x="457200" y="1535113"/>
            <a:ext cx="8071668" cy="639762"/>
          </a:xfrm>
        </p:spPr>
        <p:txBody>
          <a:bodyPr>
            <a:normAutofit/>
          </a:bodyPr>
          <a:lstStyle/>
          <a:p>
            <a:r>
              <a:rPr lang="en-US" dirty="0"/>
              <a:t>Institute of Electronics and Communications </a:t>
            </a:r>
            <a:r>
              <a:rPr lang="en-US" dirty="0" smtClean="0"/>
              <a:t>Engineering</a:t>
            </a:r>
            <a:endParaRPr lang="en-US" dirty="0"/>
          </a:p>
        </p:txBody>
      </p:sp>
      <p:pic>
        <p:nvPicPr>
          <p:cNvPr id="9" name="Content Placeholder 8" descr="Screen Shot 2021-04-19 at 08.56.06.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337" r="1648" b="14804"/>
          <a:stretch/>
        </p:blipFill>
        <p:spPr>
          <a:xfrm>
            <a:off x="187606" y="2174874"/>
            <a:ext cx="8745337" cy="3597245"/>
          </a:xfrm>
        </p:spPr>
      </p:pic>
      <p:sp>
        <p:nvSpPr>
          <p:cNvPr id="5" name="Footer Placeholder 4"/>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41547736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4" name="Text Placeholder 3"/>
          <p:cNvSpPr>
            <a:spLocks noGrp="1"/>
          </p:cNvSpPr>
          <p:nvPr>
            <p:ph type="body" idx="1"/>
          </p:nvPr>
        </p:nvSpPr>
        <p:spPr/>
        <p:txBody>
          <a:bodyPr/>
          <a:lstStyle/>
          <a:p>
            <a:r>
              <a:rPr lang="en-US" dirty="0" smtClean="0"/>
              <a:t>Engineering Ethics</a:t>
            </a:r>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14517624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Ethics (Oxford Dictionary)</a:t>
            </a:r>
            <a:endParaRPr lang="en-US" dirty="0"/>
          </a:p>
        </p:txBody>
      </p:sp>
      <p:sp>
        <p:nvSpPr>
          <p:cNvPr id="3" name="Content Placeholder 2"/>
          <p:cNvSpPr>
            <a:spLocks noGrp="1"/>
          </p:cNvSpPr>
          <p:nvPr>
            <p:ph idx="1"/>
          </p:nvPr>
        </p:nvSpPr>
        <p:spPr/>
        <p:txBody>
          <a:bodyPr/>
          <a:lstStyle/>
          <a:p>
            <a:r>
              <a:rPr lang="en-US" dirty="0" smtClean="0"/>
              <a:t>Moral Principles that govern a persons behavior in conducting activity.</a:t>
            </a:r>
          </a:p>
          <a:p>
            <a:r>
              <a:rPr lang="en-US" dirty="0" smtClean="0"/>
              <a:t>Branch of Knowledge that deals with moral principles. </a:t>
            </a:r>
            <a:endParaRPr lang="en-US" dirty="0"/>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25191919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Moral Principles?</a:t>
            </a:r>
            <a:endParaRPr lang="en-US" dirty="0"/>
          </a:p>
        </p:txBody>
      </p:sp>
      <p:sp>
        <p:nvSpPr>
          <p:cNvPr id="3" name="Content Placeholder 2"/>
          <p:cNvSpPr>
            <a:spLocks noGrp="1"/>
          </p:cNvSpPr>
          <p:nvPr>
            <p:ph idx="1"/>
          </p:nvPr>
        </p:nvSpPr>
        <p:spPr/>
        <p:txBody>
          <a:bodyPr/>
          <a:lstStyle/>
          <a:p>
            <a:r>
              <a:rPr lang="en-US" dirty="0" smtClean="0"/>
              <a:t>The principles that are accepted by an individual or a social group.</a:t>
            </a:r>
            <a:endParaRPr lang="en-US" dirty="0"/>
          </a:p>
        </p:txBody>
      </p:sp>
      <p:sp>
        <p:nvSpPr>
          <p:cNvPr id="4" name="Footer Placeholder 3"/>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11794315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Issue of Stem Cell Research</a:t>
            </a:r>
            <a:br>
              <a:rPr lang="en-US" dirty="0" smtClean="0"/>
            </a:br>
            <a:r>
              <a:rPr lang="en-US" dirty="0" smtClean="0"/>
              <a:t>Moral Principles Dilemma</a:t>
            </a:r>
            <a:endParaRPr lang="en-US" dirty="0"/>
          </a:p>
        </p:txBody>
      </p:sp>
      <p:sp>
        <p:nvSpPr>
          <p:cNvPr id="5" name="Content Placeholder 4"/>
          <p:cNvSpPr>
            <a:spLocks noGrp="1"/>
          </p:cNvSpPr>
          <p:nvPr>
            <p:ph sz="half" idx="1"/>
          </p:nvPr>
        </p:nvSpPr>
        <p:spPr/>
        <p:txBody>
          <a:bodyPr/>
          <a:lstStyle/>
          <a:p>
            <a:r>
              <a:rPr lang="en-US" dirty="0" smtClean="0"/>
              <a:t>Roman Catholic Point of View</a:t>
            </a:r>
          </a:p>
          <a:p>
            <a:pPr lvl="1"/>
            <a:r>
              <a:rPr lang="en-US" dirty="0" smtClean="0"/>
              <a:t>Any egg that has been fertilized and has divided in its earliest state is considered to have life and a soul. As such it must be treated with dignity and respect. </a:t>
            </a:r>
          </a:p>
        </p:txBody>
      </p:sp>
      <p:sp>
        <p:nvSpPr>
          <p:cNvPr id="6" name="Content Placeholder 5"/>
          <p:cNvSpPr>
            <a:spLocks noGrp="1"/>
          </p:cNvSpPr>
          <p:nvPr>
            <p:ph sz="half" idx="2"/>
          </p:nvPr>
        </p:nvSpPr>
        <p:spPr/>
        <p:txBody>
          <a:bodyPr/>
          <a:lstStyle/>
          <a:p>
            <a:r>
              <a:rPr lang="en-US" dirty="0" smtClean="0"/>
              <a:t>Mainstream Medical Research</a:t>
            </a:r>
          </a:p>
          <a:p>
            <a:pPr lvl="1"/>
            <a:r>
              <a:rPr lang="en-US" dirty="0" smtClean="0"/>
              <a:t>Embryonic stem cells can be created by using fertilized eggs grown in a petri-dish  for a period of four to five days. </a:t>
            </a:r>
          </a:p>
          <a:p>
            <a:pPr lvl="1"/>
            <a:r>
              <a:rPr lang="en-US" dirty="0" smtClean="0"/>
              <a:t>Not implanted inside any woman kept alive in laboratory conditions.</a:t>
            </a:r>
            <a:endParaRPr lang="en-US" dirty="0"/>
          </a:p>
        </p:txBody>
      </p:sp>
      <p:sp>
        <p:nvSpPr>
          <p:cNvPr id="2" name="Footer Placeholder 1"/>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23147210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Law and Morality</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Moral Principles</a:t>
            </a:r>
          </a:p>
          <a:p>
            <a:pPr lvl="1"/>
            <a:r>
              <a:rPr lang="en-US" dirty="0"/>
              <a:t>The principles that are accepted by an individual or a social group</a:t>
            </a:r>
            <a:r>
              <a:rPr lang="en-US" dirty="0" smtClean="0"/>
              <a:t>.</a:t>
            </a:r>
          </a:p>
          <a:p>
            <a:pPr lvl="1"/>
            <a:endParaRPr lang="en-US" dirty="0"/>
          </a:p>
          <a:p>
            <a:pPr lvl="1"/>
            <a:endParaRPr lang="en-US" dirty="0" smtClean="0"/>
          </a:p>
          <a:p>
            <a:pPr lvl="1"/>
            <a:endParaRPr lang="en-US" dirty="0"/>
          </a:p>
          <a:p>
            <a:pPr lvl="1">
              <a:buFontTx/>
              <a:buChar char="-"/>
            </a:pPr>
            <a:r>
              <a:rPr lang="en-US" b="1" u="sng" dirty="0" smtClean="0"/>
              <a:t>Example:</a:t>
            </a:r>
          </a:p>
          <a:p>
            <a:pPr lvl="2">
              <a:buFontTx/>
              <a:buChar char="-"/>
            </a:pPr>
            <a:r>
              <a:rPr lang="en-US" dirty="0" smtClean="0"/>
              <a:t>Murder of another person is immoral</a:t>
            </a:r>
            <a:endParaRPr lang="en-US" dirty="0"/>
          </a:p>
          <a:p>
            <a:pPr marL="457200" lvl="1" indent="0">
              <a:buNone/>
            </a:pP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Law</a:t>
            </a:r>
          </a:p>
          <a:p>
            <a:pPr lvl="1"/>
            <a:r>
              <a:rPr lang="en-US" dirty="0" smtClean="0"/>
              <a:t>A set of codified rules approved by men / women who are considered as representatives that codifies laws to administer the land and its people.</a:t>
            </a:r>
          </a:p>
          <a:p>
            <a:pPr marL="457200" lvl="1" indent="0">
              <a:buNone/>
            </a:pPr>
            <a:r>
              <a:rPr lang="en-US" b="1" u="sng" dirty="0" smtClean="0"/>
              <a:t>Example</a:t>
            </a:r>
          </a:p>
          <a:p>
            <a:pPr marL="457200" lvl="1" indent="0">
              <a:buNone/>
            </a:pPr>
            <a:r>
              <a:rPr lang="en-US" dirty="0" smtClean="0"/>
              <a:t>Religious Cannon Law:</a:t>
            </a:r>
          </a:p>
          <a:p>
            <a:pPr lvl="2"/>
            <a:r>
              <a:rPr lang="en-US" dirty="0" smtClean="0"/>
              <a:t>To murder the enemy in war is not a sin.</a:t>
            </a:r>
          </a:p>
          <a:p>
            <a:pPr marL="457200" lvl="1" indent="0">
              <a:buNone/>
            </a:pPr>
            <a:r>
              <a:rPr lang="en-US" dirty="0" smtClean="0"/>
              <a:t>Civil Law:</a:t>
            </a:r>
          </a:p>
          <a:p>
            <a:pPr lvl="2"/>
            <a:r>
              <a:rPr lang="en-US" dirty="0" smtClean="0"/>
              <a:t>To kill another person in self defense is not against the law but</a:t>
            </a:r>
            <a:r>
              <a:rPr lang="mr-IN" dirty="0" smtClean="0"/>
              <a:t>…..</a:t>
            </a:r>
            <a:endParaRPr lang="en-US" dirty="0"/>
          </a:p>
        </p:txBody>
      </p:sp>
      <p:sp>
        <p:nvSpPr>
          <p:cNvPr id="5" name="Footer Placeholder 4"/>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12826919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Moral Principles</a:t>
            </a:r>
            <a:endParaRPr lang="en-US" dirty="0"/>
          </a:p>
        </p:txBody>
      </p:sp>
      <p:sp>
        <p:nvSpPr>
          <p:cNvPr id="6" name="Content Placeholder 5"/>
          <p:cNvSpPr>
            <a:spLocks noGrp="1"/>
          </p:cNvSpPr>
          <p:nvPr>
            <p:ph sz="half" idx="1"/>
          </p:nvPr>
        </p:nvSpPr>
        <p:spPr/>
        <p:txBody>
          <a:bodyPr/>
          <a:lstStyle/>
          <a:p>
            <a:r>
              <a:rPr lang="en-US" dirty="0" smtClean="0"/>
              <a:t>Should be:</a:t>
            </a:r>
          </a:p>
          <a:p>
            <a:pPr lvl="1"/>
            <a:r>
              <a:rPr lang="en-US" dirty="0" smtClean="0"/>
              <a:t>Agreed Upon by individuals</a:t>
            </a:r>
          </a:p>
          <a:p>
            <a:pPr lvl="1"/>
            <a:r>
              <a:rPr lang="en-US" dirty="0" smtClean="0"/>
              <a:t>Social Groups</a:t>
            </a:r>
            <a:endParaRPr lang="en-US" dirty="0"/>
          </a:p>
        </p:txBody>
      </p:sp>
      <p:sp>
        <p:nvSpPr>
          <p:cNvPr id="7" name="Content Placeholder 6"/>
          <p:cNvSpPr>
            <a:spLocks noGrp="1"/>
          </p:cNvSpPr>
          <p:nvPr>
            <p:ph sz="half" idx="2"/>
          </p:nvPr>
        </p:nvSpPr>
        <p:spPr/>
        <p:txBody>
          <a:bodyPr/>
          <a:lstStyle/>
          <a:p>
            <a:r>
              <a:rPr lang="en-US" dirty="0" smtClean="0"/>
              <a:t>Can be based on cultural influence </a:t>
            </a:r>
          </a:p>
          <a:p>
            <a:pPr lvl="1"/>
            <a:r>
              <a:rPr lang="en-US" dirty="0" smtClean="0"/>
              <a:t>Tied to Religion</a:t>
            </a:r>
          </a:p>
          <a:p>
            <a:pPr lvl="1"/>
            <a:r>
              <a:rPr lang="en-US" dirty="0" smtClean="0"/>
              <a:t>Tied to Tradition</a:t>
            </a:r>
            <a:endParaRPr lang="en-US" dirty="0"/>
          </a:p>
        </p:txBody>
      </p:sp>
      <p:sp>
        <p:nvSpPr>
          <p:cNvPr id="8" name="Footer Placeholder 7"/>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16217683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Moral Principles and Engineering</a:t>
            </a:r>
            <a:endParaRPr lang="en-US" dirty="0"/>
          </a:p>
        </p:txBody>
      </p:sp>
      <p:sp>
        <p:nvSpPr>
          <p:cNvPr id="3" name="Content Placeholder 2"/>
          <p:cNvSpPr>
            <a:spLocks noGrp="1"/>
          </p:cNvSpPr>
          <p:nvPr>
            <p:ph sz="half" idx="1"/>
          </p:nvPr>
        </p:nvSpPr>
        <p:spPr/>
        <p:txBody>
          <a:bodyPr/>
          <a:lstStyle/>
          <a:p>
            <a:r>
              <a:rPr lang="en-US" dirty="0" smtClean="0"/>
              <a:t>Agree Upon means by:</a:t>
            </a:r>
          </a:p>
          <a:p>
            <a:pPr lvl="1"/>
            <a:r>
              <a:rPr lang="en-US" dirty="0" smtClean="0"/>
              <a:t>Signing at Contract</a:t>
            </a:r>
          </a:p>
          <a:p>
            <a:pPr lvl="1"/>
            <a:r>
              <a:rPr lang="en-US" dirty="0" smtClean="0"/>
              <a:t>Verbal Contract</a:t>
            </a:r>
          </a:p>
          <a:p>
            <a:pPr lvl="1"/>
            <a:r>
              <a:rPr lang="en-US" dirty="0" smtClean="0"/>
              <a:t>Inherent Contract</a:t>
            </a:r>
            <a:endParaRPr lang="en-US" dirty="0"/>
          </a:p>
        </p:txBody>
      </p:sp>
      <p:sp>
        <p:nvSpPr>
          <p:cNvPr id="4" name="Content Placeholder 3"/>
          <p:cNvSpPr>
            <a:spLocks noGrp="1"/>
          </p:cNvSpPr>
          <p:nvPr>
            <p:ph sz="half" idx="2"/>
          </p:nvPr>
        </p:nvSpPr>
        <p:spPr/>
        <p:txBody>
          <a:bodyPr/>
          <a:lstStyle/>
          <a:p>
            <a:r>
              <a:rPr lang="en-US" dirty="0" smtClean="0"/>
              <a:t>Examples of Agreement</a:t>
            </a:r>
          </a:p>
          <a:p>
            <a:pPr lvl="1"/>
            <a:r>
              <a:rPr lang="en-US" dirty="0" smtClean="0"/>
              <a:t>Accepting a License </a:t>
            </a:r>
          </a:p>
          <a:p>
            <a:pPr lvl="1"/>
            <a:r>
              <a:rPr lang="en-US" dirty="0" smtClean="0"/>
              <a:t>Membership to an Organization</a:t>
            </a:r>
          </a:p>
          <a:p>
            <a:pPr lvl="1"/>
            <a:r>
              <a:rPr lang="en-US" dirty="0" smtClean="0"/>
              <a:t>Association as a member of a regional / national.</a:t>
            </a:r>
            <a:endParaRPr lang="en-US" dirty="0"/>
          </a:p>
        </p:txBody>
      </p:sp>
      <p:sp>
        <p:nvSpPr>
          <p:cNvPr id="7" name="Footer Placeholder 6"/>
          <p:cNvSpPr>
            <a:spLocks noGrp="1"/>
          </p:cNvSpPr>
          <p:nvPr>
            <p:ph type="ftr" sz="quarter" idx="11"/>
          </p:nvPr>
        </p:nvSpPr>
        <p:spPr/>
        <p:txBody>
          <a:bodyPr/>
          <a:lstStyle/>
          <a:p>
            <a:r>
              <a:rPr lang="en-US" smtClean="0"/>
              <a:t>Engineering Ethics</a:t>
            </a:r>
            <a:endParaRPr lang="en-US" dirty="0"/>
          </a:p>
        </p:txBody>
      </p:sp>
    </p:spTree>
    <p:extLst>
      <p:ext uri="{BB962C8B-B14F-4D97-AF65-F5344CB8AC3E}">
        <p14:creationId xmlns:p14="http://schemas.microsoft.com/office/powerpoint/2010/main" val="6376776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Engineering Ethics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5851034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Engineering Ethics</a:t>
            </a:r>
            <a:endParaRPr lang="en-US" dirty="0"/>
          </a:p>
        </p:txBody>
      </p:sp>
      <p:pic>
        <p:nvPicPr>
          <p:cNvPr id="3" name="Picture 2"/>
          <p:cNvPicPr>
            <a:picLocks noChangeAspect="1"/>
          </p:cNvPicPr>
          <p:nvPr/>
        </p:nvPicPr>
        <p:blipFill>
          <a:blip r:embed="rId7"/>
          <a:stretch>
            <a:fillRect/>
          </a:stretch>
        </p:blipFill>
        <p:spPr>
          <a:xfrm>
            <a:off x="5244352" y="5080000"/>
            <a:ext cx="1307703" cy="1046163"/>
          </a:xfrm>
          <a:prstGeom prst="rect">
            <a:avLst/>
          </a:prstGeom>
        </p:spPr>
      </p:pic>
      <p:pic>
        <p:nvPicPr>
          <p:cNvPr id="4" name="Picture 3"/>
          <p:cNvPicPr>
            <a:picLocks noChangeAspect="1"/>
          </p:cNvPicPr>
          <p:nvPr/>
        </p:nvPicPr>
        <p:blipFill>
          <a:blip r:embed="rId8"/>
          <a:stretch>
            <a:fillRect/>
          </a:stretch>
        </p:blipFill>
        <p:spPr>
          <a:xfrm>
            <a:off x="2277035" y="3843304"/>
            <a:ext cx="1694329" cy="1104138"/>
          </a:xfrm>
          <a:prstGeom prst="rect">
            <a:avLst/>
          </a:prstGeom>
        </p:spPr>
      </p:pic>
    </p:spTree>
    <p:extLst>
      <p:ext uri="{BB962C8B-B14F-4D97-AF65-F5344CB8AC3E}">
        <p14:creationId xmlns:p14="http://schemas.microsoft.com/office/powerpoint/2010/main" val="17328873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2373</TotalTime>
  <Words>917</Words>
  <Application>Microsoft Macintosh PowerPoint</Application>
  <PresentationFormat>On-screen Show (4:3)</PresentationFormat>
  <Paragraphs>102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Engineering Ethics </vt:lpstr>
      <vt:lpstr>Definitions</vt:lpstr>
      <vt:lpstr>What is Ethics (Oxford Dictionary)</vt:lpstr>
      <vt:lpstr>What are Moral Principles?</vt:lpstr>
      <vt:lpstr>Issue of Stem Cell Research Moral Principles Dilemma</vt:lpstr>
      <vt:lpstr>Difference between Law and Morality</vt:lpstr>
      <vt:lpstr>Moral Principles</vt:lpstr>
      <vt:lpstr>Moral Principles and Engineering</vt:lpstr>
      <vt:lpstr>Engineering Ethics</vt:lpstr>
      <vt:lpstr>Fundamental Canon</vt:lpstr>
      <vt:lpstr>Obligations</vt:lpstr>
      <vt:lpstr>Engineering Preamble (Engineering Fundamentals)</vt:lpstr>
      <vt:lpstr>Example</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Ethics </dc:title>
  <dc:creator>MEM</dc:creator>
  <cp:lastModifiedBy>MEM</cp:lastModifiedBy>
  <cp:revision>26</cp:revision>
  <dcterms:created xsi:type="dcterms:W3CDTF">2021-04-06T01:38:38Z</dcterms:created>
  <dcterms:modified xsi:type="dcterms:W3CDTF">2021-04-20T01:20:57Z</dcterms:modified>
</cp:coreProperties>
</file>