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1" r:id="rId13"/>
    <p:sldId id="273" r:id="rId14"/>
    <p:sldId id="267" r:id="rId15"/>
    <p:sldId id="270" r:id="rId16"/>
    <p:sldId id="272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90C534-E1AE-44F4-89B9-6F839BF81D06}">
          <p14:sldIdLst>
            <p14:sldId id="256"/>
            <p14:sldId id="257"/>
          </p14:sldIdLst>
        </p14:section>
        <p14:section name="Sample BME Program Coursework" id="{DFA2F868-7E9D-4799-8D98-FD8A41E83540}">
          <p14:sldIdLst>
            <p14:sldId id="258"/>
            <p14:sldId id="259"/>
            <p14:sldId id="260"/>
          </p14:sldIdLst>
        </p14:section>
        <p14:section name="BME Comparrion with ECE Program" id="{59290D79-759C-4DC1-9166-196C50F1F888}">
          <p14:sldIdLst>
            <p14:sldId id="261"/>
            <p14:sldId id="262"/>
            <p14:sldId id="263"/>
          </p14:sldIdLst>
        </p14:section>
        <p14:section name="How it works to earn specialization pathway" id="{F8BED8D5-4AF1-43F4-A12C-B8041F02096F}">
          <p14:sldIdLst>
            <p14:sldId id="265"/>
            <p14:sldId id="266"/>
            <p14:sldId id="269"/>
            <p14:sldId id="271"/>
            <p14:sldId id="273"/>
            <p14:sldId id="267"/>
            <p14:sldId id="270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FBAD-C3CB-6FA2-7B79-51D2F07A9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23C18-84AA-0156-6029-56D18CE8D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42D3-9A34-5913-262C-0824E564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8644A-8CBB-EDC1-940A-949763D3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0C7D3-FC85-0F0B-E6A7-0396BA20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36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C331-233C-8E9B-4827-B55C21D4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EEA10-8CE1-C22B-7243-88CB7F32F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691C5-69BF-94D2-5A2D-6C44CF1B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34FD0-48BA-D181-C66C-33A19E40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49D8E-8468-83BC-1E2F-716BD039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60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F88A6-1D53-E009-66EF-42417CBC3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7580D-4162-DE12-D5E3-0099C75E4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B97DF-4301-7659-E09B-92CDC31D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28DDA-6D28-1EFD-3ABE-5ED1BB27B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0D597-B6DF-45DE-2F46-989A8EB5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2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B532-FC42-69AB-531C-CD04A165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482A-24C8-60AC-F74B-7934F085F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1077-DC7D-5328-D87F-6699BF73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250F6-4D11-401B-422E-DAC81D0B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CD0B-530F-410D-C75C-5442D39D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E24E-CB62-B4DD-F656-3EFE297A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65EF6-5148-78E6-80D7-988C923C2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65A0E-6082-5543-7E72-5CE1B309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85785-9DE9-C2E1-EADD-2B78BC844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FAA9B-4015-EC72-5CFC-43DE571F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41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9477-C0D6-9378-C600-619E6C4B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61E4B-4DF8-35B6-4B1C-70AE3D0C9A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244E0-78A7-C0B4-0363-BD4D34A21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34D6F-51AE-8469-E424-F64E3602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89CC8-4566-475B-7D2A-F8166420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AC3B7-50EF-1352-A24E-F2FE42A10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6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080E-F945-322A-68AB-39CC560D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A91B3-CE58-EA59-CE83-DBAFAE5ED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7DBC7-39FC-4A41-41FB-6EE4A451D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3FC96-92F8-7D15-419C-AEFB71CB3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13187-B985-92BA-31CE-5E97706BA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C8843-2C9E-7022-64C3-EA8F7645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AC7BE-035D-FE69-072D-41FC064D7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58296-676F-FEB5-89DA-433CE9ED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41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5F15-9E52-A9DD-132A-9608C68E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16F2D-F05B-B4D1-03B8-E7352FBA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7ADE1-0E15-B8E5-BD2D-A52046C9D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B055A-777C-7E40-43E1-F1AFB463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90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2B5E6-03EF-81DE-50EB-E44A47DE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AE139-5F19-D700-E4AE-0A8CF75E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34250-D361-4147-7A53-8E45E9717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59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A7F4-6415-550D-B35E-9CC8CF3D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A3EA-DF2E-6A1B-B9B6-890037A9F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815B0-1CFB-9B0E-579C-7715726A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D5E5A-D858-8170-318C-918D2DBC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92D87-074D-7DAC-0454-B4125E02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2F690-C84B-5E6F-939E-C03DBECB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76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A558E-1192-9085-CCDD-E293A695E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847AD-63E8-DC9B-94BE-DE80D6674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ADFFD-B2DD-6488-5C0F-888C3A91E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8B515-DE95-4EE2-E339-1AC03367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F08CC-1BA0-2A1E-D5DA-EDA97BD6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BF816-6784-F738-975A-1240B4E4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46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63DFB-F4CC-2633-D166-019A5E1B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FE6A6-49B7-A778-32D5-889C86268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9D8C1-456F-BD5F-DD4E-9159F2CD1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DB85D-0DA6-4B31-B610-AE6160E7BDB4}" type="datetimeFigureOut">
              <a:rPr lang="en-GB" smtClean="0"/>
              <a:t>02/07/2023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1B911-49AE-3AFE-B2C9-68B094342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56923-5981-A6DD-30BA-42AE14AA1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BEFF-A4FC-4D8C-B66F-293763ED55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525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AF607-4D93-988E-FE2F-728062F31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GB" sz="5600" b="0" i="0">
                <a:effectLst/>
                <a:latin typeface="Segoe UI Historic" panose="020B0502040204020203" pitchFamily="34" charset="0"/>
              </a:rPr>
              <a:t>Research and Development in Biomedical Engineering Research in the Philippines</a:t>
            </a:r>
            <a:endParaRPr lang="en-GB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909E9-33C8-25DE-7D3B-C7928CA65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GB" sz="1500"/>
              <a:t>Engr. Voltaire B. Dupo, ECE</a:t>
            </a:r>
          </a:p>
          <a:p>
            <a:r>
              <a:rPr lang="en-GB" sz="1500"/>
              <a:t>Compiled for IECEP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41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D1FCD-73A2-76E0-6AA4-91D43B59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Subjects to be taken for Medical Imaging Direction of Practice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DFD72-6060-40D8-F11A-78C38F647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407154"/>
            <a:ext cx="4849488" cy="1345733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3634257-2446-B219-B483-A63B0F2C3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1D2BAF-A115-75BA-D1B3-B257F82BAC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5046" y="4132868"/>
            <a:ext cx="4837061" cy="120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677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D1FCD-73A2-76E0-6AA4-91D43B59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Subjects to be taken for Clinical Engineering Direction of Practice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30B6B11-5048-B60E-9558-96A7FD6607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75222" y="1401092"/>
            <a:ext cx="4849488" cy="135785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C8E9EF-AA45-06C7-ABC0-F7B7DFD80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DFD72-6060-40D8-F11A-78C38F647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046" y="4066358"/>
            <a:ext cx="4837061" cy="134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57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D1FCD-73A2-76E0-6AA4-91D43B59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Subjects to be taken for Vital Signs Direction of Practice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DFD72-6060-40D8-F11A-78C38F647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407154"/>
            <a:ext cx="4849488" cy="1345733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8F4FA58-4400-3DD5-C7B9-99F28ED2F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40C1012-42C8-BCDC-8178-62DDA16C92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5046" y="4126822"/>
            <a:ext cx="4837061" cy="122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9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D1FCD-73A2-76E0-6AA4-91D43B59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89" y="1296537"/>
            <a:ext cx="4220967" cy="19078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Subjects to be taken for Medical Robotics Direction of Practice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C6E8597-0CCE-4A8A-9326-AA52691A1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0080" y="640080"/>
            <a:ext cx="1128382" cy="847206"/>
            <a:chOff x="5307830" y="325570"/>
            <a:chExt cx="1128382" cy="84720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78FE76E-DF1D-420B-957F-8ECE93C0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CF2F61F0-9758-4DEF-AC08-7B00F04A4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DFD72-6060-40D8-F11A-78C38F647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222" y="1407154"/>
            <a:ext cx="4849488" cy="1345733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AB631C-0A7A-6A23-3303-D69D30875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290" y="3428999"/>
            <a:ext cx="4075054" cy="274121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718D0C-B804-9702-5C77-F1933CF9C4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5046" y="4138914"/>
            <a:ext cx="4837061" cy="119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13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FAE373-588F-77FC-D33F-FC0816A15B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467" y="1139251"/>
            <a:ext cx="5291665" cy="22886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DA8A5-E651-BFE5-798D-FD69FD715D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56866" y="1258313"/>
            <a:ext cx="5291665" cy="205051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919B7-F365-8BE3-782D-C254796E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Subjects to be taken for Medical Imaging Direction of Practice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28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8AE1B6D-63D9-F1F4-7410-D8AA6F18E2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467" y="1139251"/>
            <a:ext cx="5291665" cy="2288644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DA8A5-E651-BFE5-798D-FD69FD715D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56866" y="1258313"/>
            <a:ext cx="5291665" cy="205051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919B7-F365-8BE3-782D-C254796E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Subjects to be taken for Clinical Engineering Direction of Practice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57601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C56952-9BC3-4231-3490-A254AEBE7F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467" y="1152480"/>
            <a:ext cx="5291665" cy="226218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DA8A5-E651-BFE5-798D-FD69FD715D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56866" y="1258313"/>
            <a:ext cx="5291665" cy="205051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919B7-F365-8BE3-782D-C254796E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>
                <a:solidFill>
                  <a:schemeClr val="bg1"/>
                </a:solidFill>
              </a:rPr>
              <a:t>Subjects to be taken for Vital Signs Direction Direction of Practice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665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30408B7-02B2-4EC4-8EE8-B53E7464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A8C36B2-6F44-156A-907B-60571B35F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3467" y="1145865"/>
            <a:ext cx="5291665" cy="2275416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DA8A5-E651-BFE5-798D-FD69FD715D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56866" y="1258313"/>
            <a:ext cx="5291665" cy="20505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C117A00-E1E3-4C50-9444-14FB2BC77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4"/>
            <a:ext cx="12192000" cy="2624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919B7-F365-8BE3-782D-C254796E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4428318"/>
            <a:ext cx="8508512" cy="12740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Subjects to be taken for Medical Robotics Direction Direction of Practice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A30F3A-949D-4014-A5BD-809F81E84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08171" y="4821439"/>
            <a:ext cx="1128382" cy="847206"/>
            <a:chOff x="8183879" y="1000124"/>
            <a:chExt cx="1562267" cy="11729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486C148-F247-4847-8096-6992A8A977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83879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F05C5920-B89E-417C-9583-B3DC913AD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83979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13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49916-E4CC-A9CC-9D94-5618C967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EAFE-2E60-D315-A0B9-00F5741A8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342900" marR="0" lvl="0" indent="-342900" rtl="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latin typeface="Poppins" panose="00000500000000000000" pitchFamily="2" charset="0"/>
                <a:ea typeface="Poppins Light"/>
                <a:cs typeface="Poppins" panose="00000500000000000000" pitchFamily="2" charset="0"/>
                <a:sym typeface="Poppins Light"/>
              </a:rPr>
              <a:t>The discussion that you will hear would be both based on what I have experienced from DLSU-IBEHT and the implementation of DOST-PCHRD funded projects at DLSU and published works relevant to the discussion and does not reflect the complete/full position of DLSU and PCHRD. </a:t>
            </a:r>
          </a:p>
          <a:p>
            <a:pPr marL="342900" marR="0" lvl="0" indent="-342900" rtl="0"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400" b="0" i="0" u="none" strike="noStrike" cap="none">
                <a:latin typeface="Poppins" panose="00000500000000000000" pitchFamily="2" charset="0"/>
                <a:ea typeface="Poppins Light"/>
                <a:cs typeface="Poppins" panose="00000500000000000000" pitchFamily="2" charset="0"/>
                <a:sym typeface="Poppins Light"/>
              </a:rPr>
              <a:t>DLSU-IBEHT’s projects and events are supported by DOST-PCHRD.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55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B5351-9209-BD21-4F50-2805B6B1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NY City College BME Fundamental Subjects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6694A92-12A0-25BF-3D4C-8CEA55B82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0903462"/>
              </p:ext>
            </p:extLst>
          </p:nvPr>
        </p:nvGraphicFramePr>
        <p:xfrm>
          <a:off x="904602" y="3184151"/>
          <a:ext cx="10378444" cy="2876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492">
                  <a:extLst>
                    <a:ext uri="{9D8B030D-6E8A-4147-A177-3AD203B41FA5}">
                      <a16:colId xmlns:a16="http://schemas.microsoft.com/office/drawing/2014/main" val="3287041044"/>
                    </a:ext>
                  </a:extLst>
                </a:gridCol>
                <a:gridCol w="1755796">
                  <a:extLst>
                    <a:ext uri="{9D8B030D-6E8A-4147-A177-3AD203B41FA5}">
                      <a16:colId xmlns:a16="http://schemas.microsoft.com/office/drawing/2014/main" val="3716502074"/>
                    </a:ext>
                  </a:extLst>
                </a:gridCol>
                <a:gridCol w="1785688">
                  <a:extLst>
                    <a:ext uri="{9D8B030D-6E8A-4147-A177-3AD203B41FA5}">
                      <a16:colId xmlns:a16="http://schemas.microsoft.com/office/drawing/2014/main" val="1344927840"/>
                    </a:ext>
                  </a:extLst>
                </a:gridCol>
                <a:gridCol w="1668256">
                  <a:extLst>
                    <a:ext uri="{9D8B030D-6E8A-4147-A177-3AD203B41FA5}">
                      <a16:colId xmlns:a16="http://schemas.microsoft.com/office/drawing/2014/main" val="1049091226"/>
                    </a:ext>
                  </a:extLst>
                </a:gridCol>
                <a:gridCol w="1256447">
                  <a:extLst>
                    <a:ext uri="{9D8B030D-6E8A-4147-A177-3AD203B41FA5}">
                      <a16:colId xmlns:a16="http://schemas.microsoft.com/office/drawing/2014/main" val="3542494815"/>
                    </a:ext>
                  </a:extLst>
                </a:gridCol>
                <a:gridCol w="1315957">
                  <a:extLst>
                    <a:ext uri="{9D8B030D-6E8A-4147-A177-3AD203B41FA5}">
                      <a16:colId xmlns:a16="http://schemas.microsoft.com/office/drawing/2014/main" val="958753493"/>
                    </a:ext>
                  </a:extLst>
                </a:gridCol>
                <a:gridCol w="1048404">
                  <a:extLst>
                    <a:ext uri="{9D8B030D-6E8A-4147-A177-3AD203B41FA5}">
                      <a16:colId xmlns:a16="http://schemas.microsoft.com/office/drawing/2014/main" val="963835318"/>
                    </a:ext>
                  </a:extLst>
                </a:gridCol>
                <a:gridCol w="1048404">
                  <a:extLst>
                    <a:ext uri="{9D8B030D-6E8A-4147-A177-3AD203B41FA5}">
                      <a16:colId xmlns:a16="http://schemas.microsoft.com/office/drawing/2014/main" val="3712924288"/>
                    </a:ext>
                  </a:extLst>
                </a:gridCol>
              </a:tblGrid>
              <a:tr h="35958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120 credits Common Required Subjects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Programming for  Engineers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Calculus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General Chemistry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Foundations of Biology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English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Liberal Arts - Creative Expression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397681"/>
                  </a:ext>
                </a:extLst>
              </a:tr>
              <a:tr h="3595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Biostatistics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Calculus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General Chemistry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Physics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Liberal Arts - World Culture &amp; Global Issues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668607"/>
                  </a:ext>
                </a:extLst>
              </a:tr>
              <a:tr h="20320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Research Methods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Calculus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Applied Chemistry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Physics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Writing for Engineers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Liberal Arts - Individual and Society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17398"/>
                  </a:ext>
                </a:extLst>
              </a:tr>
              <a:tr h="20320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Elements of Linear Algebra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Differential Equations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BioChemistry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Liberal Arts - US Experience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140293"/>
                  </a:ext>
                </a:extLst>
              </a:tr>
              <a:tr h="3595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Engineering Mechanics I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Chemical Engineering Thermodynamics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Physiological Processes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Bioelectrical Circuits 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Impact of Biomedical Technology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670942"/>
                  </a:ext>
                </a:extLst>
              </a:tr>
              <a:tr h="51595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Mechanics of Materials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Transport Phenomenon 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Cell and Molecular Biology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Biomedical Transducers and Instrumentation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b"/>
                </a:tc>
                <a:extLst>
                  <a:ext uri="{0D108BD9-81ED-4DB2-BD59-A6C34878D82A}">
                    <a16:rowId xmlns:a16="http://schemas.microsoft.com/office/drawing/2014/main" val="1565091857"/>
                  </a:ext>
                </a:extLst>
              </a:tr>
              <a:tr h="51595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Experimental Methods in BME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Image and Signal Processing in Biomedicine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Cell and Tissue Mechanics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Cell and Tissue Biomaterial Interactions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b"/>
                </a:tc>
                <a:extLst>
                  <a:ext uri="{0D108BD9-81ED-4DB2-BD59-A6C34878D82A}">
                    <a16:rowId xmlns:a16="http://schemas.microsoft.com/office/drawing/2014/main" val="2164690834"/>
                  </a:ext>
                </a:extLst>
              </a:tr>
              <a:tr h="35958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Cell and Tissue Transport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 dirty="0">
                          <a:effectLst/>
                        </a:rPr>
                        <a:t> 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01" marR="9301" marT="9301" marB="0" anchor="b"/>
                </a:tc>
                <a:extLst>
                  <a:ext uri="{0D108BD9-81ED-4DB2-BD59-A6C34878D82A}">
                    <a16:rowId xmlns:a16="http://schemas.microsoft.com/office/drawing/2014/main" val="3389152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55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C2D59E-8396-4AA4-7739-66D8F38E4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NY City College BME Engineering Electives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2ABC8E-CF5B-A2B2-45EA-4F197A369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234949"/>
              </p:ext>
            </p:extLst>
          </p:nvPr>
        </p:nvGraphicFramePr>
        <p:xfrm>
          <a:off x="904602" y="3508958"/>
          <a:ext cx="10378443" cy="2227026"/>
        </p:xfrm>
        <a:graphic>
          <a:graphicData uri="http://schemas.openxmlformats.org/drawingml/2006/table">
            <a:tbl>
              <a:tblPr>
                <a:noFill/>
                <a:tableStyleId>{5C22544A-7EE6-4342-B048-85BDC9FD1C3A}</a:tableStyleId>
              </a:tblPr>
              <a:tblGrid>
                <a:gridCol w="637108">
                  <a:extLst>
                    <a:ext uri="{9D8B030D-6E8A-4147-A177-3AD203B41FA5}">
                      <a16:colId xmlns:a16="http://schemas.microsoft.com/office/drawing/2014/main" val="3970273484"/>
                    </a:ext>
                  </a:extLst>
                </a:gridCol>
                <a:gridCol w="1317667">
                  <a:extLst>
                    <a:ext uri="{9D8B030D-6E8A-4147-A177-3AD203B41FA5}">
                      <a16:colId xmlns:a16="http://schemas.microsoft.com/office/drawing/2014/main" val="1767454296"/>
                    </a:ext>
                  </a:extLst>
                </a:gridCol>
                <a:gridCol w="1526594">
                  <a:extLst>
                    <a:ext uri="{9D8B030D-6E8A-4147-A177-3AD203B41FA5}">
                      <a16:colId xmlns:a16="http://schemas.microsoft.com/office/drawing/2014/main" val="2564500696"/>
                    </a:ext>
                  </a:extLst>
                </a:gridCol>
                <a:gridCol w="1295127">
                  <a:extLst>
                    <a:ext uri="{9D8B030D-6E8A-4147-A177-3AD203B41FA5}">
                      <a16:colId xmlns:a16="http://schemas.microsoft.com/office/drawing/2014/main" val="2976962595"/>
                    </a:ext>
                  </a:extLst>
                </a:gridCol>
                <a:gridCol w="1300788">
                  <a:extLst>
                    <a:ext uri="{9D8B030D-6E8A-4147-A177-3AD203B41FA5}">
                      <a16:colId xmlns:a16="http://schemas.microsoft.com/office/drawing/2014/main" val="2085974997"/>
                    </a:ext>
                  </a:extLst>
                </a:gridCol>
                <a:gridCol w="1133302">
                  <a:extLst>
                    <a:ext uri="{9D8B030D-6E8A-4147-A177-3AD203B41FA5}">
                      <a16:colId xmlns:a16="http://schemas.microsoft.com/office/drawing/2014/main" val="2848665298"/>
                    </a:ext>
                  </a:extLst>
                </a:gridCol>
                <a:gridCol w="1776290">
                  <a:extLst>
                    <a:ext uri="{9D8B030D-6E8A-4147-A177-3AD203B41FA5}">
                      <a16:colId xmlns:a16="http://schemas.microsoft.com/office/drawing/2014/main" val="3058179644"/>
                    </a:ext>
                  </a:extLst>
                </a:gridCol>
                <a:gridCol w="1391567">
                  <a:extLst>
                    <a:ext uri="{9D8B030D-6E8A-4147-A177-3AD203B41FA5}">
                      <a16:colId xmlns:a16="http://schemas.microsoft.com/office/drawing/2014/main" val="1752277743"/>
                    </a:ext>
                  </a:extLst>
                </a:gridCol>
              </a:tblGrid>
              <a:tr h="51947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at least 3 credit Engineering Elective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vert="vert270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Engr Analysis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Poroelasticity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Engr Design (1cr)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Cell &amp; Tissue Engr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Indep. Study (3cr)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Electromagnetics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Intro to Computing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11278"/>
                  </a:ext>
                </a:extLst>
              </a:tr>
              <a:tr h="66860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Engr Mechs II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Contin Mechanics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Computer Aided Analysis Tools for Engineers (2cr)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Microflu. Dvcs. Biotech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BME Indep. Study (1cr)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Biomed Imaging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Biomed Signal Proc.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505242"/>
                  </a:ext>
                </a:extLst>
              </a:tr>
              <a:tr h="5194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Cmptr Meths in Engr.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Cmptr-Aided Design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CAD (2cr)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Org Transp. Pharm’kin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Biofluid Mechs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Neur Engr &amp; App Bioel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824183"/>
                  </a:ext>
                </a:extLst>
              </a:tr>
              <a:tr h="51947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Spec. Tops n Mech. Lrn.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ChE Thermo II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u="none" strike="noStrik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</a:rPr>
                        <a:t> </a:t>
                      </a:r>
                      <a:endParaRPr lang="en-GB" sz="1000" b="0" i="0" u="none" strike="noStrike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9805" marR="83883" marT="83883" marB="83883" anchor="b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766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695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C194B-BFD2-11BE-01D4-0CEE42FD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NY City College BME Technical Electives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A0FFB2-3520-D474-C1FE-6B5622794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7117501"/>
              </p:ext>
            </p:extLst>
          </p:nvPr>
        </p:nvGraphicFramePr>
        <p:xfrm>
          <a:off x="904602" y="3157404"/>
          <a:ext cx="10378445" cy="2930136"/>
        </p:xfrm>
        <a:graphic>
          <a:graphicData uri="http://schemas.openxmlformats.org/drawingml/2006/table">
            <a:tbl>
              <a:tblPr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608470">
                  <a:extLst>
                    <a:ext uri="{9D8B030D-6E8A-4147-A177-3AD203B41FA5}">
                      <a16:colId xmlns:a16="http://schemas.microsoft.com/office/drawing/2014/main" val="1757431534"/>
                    </a:ext>
                  </a:extLst>
                </a:gridCol>
                <a:gridCol w="1378330">
                  <a:extLst>
                    <a:ext uri="{9D8B030D-6E8A-4147-A177-3AD203B41FA5}">
                      <a16:colId xmlns:a16="http://schemas.microsoft.com/office/drawing/2014/main" val="3615528614"/>
                    </a:ext>
                  </a:extLst>
                </a:gridCol>
                <a:gridCol w="1378330">
                  <a:extLst>
                    <a:ext uri="{9D8B030D-6E8A-4147-A177-3AD203B41FA5}">
                      <a16:colId xmlns:a16="http://schemas.microsoft.com/office/drawing/2014/main" val="2901816191"/>
                    </a:ext>
                  </a:extLst>
                </a:gridCol>
                <a:gridCol w="1332214">
                  <a:extLst>
                    <a:ext uri="{9D8B030D-6E8A-4147-A177-3AD203B41FA5}">
                      <a16:colId xmlns:a16="http://schemas.microsoft.com/office/drawing/2014/main" val="3895513422"/>
                    </a:ext>
                  </a:extLst>
                </a:gridCol>
                <a:gridCol w="1110037">
                  <a:extLst>
                    <a:ext uri="{9D8B030D-6E8A-4147-A177-3AD203B41FA5}">
                      <a16:colId xmlns:a16="http://schemas.microsoft.com/office/drawing/2014/main" val="1475630758"/>
                    </a:ext>
                  </a:extLst>
                </a:gridCol>
                <a:gridCol w="1119522">
                  <a:extLst>
                    <a:ext uri="{9D8B030D-6E8A-4147-A177-3AD203B41FA5}">
                      <a16:colId xmlns:a16="http://schemas.microsoft.com/office/drawing/2014/main" val="1082171712"/>
                    </a:ext>
                  </a:extLst>
                </a:gridCol>
                <a:gridCol w="1045720">
                  <a:extLst>
                    <a:ext uri="{9D8B030D-6E8A-4147-A177-3AD203B41FA5}">
                      <a16:colId xmlns:a16="http://schemas.microsoft.com/office/drawing/2014/main" val="3061898902"/>
                    </a:ext>
                  </a:extLst>
                </a:gridCol>
                <a:gridCol w="2405822">
                  <a:extLst>
                    <a:ext uri="{9D8B030D-6E8A-4147-A177-3AD203B41FA5}">
                      <a16:colId xmlns:a16="http://schemas.microsoft.com/office/drawing/2014/main" val="4180822613"/>
                    </a:ext>
                  </a:extLst>
                </a:gridCol>
              </a:tblGrid>
              <a:tr h="24417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6-8 credit units required Technical Elective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Founds of Bio II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Prac. Med. Dev. Design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Lab in Cell &amp; Mol Engr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Discrt Math Struct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Quant Analysis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Mod. Phys. Engrs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Clinical Immersion &amp; Need Statement Development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70335"/>
                  </a:ext>
                </a:extLst>
              </a:tr>
              <a:tr h="2441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Intro to Genetics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Adv Top in Med Ultrasd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Microflu Dev in Biotech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Numerical Anal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Org Chem I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Med. Phys.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396661"/>
                  </a:ext>
                </a:extLst>
              </a:tr>
              <a:tr h="2441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ntro to Neurobio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Translational Nanomed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Bone Biol. &amp; Biomech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Prob. Theory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Org Chem Lab I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Quant Mech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67568"/>
                  </a:ext>
                </a:extLst>
              </a:tr>
              <a:tr h="2441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Microbiology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Cell Mechanotransduct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Skeletal Soft Tissue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Math. Stats.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Org Chemistry II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Biomed. Phys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318564"/>
                  </a:ext>
                </a:extLst>
              </a:tr>
              <a:tr h="2441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Develop Bio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Cell Mechanotransduct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Appl Stats &amp; Prob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Environ Org Chem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Bioinformat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416509"/>
                  </a:ext>
                </a:extLst>
              </a:tr>
              <a:tr h="2441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Cell Dev-Senes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Intel Prop, Reg &amp; Qual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Cmplx Var Sci &amp; E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Biochem I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Scientific Ethics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214547"/>
                  </a:ext>
                </a:extLst>
              </a:tr>
              <a:tr h="2441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Virology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Trans Chllges n Diag Dev</a:t>
                      </a:r>
                      <a:endParaRPr lang="pt-BR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Physical Chem I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314178"/>
                  </a:ext>
                </a:extLst>
              </a:tr>
              <a:tr h="2441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Cancer Biology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Physical Chem II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22119"/>
                  </a:ext>
                </a:extLst>
              </a:tr>
              <a:tr h="2441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Sensory Percept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Nanomats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392174"/>
                  </a:ext>
                </a:extLst>
              </a:tr>
              <a:tr h="2441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Lab in Biotech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Pharm Appl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576778"/>
                  </a:ext>
                </a:extLst>
              </a:tr>
              <a:tr h="2441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Design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BME Senior Design I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507702"/>
                  </a:ext>
                </a:extLst>
              </a:tr>
              <a:tr h="2441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GB" sz="80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BME Senior Design II</a:t>
                      </a:r>
                      <a:endParaRPr lang="en-GB" sz="8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1689" marR="6204" marT="11911" marB="8933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70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502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2DDA3-1245-C683-F177-D78B76D1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ECE Covered Fundamental Subjects /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Equivalents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D83A3-76DF-5D1C-BA4C-0153ACFDDA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391215"/>
            <a:ext cx="7608304" cy="41465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84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D1FCD-73A2-76E0-6AA4-91D43B59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ECE Covered Engineering Electives/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Equivalents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DFD72-6060-40D8-F11A-78C38F647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2408825"/>
            <a:ext cx="7608304" cy="21113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0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919B7-F365-8BE3-782D-C254796E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ECE Covered Technical Electives/</a:t>
            </a:r>
            <a:b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 Equivalents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DA8A5-E651-BFE5-798D-FD69FD715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990369"/>
            <a:ext cx="7608304" cy="294821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3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076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D83A3-76DF-5D1C-BA4C-0153ACFDDA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48400" y="639763"/>
            <a:ext cx="5153025" cy="2778125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0EB23B-1A49-D9B9-3BA9-59C26A1060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8400" y="3486150"/>
            <a:ext cx="5153025" cy="27336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F2DDA3-1245-C683-F177-D78B76D1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Fundamental Subjects to be taken for Any Specialized Direction of Practice</a:t>
            </a:r>
          </a:p>
        </p:txBody>
      </p:sp>
    </p:spTree>
    <p:extLst>
      <p:ext uri="{BB962C8B-B14F-4D97-AF65-F5344CB8AC3E}">
        <p14:creationId xmlns:p14="http://schemas.microsoft.com/office/powerpoint/2010/main" val="29803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626</Words>
  <Application>Microsoft Office PowerPoint</Application>
  <PresentationFormat>Widescreen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Poppins</vt:lpstr>
      <vt:lpstr>Segoe UI Historic</vt:lpstr>
      <vt:lpstr>Office Theme</vt:lpstr>
      <vt:lpstr>Research and Development in Biomedical Engineering Research in the Philippines</vt:lpstr>
      <vt:lpstr>Disclaimer</vt:lpstr>
      <vt:lpstr>NY City College BME Fundamental Subjects</vt:lpstr>
      <vt:lpstr>NY City College BME Engineering Electives</vt:lpstr>
      <vt:lpstr>NY City College BME Technical Electives</vt:lpstr>
      <vt:lpstr>ECE Covered Fundamental Subjects / with Equivalents</vt:lpstr>
      <vt:lpstr>ECE Covered Engineering Electives/ with Equivalents</vt:lpstr>
      <vt:lpstr>ECE Covered Technical Electives/ with Equivalents</vt:lpstr>
      <vt:lpstr>Fundamental Subjects to be taken for Any Specialized Direction of Practice</vt:lpstr>
      <vt:lpstr>Subjects to be taken for Medical Imaging Direction of Practice</vt:lpstr>
      <vt:lpstr>Subjects to be taken for Clinical Engineering Direction of Practice</vt:lpstr>
      <vt:lpstr>Subjects to be taken for Vital Signs Direction of Practice</vt:lpstr>
      <vt:lpstr>Subjects to be taken for Medical Robotics Direction of Practice</vt:lpstr>
      <vt:lpstr>Subjects to be taken for Medical Imaging Direction of Practice</vt:lpstr>
      <vt:lpstr>Subjects to be taken for Clinical Engineering Direction of Practice</vt:lpstr>
      <vt:lpstr>Subjects to be taken for Vital Signs Direction Direction of Practice</vt:lpstr>
      <vt:lpstr>Subjects to be taken for Medical Robotics Direction Direction of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and Development in Biomedical Engineering Research in the Philippines</dc:title>
  <dc:creator>Voltaire Dupo</dc:creator>
  <cp:lastModifiedBy>Voltaire Dupo</cp:lastModifiedBy>
  <cp:revision>4</cp:revision>
  <dcterms:created xsi:type="dcterms:W3CDTF">2022-08-21T21:23:35Z</dcterms:created>
  <dcterms:modified xsi:type="dcterms:W3CDTF">2023-07-01T21:57:36Z</dcterms:modified>
</cp:coreProperties>
</file>