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uli"/>
      <p:regular r:id="rId17"/>
      <p:bold r:id="rId18"/>
      <p:italic r:id="rId19"/>
      <p:boldItalic r:id="rId20"/>
    </p:embeddedFont>
    <p:embeddedFont>
      <p:font typeface="Nixie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A1CFA2-B2BE-4D1C-ADC0-B83133CEEAE6}">
  <a:tblStyle styleId="{1CA1CFA2-B2BE-4D1C-ADC0-B83133CEE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ixie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uli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uli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uli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4832b079d5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4832b079d5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4832b079d5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4832b079d5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832b079d5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832b079d5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4832b079d5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4832b079d5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4832b079d5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4832b079d5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4832b079d5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4832b079d5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496802215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496802215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4832b079d5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4832b079d5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4832b079d5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4832b079d5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4832b079d5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4832b079d5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 flipH="1" rot="10800000">
            <a:off x="3692751" y="38250"/>
            <a:ext cx="1758133" cy="1523097"/>
            <a:chOff x="4088875" y="1431100"/>
            <a:chExt cx="3293000" cy="2852775"/>
          </a:xfrm>
        </p:grpSpPr>
        <p:sp>
          <p:nvSpPr>
            <p:cNvPr id="11" name="Google Shape;11;p2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2"/>
          <p:cNvGrpSpPr/>
          <p:nvPr/>
        </p:nvGrpSpPr>
        <p:grpSpPr>
          <a:xfrm>
            <a:off x="5549158" y="1029778"/>
            <a:ext cx="404640" cy="374059"/>
            <a:chOff x="5975075" y="2327500"/>
            <a:chExt cx="420100" cy="388350"/>
          </a:xfrm>
        </p:grpSpPr>
        <p:sp>
          <p:nvSpPr>
            <p:cNvPr id="63" name="Google Shape;63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"/>
          <p:cNvGrpSpPr/>
          <p:nvPr/>
        </p:nvGrpSpPr>
        <p:grpSpPr>
          <a:xfrm>
            <a:off x="4380533" y="515192"/>
            <a:ext cx="382958" cy="607111"/>
            <a:chOff x="6718575" y="2318625"/>
            <a:chExt cx="256950" cy="407375"/>
          </a:xfrm>
        </p:grpSpPr>
        <p:sp>
          <p:nvSpPr>
            <p:cNvPr id="67" name="Google Shape;67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76" name="Google Shape;76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 flipH="1" rot="10800000">
            <a:off x="3920312" y="3981676"/>
            <a:ext cx="1303377" cy="1127987"/>
            <a:chOff x="238125" y="1431100"/>
            <a:chExt cx="3296350" cy="2852775"/>
          </a:xfrm>
        </p:grpSpPr>
        <p:sp>
          <p:nvSpPr>
            <p:cNvPr id="81" name="Google Shape;81;p2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2"/>
          <p:cNvGrpSpPr/>
          <p:nvPr/>
        </p:nvGrpSpPr>
        <p:grpSpPr>
          <a:xfrm>
            <a:off x="5772007" y="4056441"/>
            <a:ext cx="573943" cy="550550"/>
            <a:chOff x="5241175" y="4959100"/>
            <a:chExt cx="539775" cy="517775"/>
          </a:xfrm>
        </p:grpSpPr>
        <p:sp>
          <p:nvSpPr>
            <p:cNvPr id="169" name="Google Shape;169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dk1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5" name="Google Shape;1405;p1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6" name="Google Shape;1406;p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7" name="Google Shape;1407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8" name="Google Shape;1408;p1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9" name="Google Shape;1409;p1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0" name="Google Shape;141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3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82" name="Google Shape;182;p3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3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34" name="Google Shape;234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3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238" name="Google Shape;238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3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47" name="Google Shape;247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4"/>
          <p:cNvGrpSpPr/>
          <p:nvPr/>
        </p:nvGrpSpPr>
        <p:grpSpPr>
          <a:xfrm flipH="1" rot="10800000">
            <a:off x="316370" y="178888"/>
            <a:ext cx="1088337" cy="942842"/>
            <a:chOff x="4088875" y="1431100"/>
            <a:chExt cx="3293000" cy="2852775"/>
          </a:xfrm>
        </p:grpSpPr>
        <p:sp>
          <p:nvSpPr>
            <p:cNvPr id="253" name="Google Shape;253;p4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4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4"/>
          <p:cNvGrpSpPr/>
          <p:nvPr/>
        </p:nvGrpSpPr>
        <p:grpSpPr>
          <a:xfrm flipH="1" rot="10800000">
            <a:off x="8218343" y="4123089"/>
            <a:ext cx="685311" cy="593092"/>
            <a:chOff x="238125" y="1431100"/>
            <a:chExt cx="3296350" cy="2852775"/>
          </a:xfrm>
        </p:grpSpPr>
        <p:sp>
          <p:nvSpPr>
            <p:cNvPr id="305" name="Google Shape;305;p4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4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4" name="Google Shape;394;p5"/>
          <p:cNvGrpSpPr/>
          <p:nvPr/>
        </p:nvGrpSpPr>
        <p:grpSpPr>
          <a:xfrm flipH="1" rot="10800000">
            <a:off x="421029" y="1677114"/>
            <a:ext cx="2064711" cy="1788690"/>
            <a:chOff x="4088875" y="1431100"/>
            <a:chExt cx="3293000" cy="2852775"/>
          </a:xfrm>
        </p:grpSpPr>
        <p:sp>
          <p:nvSpPr>
            <p:cNvPr id="395" name="Google Shape;395;p5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5"/>
          <p:cNvGrpSpPr/>
          <p:nvPr/>
        </p:nvGrpSpPr>
        <p:grpSpPr>
          <a:xfrm>
            <a:off x="996353" y="1070666"/>
            <a:ext cx="351204" cy="324661"/>
            <a:chOff x="5975075" y="2327500"/>
            <a:chExt cx="420100" cy="388350"/>
          </a:xfrm>
        </p:grpSpPr>
        <p:sp>
          <p:nvSpPr>
            <p:cNvPr id="447" name="Google Shape;447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5"/>
          <p:cNvGrpSpPr/>
          <p:nvPr/>
        </p:nvGrpSpPr>
        <p:grpSpPr>
          <a:xfrm>
            <a:off x="305241" y="553857"/>
            <a:ext cx="247469" cy="392302"/>
            <a:chOff x="6718575" y="2318625"/>
            <a:chExt cx="256950" cy="407375"/>
          </a:xfrm>
        </p:grpSpPr>
        <p:sp>
          <p:nvSpPr>
            <p:cNvPr id="451" name="Google Shape;451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5"/>
          <p:cNvGrpSpPr/>
          <p:nvPr/>
        </p:nvGrpSpPr>
        <p:grpSpPr>
          <a:xfrm>
            <a:off x="1419984" y="3634333"/>
            <a:ext cx="342882" cy="350068"/>
            <a:chOff x="3951850" y="2985350"/>
            <a:chExt cx="407950" cy="416500"/>
          </a:xfrm>
        </p:grpSpPr>
        <p:sp>
          <p:nvSpPr>
            <p:cNvPr id="460" name="Google Shape;460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5"/>
          <p:cNvGrpSpPr/>
          <p:nvPr/>
        </p:nvGrpSpPr>
        <p:grpSpPr>
          <a:xfrm flipH="1" rot="10800000">
            <a:off x="-88363" y="302262"/>
            <a:ext cx="1034724" cy="895486"/>
            <a:chOff x="238125" y="1431100"/>
            <a:chExt cx="3296350" cy="2852775"/>
          </a:xfrm>
        </p:grpSpPr>
        <p:sp>
          <p:nvSpPr>
            <p:cNvPr id="465" name="Google Shape;465;p5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5"/>
          <p:cNvGrpSpPr/>
          <p:nvPr/>
        </p:nvGrpSpPr>
        <p:grpSpPr>
          <a:xfrm>
            <a:off x="-50290" y="1452797"/>
            <a:ext cx="624844" cy="599376"/>
            <a:chOff x="5241175" y="4959100"/>
            <a:chExt cx="539775" cy="517775"/>
          </a:xfrm>
        </p:grpSpPr>
        <p:sp>
          <p:nvSpPr>
            <p:cNvPr id="553" name="Google Shape;553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62" name="Google Shape;562;p6"/>
          <p:cNvGrpSpPr/>
          <p:nvPr/>
        </p:nvGrpSpPr>
        <p:grpSpPr>
          <a:xfrm flipH="1" rot="10800000">
            <a:off x="411207" y="1998369"/>
            <a:ext cx="1322798" cy="1145960"/>
            <a:chOff x="4088875" y="1431100"/>
            <a:chExt cx="3293000" cy="2852775"/>
          </a:xfrm>
        </p:grpSpPr>
        <p:sp>
          <p:nvSpPr>
            <p:cNvPr id="563" name="Google Shape;563;p6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6"/>
          <p:cNvGrpSpPr/>
          <p:nvPr/>
        </p:nvGrpSpPr>
        <p:grpSpPr>
          <a:xfrm>
            <a:off x="986828" y="1394516"/>
            <a:ext cx="351204" cy="324661"/>
            <a:chOff x="5975075" y="2327500"/>
            <a:chExt cx="420100" cy="388350"/>
          </a:xfrm>
        </p:grpSpPr>
        <p:sp>
          <p:nvSpPr>
            <p:cNvPr id="615" name="Google Shape;615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6"/>
          <p:cNvGrpSpPr/>
          <p:nvPr/>
        </p:nvGrpSpPr>
        <p:grpSpPr>
          <a:xfrm>
            <a:off x="295716" y="877707"/>
            <a:ext cx="247469" cy="392302"/>
            <a:chOff x="6718575" y="2318625"/>
            <a:chExt cx="256950" cy="407375"/>
          </a:xfrm>
        </p:grpSpPr>
        <p:sp>
          <p:nvSpPr>
            <p:cNvPr id="619" name="Google Shape;619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6"/>
          <p:cNvGrpSpPr/>
          <p:nvPr/>
        </p:nvGrpSpPr>
        <p:grpSpPr>
          <a:xfrm>
            <a:off x="1229484" y="3310483"/>
            <a:ext cx="342882" cy="350068"/>
            <a:chOff x="3951850" y="2985350"/>
            <a:chExt cx="407950" cy="416500"/>
          </a:xfrm>
        </p:grpSpPr>
        <p:sp>
          <p:nvSpPr>
            <p:cNvPr id="628" name="Google Shape;628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6"/>
          <p:cNvGrpSpPr/>
          <p:nvPr/>
        </p:nvGrpSpPr>
        <p:grpSpPr>
          <a:xfrm flipH="1" rot="10800000">
            <a:off x="-97888" y="626112"/>
            <a:ext cx="1034724" cy="895486"/>
            <a:chOff x="238125" y="1431100"/>
            <a:chExt cx="3296350" cy="2852775"/>
          </a:xfrm>
        </p:grpSpPr>
        <p:sp>
          <p:nvSpPr>
            <p:cNvPr id="633" name="Google Shape;633;p6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p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Google Shape;720;p6"/>
          <p:cNvGrpSpPr/>
          <p:nvPr/>
        </p:nvGrpSpPr>
        <p:grpSpPr>
          <a:xfrm>
            <a:off x="67093" y="1681689"/>
            <a:ext cx="455624" cy="437054"/>
            <a:chOff x="5241175" y="4959100"/>
            <a:chExt cx="539775" cy="517775"/>
          </a:xfrm>
        </p:grpSpPr>
        <p:sp>
          <p:nvSpPr>
            <p:cNvPr id="721" name="Google Shape;721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Google Shape;727;p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31" name="Google Shape;731;p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732" name="Google Shape;732;p7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733" name="Google Shape;733;p7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7"/>
          <p:cNvGrpSpPr/>
          <p:nvPr/>
        </p:nvGrpSpPr>
        <p:grpSpPr>
          <a:xfrm flipH="1" rot="10800000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781" name="Google Shape;781;p7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Google Shape;863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Google Shape;871;p7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872" name="Google Shape;872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Google Shape;874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7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877" name="Google Shape;877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7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885" name="Google Shape;885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7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894" name="Google Shape;894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00" name="Google Shape;900;p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1" name="Google Shape;901;p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02" name="Google Shape;902;p8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903" name="Google Shape;903;p8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Google Shape;950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4" name="Google Shape;954;p8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955" name="Google Shape;955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Google Shape;957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Google Shape;958;p8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959" name="Google Shape;959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8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968" name="Google Shape;968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8"/>
          <p:cNvGrpSpPr/>
          <p:nvPr/>
        </p:nvGrpSpPr>
        <p:grpSpPr>
          <a:xfrm flipH="1" rot="10800000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973" name="Google Shape;973;p8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Google Shape;1055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Google Shape;1060;p8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1061" name="Google Shape;1061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Google Shape;1067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070" name="Google Shape;1070;p9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071" name="Google Shape;1071;p9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Google Shape;1118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Google Shape;1122;p9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1123" name="Google Shape;1123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Google Shape;1126;p9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1127" name="Google Shape;1127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9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1136" name="Google Shape;1136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flipH="1" rot="10800000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1141" name="Google Shape;1141;p9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Google Shape;1223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Google Shape;1228;p9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1229" name="Google Shape;1229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5" name="Google Shape;1235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grpSp>
        <p:nvGrpSpPr>
          <p:cNvPr id="1238" name="Google Shape;1238;p10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239" name="Google Shape;1239;p10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Google Shape;1286;p1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1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1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1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10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1291" name="Google Shape;1291;p1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Google Shape;1293;p1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Google Shape;1294;p10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1295" name="Google Shape;1295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Google Shape;1303;p10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1304" name="Google Shape;1304;p1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10"/>
          <p:cNvGrpSpPr/>
          <p:nvPr/>
        </p:nvGrpSpPr>
        <p:grpSpPr>
          <a:xfrm flipH="1" rot="10800000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1309" name="Google Shape;1309;p10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0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0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0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0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0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0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0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0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0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0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0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0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0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0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0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0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0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0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0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0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0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0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0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0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0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0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0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0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0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0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0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0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0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0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0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0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0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0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0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0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0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0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0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0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0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0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Google Shape;1391;p1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1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1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1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1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Google Shape;1396;p10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1397" name="Google Shape;1397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Google Shape;1403;p1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PVx2r76cwa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2"/>
          <p:cNvSpPr txBox="1"/>
          <p:nvPr>
            <p:ph type="ctrTitle"/>
          </p:nvPr>
        </p:nvSpPr>
        <p:spPr>
          <a:xfrm>
            <a:off x="1400250" y="1857800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Guru</a:t>
            </a:r>
            <a:endParaRPr/>
          </a:p>
        </p:txBody>
      </p:sp>
      <p:sp>
        <p:nvSpPr>
          <p:cNvPr id="1416" name="Google Shape;1416;p12"/>
          <p:cNvSpPr txBox="1"/>
          <p:nvPr/>
        </p:nvSpPr>
        <p:spPr>
          <a:xfrm>
            <a:off x="1400250" y="2824500"/>
            <a:ext cx="634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Charly Garcia</a:t>
            </a:r>
            <a:r>
              <a:rPr lang="en">
                <a:solidFill>
                  <a:srgbClr val="19BBD5"/>
                </a:solidFill>
              </a:rPr>
              <a:t>,</a:t>
            </a:r>
            <a:r>
              <a:rPr lang="en">
                <a:solidFill>
                  <a:srgbClr val="19BBD5"/>
                </a:solidFill>
              </a:rPr>
              <a:t> Carlos Perez</a:t>
            </a:r>
            <a:r>
              <a:rPr lang="en">
                <a:solidFill>
                  <a:srgbClr val="19BBD5"/>
                </a:solidFill>
              </a:rPr>
              <a:t>, </a:t>
            </a:r>
            <a:r>
              <a:rPr lang="en">
                <a:solidFill>
                  <a:srgbClr val="19BBD5"/>
                </a:solidFill>
              </a:rPr>
              <a:t>Romanov Andre</a:t>
            </a:r>
            <a:r>
              <a:rPr lang="en">
                <a:solidFill>
                  <a:srgbClr val="19BBD5"/>
                </a:solidFill>
              </a:rPr>
              <a:t>, </a:t>
            </a:r>
            <a:r>
              <a:rPr lang="en">
                <a:solidFill>
                  <a:srgbClr val="19BBD5"/>
                </a:solidFill>
              </a:rPr>
              <a:t>Paul Nicowski</a:t>
            </a:r>
            <a:r>
              <a:rPr lang="en">
                <a:solidFill>
                  <a:srgbClr val="19BBD5"/>
                </a:solidFill>
              </a:rPr>
              <a:t>, </a:t>
            </a:r>
            <a:r>
              <a:rPr lang="en">
                <a:solidFill>
                  <a:srgbClr val="19BBD5"/>
                </a:solidFill>
              </a:rPr>
              <a:t>David Ensign</a:t>
            </a:r>
            <a:endParaRPr>
              <a:solidFill>
                <a:srgbClr val="19BBD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2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3"/>
          <p:cNvSpPr txBox="1"/>
          <p:nvPr/>
        </p:nvSpPr>
        <p:spPr>
          <a:xfrm>
            <a:off x="2780425" y="307925"/>
            <a:ext cx="5344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9BBD5"/>
                </a:solidFill>
              </a:rPr>
              <a:t>SUMMARY / OVERVIEW</a:t>
            </a:r>
            <a:endParaRPr sz="3000">
              <a:solidFill>
                <a:srgbClr val="19BBD5"/>
              </a:solidFill>
            </a:endParaRPr>
          </a:p>
        </p:txBody>
      </p:sp>
      <p:sp>
        <p:nvSpPr>
          <p:cNvPr id="1422" name="Google Shape;1422;p13"/>
          <p:cNvSpPr txBox="1"/>
          <p:nvPr/>
        </p:nvSpPr>
        <p:spPr>
          <a:xfrm>
            <a:off x="3193475" y="1009100"/>
            <a:ext cx="48648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BED3"/>
              </a:buClr>
              <a:buSzPts val="1800"/>
              <a:buChar char="●"/>
            </a:pPr>
            <a:r>
              <a:rPr lang="en" sz="1800">
                <a:solidFill>
                  <a:srgbClr val="17BED3"/>
                </a:solidFill>
              </a:rPr>
              <a:t>Organizations search for Volunteers</a:t>
            </a:r>
            <a:endParaRPr sz="1800">
              <a:solidFill>
                <a:srgbClr val="17BED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BED3"/>
                </a:solidFill>
              </a:rPr>
              <a:t>* </a:t>
            </a:r>
            <a:r>
              <a:rPr lang="en" sz="1000">
                <a:solidFill>
                  <a:srgbClr val="17BED3"/>
                </a:solidFill>
              </a:rPr>
              <a:t>based on their interests or location.</a:t>
            </a:r>
            <a:endParaRPr sz="1000">
              <a:solidFill>
                <a:srgbClr val="17BE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BE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BED3"/>
              </a:buClr>
              <a:buSzPts val="1800"/>
              <a:buChar char="●"/>
            </a:pPr>
            <a:r>
              <a:rPr lang="en" sz="1800">
                <a:solidFill>
                  <a:srgbClr val="17BED3"/>
                </a:solidFill>
              </a:rPr>
              <a:t>Volunteers search for Organizations</a:t>
            </a:r>
            <a:endParaRPr sz="1800">
              <a:solidFill>
                <a:srgbClr val="17BED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BED3"/>
                </a:solidFill>
              </a:rPr>
              <a:t>* </a:t>
            </a:r>
            <a:r>
              <a:rPr lang="en" sz="1000">
                <a:solidFill>
                  <a:srgbClr val="17BED3"/>
                </a:solidFill>
              </a:rPr>
              <a:t>based on their interests or location. </a:t>
            </a:r>
            <a:endParaRPr sz="1000">
              <a:solidFill>
                <a:srgbClr val="17BE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BE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BED3"/>
              </a:buClr>
              <a:buSzPts val="1800"/>
              <a:buChar char="●"/>
            </a:pPr>
            <a:r>
              <a:rPr lang="en" sz="1800">
                <a:solidFill>
                  <a:srgbClr val="17BED3"/>
                </a:solidFill>
              </a:rPr>
              <a:t>Organizations can create events and invite users to participate</a:t>
            </a:r>
            <a:endParaRPr sz="1800">
              <a:solidFill>
                <a:srgbClr val="17BE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BE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BED3"/>
              </a:buClr>
              <a:buSzPts val="1800"/>
              <a:buChar char="●"/>
            </a:pPr>
            <a:r>
              <a:rPr lang="en" sz="1800">
                <a:solidFill>
                  <a:srgbClr val="17BED3"/>
                </a:solidFill>
              </a:rPr>
              <a:t>Volunteers can join events</a:t>
            </a:r>
            <a:endParaRPr sz="1800">
              <a:solidFill>
                <a:srgbClr val="17BED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BE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BED3"/>
              </a:buClr>
              <a:buSzPts val="1800"/>
              <a:buChar char="●"/>
            </a:pPr>
            <a:r>
              <a:rPr lang="en" sz="1800">
                <a:solidFill>
                  <a:srgbClr val="17BED3"/>
                </a:solidFill>
              </a:rPr>
              <a:t>Volunteers can ‘follow’ organizations</a:t>
            </a:r>
            <a:endParaRPr sz="1800">
              <a:solidFill>
                <a:srgbClr val="17BED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BED3"/>
                </a:solidFill>
              </a:rPr>
              <a:t>* </a:t>
            </a:r>
            <a:r>
              <a:rPr lang="en" sz="1000">
                <a:solidFill>
                  <a:srgbClr val="17BED3"/>
                </a:solidFill>
              </a:rPr>
              <a:t>for updates and news on future events</a:t>
            </a:r>
            <a:endParaRPr sz="1000">
              <a:solidFill>
                <a:srgbClr val="17BE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BED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4"/>
          <p:cNvSpPr txBox="1"/>
          <p:nvPr>
            <p:ph type="title"/>
          </p:nvPr>
        </p:nvSpPr>
        <p:spPr>
          <a:xfrm>
            <a:off x="2637225" y="3617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Effort/Stats</a:t>
            </a:r>
            <a:endParaRPr/>
          </a:p>
        </p:txBody>
      </p:sp>
      <p:sp>
        <p:nvSpPr>
          <p:cNvPr id="1428" name="Google Shape;1428;p14"/>
          <p:cNvSpPr txBox="1"/>
          <p:nvPr>
            <p:ph idx="1" type="body"/>
          </p:nvPr>
        </p:nvSpPr>
        <p:spPr>
          <a:xfrm>
            <a:off x="1318500" y="15146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</a:rPr>
              <a:t>Roles:</a:t>
            </a:r>
            <a:endParaRPr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Charly - Leader/Flex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Carlos - Front/GUI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Romanov - Back-end prog.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Paul - Back-end prog.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David - Document/Flex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429" name="Google Shape;1429;p14"/>
          <p:cNvGraphicFramePr/>
          <p:nvPr/>
        </p:nvGraphicFramePr>
        <p:xfrm>
          <a:off x="3921750" y="18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{1CA1CFA2-B2BE-4D1C-ADC0-B83133CEEAE6}</a:tableStyleId>
              </a:tblPr>
              <a:tblGrid>
                <a:gridCol w="1849725"/>
                <a:gridCol w="1849725"/>
              </a:tblGrid>
              <a:tr h="31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Meeting Hours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35~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Classes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Lines of Code, java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1467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Lines of Code, fxml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4287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GitHub Commits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5"/>
          <p:cNvSpPr txBox="1"/>
          <p:nvPr/>
        </p:nvSpPr>
        <p:spPr>
          <a:xfrm>
            <a:off x="2755000" y="1371375"/>
            <a:ext cx="4674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Volunteer Guru Video</a:t>
            </a:r>
            <a:r>
              <a:rPr lang="en"/>
              <a:t> </a:t>
            </a:r>
            <a:endParaRPr>
              <a:solidFill>
                <a:srgbClr val="19BBD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6"/>
          <p:cNvSpPr txBox="1"/>
          <p:nvPr>
            <p:ph type="title"/>
          </p:nvPr>
        </p:nvSpPr>
        <p:spPr>
          <a:xfrm>
            <a:off x="2016150" y="7262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Legacy Slide</a:t>
            </a:r>
            <a:endParaRPr b="1"/>
          </a:p>
        </p:txBody>
      </p:sp>
      <p:sp>
        <p:nvSpPr>
          <p:cNvPr id="1440" name="Google Shape;1440;p16"/>
          <p:cNvSpPr txBox="1"/>
          <p:nvPr>
            <p:ph idx="1" type="body"/>
          </p:nvPr>
        </p:nvSpPr>
        <p:spPr>
          <a:xfrm>
            <a:off x="1305375" y="1840625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Future</a:t>
            </a:r>
            <a:r>
              <a:rPr lang="en">
                <a:solidFill>
                  <a:srgbClr val="19BBD5"/>
                </a:solidFill>
              </a:rPr>
              <a:t> implementation: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Transfer from .txt file to 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Messaging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UI Improvements</a:t>
            </a:r>
            <a:endParaRPr/>
          </a:p>
        </p:txBody>
      </p:sp>
      <p:sp>
        <p:nvSpPr>
          <p:cNvPr id="1441" name="Google Shape;1441;p16"/>
          <p:cNvSpPr txBox="1"/>
          <p:nvPr/>
        </p:nvSpPr>
        <p:spPr>
          <a:xfrm>
            <a:off x="4085775" y="1848575"/>
            <a:ext cx="26202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hallenges: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❖"/>
            </a:pP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System Version Confliction</a:t>
            </a:r>
            <a:endParaRPr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❖"/>
            </a:pP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Text File Limitations</a:t>
            </a:r>
            <a:endParaRPr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❖"/>
            </a:pP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Schedule Conflicts</a:t>
            </a:r>
            <a:endParaRPr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❖"/>
            </a:pPr>
            <a:r>
              <a:rPr lang="en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Differences in Coding Style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7"/>
          <p:cNvSpPr txBox="1"/>
          <p:nvPr>
            <p:ph type="title"/>
          </p:nvPr>
        </p:nvSpPr>
        <p:spPr>
          <a:xfrm>
            <a:off x="2016150" y="719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Legacy Slide</a:t>
            </a:r>
            <a:endParaRPr b="1"/>
          </a:p>
        </p:txBody>
      </p:sp>
      <p:sp>
        <p:nvSpPr>
          <p:cNvPr id="1447" name="Google Shape;1447;p17"/>
          <p:cNvSpPr txBox="1"/>
          <p:nvPr>
            <p:ph idx="2" type="body"/>
          </p:nvPr>
        </p:nvSpPr>
        <p:spPr>
          <a:xfrm>
            <a:off x="1416563" y="191770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Advice for Future Groups:</a:t>
            </a:r>
            <a:endParaRPr>
              <a:solidFill>
                <a:srgbClr val="19BBD5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Have a Common Goal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Plan Properly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Keep Constant 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Leave Comments Anywhere Necessary</a:t>
            </a:r>
            <a:endParaRPr/>
          </a:p>
        </p:txBody>
      </p:sp>
      <p:sp>
        <p:nvSpPr>
          <p:cNvPr id="1448" name="Google Shape;1448;p17"/>
          <p:cNvSpPr txBox="1"/>
          <p:nvPr/>
        </p:nvSpPr>
        <p:spPr>
          <a:xfrm>
            <a:off x="4146100" y="1917700"/>
            <a:ext cx="23712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Could’ve Done Differently: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❖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Discord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❖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Resources (Professor/Chelsea)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❖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Program Requirements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❖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Effective Work Schedule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8"/>
          <p:cNvSpPr txBox="1"/>
          <p:nvPr/>
        </p:nvSpPr>
        <p:spPr>
          <a:xfrm>
            <a:off x="2593825" y="1005025"/>
            <a:ext cx="29307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Screenshots of final program</a:t>
            </a:r>
            <a:endParaRPr>
              <a:solidFill>
                <a:srgbClr val="19BBD5"/>
              </a:solidFill>
            </a:endParaRPr>
          </a:p>
        </p:txBody>
      </p:sp>
      <p:pic>
        <p:nvPicPr>
          <p:cNvPr id="1454" name="Google Shape;14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100"/>
            <a:ext cx="9262665" cy="52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9"/>
          <p:cNvSpPr txBox="1"/>
          <p:nvPr/>
        </p:nvSpPr>
        <p:spPr>
          <a:xfrm>
            <a:off x="2154200" y="1312775"/>
            <a:ext cx="47772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Screenshots of final program</a:t>
            </a:r>
            <a:endParaRPr>
              <a:solidFill>
                <a:srgbClr val="19BBD5"/>
              </a:solidFill>
            </a:endParaRPr>
          </a:p>
        </p:txBody>
      </p:sp>
      <p:pic>
        <p:nvPicPr>
          <p:cNvPr id="1460" name="Google Shape;14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0"/>
          <p:cNvSpPr txBox="1"/>
          <p:nvPr/>
        </p:nvSpPr>
        <p:spPr>
          <a:xfrm>
            <a:off x="2315400" y="1180875"/>
            <a:ext cx="43521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Screenshot of final program</a:t>
            </a:r>
            <a:endParaRPr>
              <a:solidFill>
                <a:srgbClr val="19BBD5"/>
              </a:solidFill>
            </a:endParaRPr>
          </a:p>
        </p:txBody>
      </p:sp>
      <p:pic>
        <p:nvPicPr>
          <p:cNvPr id="1466" name="Google Shape;14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