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2B219592-69AA-498F-887C-6088B9372204}"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99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24127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28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70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141173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38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41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05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00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269547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55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308670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26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40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157578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19592-69AA-498F-887C-6088B9372204}"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5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83E8A90-253B-4C71-A604-203969752F5E}" type="datetimeFigureOut">
              <a:rPr lang="zh-CN" altLang="en-US" smtClean="0"/>
              <a:t>2018/10/28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288891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3E8A90-253B-4C71-A604-203969752F5E}" type="datetimeFigureOut">
              <a:rPr lang="zh-CN" altLang="en-US" smtClean="0"/>
              <a:t>2018/10/28</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219592-69AA-498F-887C-6088B9372204}" type="slidenum">
              <a:rPr lang="zh-CN" altLang="en-US" smtClean="0"/>
              <a:t>‹#›</a:t>
            </a:fld>
            <a:endParaRPr lang="zh-CN" altLang="en-US"/>
          </a:p>
        </p:txBody>
      </p:sp>
    </p:spTree>
    <p:extLst>
      <p:ext uri="{BB962C8B-B14F-4D97-AF65-F5344CB8AC3E}">
        <p14:creationId xmlns:p14="http://schemas.microsoft.com/office/powerpoint/2010/main" val="23670203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78697-F617-43C0-BA23-FA6C8032E4FE}"/>
              </a:ext>
            </a:extLst>
          </p:cNvPr>
          <p:cNvSpPr>
            <a:spLocks noGrp="1"/>
          </p:cNvSpPr>
          <p:nvPr>
            <p:ph type="ctrTitle"/>
          </p:nvPr>
        </p:nvSpPr>
        <p:spPr/>
        <p:style>
          <a:lnRef idx="2">
            <a:schemeClr val="accent2"/>
          </a:lnRef>
          <a:fillRef idx="1">
            <a:schemeClr val="lt1"/>
          </a:fillRef>
          <a:effectRef idx="0">
            <a:schemeClr val="accent2"/>
          </a:effectRef>
          <a:fontRef idx="minor">
            <a:schemeClr val="dk1"/>
          </a:fontRef>
        </p:style>
        <p:txBody>
          <a:bodyPr/>
          <a:lstStyle/>
          <a:p>
            <a:r>
              <a:rPr lang="zh-CN" altLang="en-US" b="1" dirty="0">
                <a:ln w="22225">
                  <a:solidFill>
                    <a:schemeClr val="accent2"/>
                  </a:solidFill>
                  <a:prstDash val="solid"/>
                </a:ln>
                <a:solidFill>
                  <a:schemeClr val="accent2">
                    <a:lumMod val="40000"/>
                    <a:lumOff val="60000"/>
                  </a:schemeClr>
                </a:solidFill>
              </a:rPr>
              <a:t>游戏的定义</a:t>
            </a:r>
          </a:p>
        </p:txBody>
      </p:sp>
      <p:sp>
        <p:nvSpPr>
          <p:cNvPr id="3" name="副标题 2">
            <a:extLst>
              <a:ext uri="{FF2B5EF4-FFF2-40B4-BE49-F238E27FC236}">
                <a16:creationId xmlns:a16="http://schemas.microsoft.com/office/drawing/2014/main" id="{959C923E-EEA5-412B-806E-3FF160C2D68C}"/>
              </a:ext>
            </a:extLst>
          </p:cNvPr>
          <p:cNvSpPr>
            <a:spLocks noGrp="1"/>
          </p:cNvSpPr>
          <p:nvPr>
            <p:ph type="subTitle" idx="1"/>
          </p:nvPr>
        </p:nvSpPr>
        <p:spPr>
          <a:xfrm>
            <a:off x="2688165" y="3657597"/>
            <a:ext cx="6815669" cy="1320802"/>
          </a:xfrm>
        </p:spPr>
        <p:style>
          <a:lnRef idx="2">
            <a:schemeClr val="accent2"/>
          </a:lnRef>
          <a:fillRef idx="1">
            <a:schemeClr val="lt1"/>
          </a:fillRef>
          <a:effectRef idx="0">
            <a:schemeClr val="accent2"/>
          </a:effectRef>
          <a:fontRef idx="minor">
            <a:schemeClr val="dk1"/>
          </a:fontRef>
        </p:style>
        <p:txBody>
          <a:bodyPr>
            <a:normAutofit/>
          </a:bodyPr>
          <a:lstStyle/>
          <a:p>
            <a:r>
              <a:rPr lang="zh-CN" altLang="en-US" sz="2800" dirty="0">
                <a:solidFill>
                  <a:schemeClr val="accent5"/>
                </a:solidFill>
              </a:rPr>
              <a:t>一个完整的游戏由哪些基础元素构成？</a:t>
            </a:r>
            <a:endParaRPr lang="en-US" altLang="zh-CN" sz="2800" dirty="0">
              <a:solidFill>
                <a:schemeClr val="accent5"/>
              </a:solidFill>
            </a:endParaRPr>
          </a:p>
          <a:p>
            <a:endParaRPr lang="zh-CN" altLang="en-US" sz="2800" dirty="0">
              <a:solidFill>
                <a:schemeClr val="accent5"/>
              </a:solidFill>
            </a:endParaRPr>
          </a:p>
        </p:txBody>
      </p:sp>
      <p:sp>
        <p:nvSpPr>
          <p:cNvPr id="4" name="矩形: 对角圆角 3">
            <a:extLst>
              <a:ext uri="{FF2B5EF4-FFF2-40B4-BE49-F238E27FC236}">
                <a16:creationId xmlns:a16="http://schemas.microsoft.com/office/drawing/2014/main" id="{DB75288F-B5D6-4A1A-969E-5763D3A38A3D}"/>
              </a:ext>
            </a:extLst>
          </p:cNvPr>
          <p:cNvSpPr/>
          <p:nvPr/>
        </p:nvSpPr>
        <p:spPr>
          <a:xfrm rot="19394778">
            <a:off x="1509202" y="1520200"/>
            <a:ext cx="1633491" cy="914400"/>
          </a:xfrm>
          <a:prstGeom prst="round2Diag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什么是游戏？</a:t>
            </a:r>
          </a:p>
        </p:txBody>
      </p:sp>
      <p:sp>
        <p:nvSpPr>
          <p:cNvPr id="5" name="矩形: 对角圆角 4">
            <a:extLst>
              <a:ext uri="{FF2B5EF4-FFF2-40B4-BE49-F238E27FC236}">
                <a16:creationId xmlns:a16="http://schemas.microsoft.com/office/drawing/2014/main" id="{297CBDCF-C766-42E1-AA68-4F1572B91F6F}"/>
              </a:ext>
            </a:extLst>
          </p:cNvPr>
          <p:cNvSpPr/>
          <p:nvPr/>
        </p:nvSpPr>
        <p:spPr>
          <a:xfrm rot="1369361">
            <a:off x="7741328" y="1600200"/>
            <a:ext cx="2583402" cy="9144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t>游戏的概念是什么？</a:t>
            </a:r>
          </a:p>
        </p:txBody>
      </p:sp>
    </p:spTree>
    <p:extLst>
      <p:ext uri="{BB962C8B-B14F-4D97-AF65-F5344CB8AC3E}">
        <p14:creationId xmlns:p14="http://schemas.microsoft.com/office/powerpoint/2010/main" val="91439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1147-C1B4-468F-9648-0BC1ACFF2416}"/>
              </a:ext>
            </a:extLst>
          </p:cNvPr>
          <p:cNvSpPr>
            <a:spLocks noGrp="1"/>
          </p:cNvSpPr>
          <p:nvPr>
            <p:ph type="title"/>
          </p:nvPr>
        </p:nvSpPr>
        <p:spPr>
          <a:xfrm>
            <a:off x="1295401" y="982132"/>
            <a:ext cx="6987464" cy="908812"/>
          </a:xfrm>
        </p:spPr>
        <p:txBody>
          <a:bodyPr>
            <a:normAutofit/>
          </a:bodyPr>
          <a:lstStyle/>
          <a:p>
            <a:r>
              <a:rPr lang="zh-CN" altLang="en-US" sz="2400" dirty="0"/>
              <a:t>玩家在面临一个挑战时，首先会进行预判，接着采取行动，然后会有游戏反馈的输出，如此循环下去。</a:t>
            </a:r>
          </a:p>
        </p:txBody>
      </p:sp>
      <p:sp>
        <p:nvSpPr>
          <p:cNvPr id="3" name="内容占位符 2">
            <a:extLst>
              <a:ext uri="{FF2B5EF4-FFF2-40B4-BE49-F238E27FC236}">
                <a16:creationId xmlns:a16="http://schemas.microsoft.com/office/drawing/2014/main" id="{BEB271C2-357F-4C4A-9CB2-A7436CAF5176}"/>
              </a:ext>
            </a:extLst>
          </p:cNvPr>
          <p:cNvSpPr>
            <a:spLocks noGrp="1"/>
          </p:cNvSpPr>
          <p:nvPr>
            <p:ph idx="1"/>
          </p:nvPr>
        </p:nvSpPr>
        <p:spPr>
          <a:xfrm>
            <a:off x="1295401" y="2459115"/>
            <a:ext cx="9601196" cy="3416753"/>
          </a:xfrm>
        </p:spPr>
        <p:txBody>
          <a:bodyPr/>
          <a:lstStyle/>
          <a:p>
            <a:r>
              <a:rPr lang="zh-CN" altLang="en-US" dirty="0"/>
              <a:t>游戏可玩性是由游戏挑战、玩家动作以及他们之间相互作用所发生的反馈机制构成了游戏可玩性。</a:t>
            </a:r>
            <a:endParaRPr lang="en-US" altLang="zh-CN" dirty="0"/>
          </a:p>
          <a:p>
            <a:r>
              <a:rPr lang="zh-CN" altLang="en-US" dirty="0"/>
              <a:t>视频游戏的基本核心内容：</a:t>
            </a:r>
            <a:r>
              <a:rPr lang="zh-CN" altLang="en-US" dirty="0">
                <a:solidFill>
                  <a:srgbClr val="FF0000"/>
                </a:solidFill>
              </a:rPr>
              <a:t>游戏规则</a:t>
            </a:r>
            <a:r>
              <a:rPr lang="zh-CN" altLang="en-US" dirty="0"/>
              <a:t>（包括玩家以及限定玩家行为、任务目标、胜利条件与失败条件、冲突、奖励惩罚机制和游戏资源），</a:t>
            </a:r>
            <a:r>
              <a:rPr lang="zh-CN" altLang="en-US" dirty="0">
                <a:solidFill>
                  <a:srgbClr val="FF0000"/>
                </a:solidFill>
              </a:rPr>
              <a:t>游戏可玩性</a:t>
            </a:r>
            <a:r>
              <a:rPr lang="zh-CN" altLang="en-US" dirty="0"/>
              <a:t>（游戏挑战障碍、玩家行为技能、反馈机制）以及</a:t>
            </a:r>
            <a:r>
              <a:rPr lang="zh-CN" altLang="en-US" dirty="0">
                <a:solidFill>
                  <a:srgbClr val="FF0000"/>
                </a:solidFill>
              </a:rPr>
              <a:t>游戏表现</a:t>
            </a:r>
            <a:r>
              <a:rPr lang="zh-CN" altLang="en-US" dirty="0"/>
              <a:t>（内容故事、画面、声音）。</a:t>
            </a:r>
            <a:endParaRPr lang="en-US" altLang="zh-CN" dirty="0"/>
          </a:p>
          <a:p>
            <a:endParaRPr lang="zh-CN" altLang="en-US" dirty="0"/>
          </a:p>
        </p:txBody>
      </p:sp>
    </p:spTree>
    <p:extLst>
      <p:ext uri="{BB962C8B-B14F-4D97-AF65-F5344CB8AC3E}">
        <p14:creationId xmlns:p14="http://schemas.microsoft.com/office/powerpoint/2010/main" val="291167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B72FD-19F1-4A1B-A5D7-BAB7D9C0C99A}"/>
              </a:ext>
            </a:extLst>
          </p:cNvPr>
          <p:cNvSpPr>
            <a:spLocks noGrp="1"/>
          </p:cNvSpPr>
          <p:nvPr>
            <p:ph type="title"/>
          </p:nvPr>
        </p:nvSpPr>
        <p:spPr>
          <a:xfrm>
            <a:off x="390617" y="772357"/>
            <a:ext cx="5983549" cy="248575"/>
          </a:xfrm>
        </p:spPr>
        <p:txBody>
          <a:bodyPr>
            <a:normAutofit fontScale="90000"/>
          </a:bodyPr>
          <a:lstStyle/>
          <a:p>
            <a:r>
              <a:rPr lang="en-US" altLang="zh-CN" dirty="0">
                <a:solidFill>
                  <a:srgbClr val="FF0000"/>
                </a:solidFill>
                <a:latin typeface="仿宋" panose="02010609060101010101" pitchFamily="49" charset="-122"/>
                <a:ea typeface="仿宋" panose="02010609060101010101" pitchFamily="49" charset="-122"/>
              </a:rPr>
              <a:t>1.</a:t>
            </a:r>
            <a:r>
              <a:rPr lang="zh-CN" altLang="en-US" dirty="0">
                <a:solidFill>
                  <a:srgbClr val="FF0000"/>
                </a:solidFill>
                <a:latin typeface="仿宋" panose="02010609060101010101" pitchFamily="49" charset="-122"/>
                <a:ea typeface="仿宋" panose="02010609060101010101" pitchFamily="49" charset="-122"/>
              </a:rPr>
              <a:t>游戏的理论定义</a:t>
            </a:r>
          </a:p>
        </p:txBody>
      </p:sp>
      <p:sp>
        <p:nvSpPr>
          <p:cNvPr id="3" name="内容占位符 2">
            <a:extLst>
              <a:ext uri="{FF2B5EF4-FFF2-40B4-BE49-F238E27FC236}">
                <a16:creationId xmlns:a16="http://schemas.microsoft.com/office/drawing/2014/main" id="{E3A3B660-C49B-4BE0-885F-42E591380F1C}"/>
              </a:ext>
            </a:extLst>
          </p:cNvPr>
          <p:cNvSpPr>
            <a:spLocks noGrp="1"/>
          </p:cNvSpPr>
          <p:nvPr>
            <p:ph idx="1"/>
          </p:nvPr>
        </p:nvSpPr>
        <p:spPr>
          <a:xfrm>
            <a:off x="1283934" y="1165768"/>
            <a:ext cx="9624132" cy="4526463"/>
          </a:xfrm>
        </p:spPr>
        <p:txBody>
          <a:bodyPr>
            <a:normAutofit/>
          </a:bodyPr>
          <a:lstStyle/>
          <a:p>
            <a:r>
              <a:rPr lang="zh-CN" altLang="en-US" sz="1800" dirty="0">
                <a:solidFill>
                  <a:srgbClr val="00B050"/>
                </a:solidFill>
                <a:latin typeface="仿宋" panose="02010609060101010101" pitchFamily="49" charset="-122"/>
                <a:ea typeface="仿宋" panose="02010609060101010101" pitchFamily="49" charset="-122"/>
              </a:rPr>
              <a:t>心理学界弗洛伊德认为：游戏是人借助想像来满足自身的愿望的虚拟活动。</a:t>
            </a:r>
            <a:endParaRPr lang="en-US" altLang="zh-CN" sz="1800" dirty="0">
              <a:solidFill>
                <a:srgbClr val="00B050"/>
              </a:solidFill>
              <a:latin typeface="仿宋" panose="02010609060101010101" pitchFamily="49" charset="-122"/>
              <a:ea typeface="仿宋" panose="02010609060101010101" pitchFamily="49" charset="-122"/>
            </a:endParaRPr>
          </a:p>
          <a:p>
            <a:r>
              <a:rPr lang="zh-CN" altLang="en-US" sz="1800" dirty="0">
                <a:solidFill>
                  <a:srgbClr val="00B050"/>
                </a:solidFill>
                <a:latin typeface="仿宋" panose="02010609060101010101" pitchFamily="49" charset="-122"/>
                <a:ea typeface="仿宋" panose="02010609060101010101" pitchFamily="49" charset="-122"/>
              </a:rPr>
              <a:t>荷兰历史学家</a:t>
            </a:r>
            <a:r>
              <a:rPr lang="zh-CN" altLang="en-US" sz="1800" dirty="0">
                <a:solidFill>
                  <a:srgbClr val="FF0000"/>
                </a:solidFill>
                <a:latin typeface="仿宋" panose="02010609060101010101" pitchFamily="49" charset="-122"/>
                <a:ea typeface="仿宋" panose="02010609060101010101" pitchFamily="49" charset="-122"/>
              </a:rPr>
              <a:t>赫伊津哈</a:t>
            </a:r>
            <a:r>
              <a:rPr lang="zh-CN" altLang="en-US" sz="1800" dirty="0">
                <a:solidFill>
                  <a:srgbClr val="00B050"/>
                </a:solidFill>
                <a:latin typeface="仿宋" panose="02010609060101010101" pitchFamily="49" charset="-122"/>
                <a:ea typeface="仿宋" panose="02010609060101010101" pitchFamily="49" charset="-122"/>
              </a:rPr>
              <a:t>强调游戏的特征：一种自愿的活动或消遣，在特定的时空里进行，遵循自愿接受但绝对具有约束力的规则，游戏有其目的，伴有紧张、欢乐的情感，游戏的人具有明确的不同于平常生活的自我意识。</a:t>
            </a:r>
            <a:endParaRPr lang="en-US" altLang="zh-CN" sz="1800" dirty="0">
              <a:solidFill>
                <a:srgbClr val="00B050"/>
              </a:solidFill>
              <a:latin typeface="仿宋" panose="02010609060101010101" pitchFamily="49" charset="-122"/>
              <a:ea typeface="仿宋" panose="02010609060101010101" pitchFamily="49" charset="-122"/>
            </a:endParaRPr>
          </a:p>
          <a:p>
            <a:r>
              <a:rPr lang="zh-CN" altLang="en-US" sz="1800" dirty="0">
                <a:solidFill>
                  <a:srgbClr val="FF0000"/>
                </a:solidFill>
                <a:latin typeface="仿宋" panose="02010609060101010101" pitchFamily="49" charset="-122"/>
                <a:ea typeface="仿宋" panose="02010609060101010101" pitchFamily="49" charset="-122"/>
              </a:rPr>
              <a:t>赫伊津哈的定义中包含几个要素</a:t>
            </a:r>
            <a:endParaRPr lang="en-US" altLang="zh-CN" sz="1800" dirty="0">
              <a:solidFill>
                <a:srgbClr val="00B050"/>
              </a:solidFill>
              <a:latin typeface="仿宋" panose="02010609060101010101" pitchFamily="49" charset="-122"/>
              <a:ea typeface="仿宋" panose="02010609060101010101" pitchFamily="49" charset="-122"/>
            </a:endParaRPr>
          </a:p>
        </p:txBody>
      </p:sp>
      <p:sp>
        <p:nvSpPr>
          <p:cNvPr id="4" name="流程图: 过程 3">
            <a:extLst>
              <a:ext uri="{FF2B5EF4-FFF2-40B4-BE49-F238E27FC236}">
                <a16:creationId xmlns:a16="http://schemas.microsoft.com/office/drawing/2014/main" id="{2B8EC785-DEAF-47DD-9EC3-D5B6E23E8BC2}"/>
              </a:ext>
            </a:extLst>
          </p:cNvPr>
          <p:cNvSpPr/>
          <p:nvPr/>
        </p:nvSpPr>
        <p:spPr>
          <a:xfrm>
            <a:off x="1615736" y="2989267"/>
            <a:ext cx="8960528" cy="965447"/>
          </a:xfrm>
          <a:prstGeom prst="flowChart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a:ea typeface="仿宋" panose="02010609060101010101" pitchFamily="49" charset="-122"/>
              </a:rPr>
              <a:t>“自愿参与”  “特定的时空”  “规则”  “目的”和“感情”</a:t>
            </a:r>
          </a:p>
        </p:txBody>
      </p:sp>
      <p:sp>
        <p:nvSpPr>
          <p:cNvPr id="6" name="流程图: 过程 5">
            <a:extLst>
              <a:ext uri="{FF2B5EF4-FFF2-40B4-BE49-F238E27FC236}">
                <a16:creationId xmlns:a16="http://schemas.microsoft.com/office/drawing/2014/main" id="{C02B6445-5187-4500-AF05-5F106C51D46E}"/>
              </a:ext>
            </a:extLst>
          </p:cNvPr>
          <p:cNvSpPr/>
          <p:nvPr/>
        </p:nvSpPr>
        <p:spPr>
          <a:xfrm>
            <a:off x="1615736" y="4099550"/>
            <a:ext cx="8960528" cy="1327212"/>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tx1"/>
                </a:solidFill>
                <a:ea typeface="仿宋" panose="02010609060101010101" pitchFamily="49" charset="-122"/>
              </a:rPr>
              <a:t>一位游戏学家指出游戏应该包含的要素：游戏目标任务、行为步骤、行为规则、玩家、玩家在游戏中的角色、玩家在游戏中的交互模式以及结果。</a:t>
            </a:r>
          </a:p>
        </p:txBody>
      </p:sp>
      <p:sp>
        <p:nvSpPr>
          <p:cNvPr id="5" name="矩形 4">
            <a:extLst>
              <a:ext uri="{FF2B5EF4-FFF2-40B4-BE49-F238E27FC236}">
                <a16:creationId xmlns:a16="http://schemas.microsoft.com/office/drawing/2014/main" id="{6B903CEA-53A4-4EB3-9E65-5A05FC4188FD}"/>
              </a:ext>
            </a:extLst>
          </p:cNvPr>
          <p:cNvSpPr/>
          <p:nvPr/>
        </p:nvSpPr>
        <p:spPr>
          <a:xfrm>
            <a:off x="4158818" y="5571598"/>
            <a:ext cx="3874363" cy="846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总之，针对游戏的理论定义有很多，但公认的是一个游戏必须有规则。</a:t>
            </a:r>
          </a:p>
        </p:txBody>
      </p:sp>
    </p:spTree>
    <p:extLst>
      <p:ext uri="{BB962C8B-B14F-4D97-AF65-F5344CB8AC3E}">
        <p14:creationId xmlns:p14="http://schemas.microsoft.com/office/powerpoint/2010/main" val="6660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DC46F-1968-4EC4-AF80-53D2C4106C5E}"/>
              </a:ext>
            </a:extLst>
          </p:cNvPr>
          <p:cNvSpPr>
            <a:spLocks noGrp="1"/>
          </p:cNvSpPr>
          <p:nvPr>
            <p:ph type="title"/>
          </p:nvPr>
        </p:nvSpPr>
        <p:spPr>
          <a:xfrm>
            <a:off x="1295401" y="982131"/>
            <a:ext cx="9601195" cy="1476983"/>
          </a:xfrm>
        </p:spPr>
        <p:txBody>
          <a:bodyPr/>
          <a:lstStyle/>
          <a:p>
            <a:endParaRPr lang="zh-CN" altLang="en-US" dirty="0"/>
          </a:p>
        </p:txBody>
      </p:sp>
      <p:pic>
        <p:nvPicPr>
          <p:cNvPr id="5" name="内容占位符 4">
            <a:extLst>
              <a:ext uri="{FF2B5EF4-FFF2-40B4-BE49-F238E27FC236}">
                <a16:creationId xmlns:a16="http://schemas.microsoft.com/office/drawing/2014/main" id="{8D3C6BBD-1546-4E1C-A0D1-9EA3D254C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9689939">
            <a:off x="695201" y="1007135"/>
            <a:ext cx="3001318" cy="1931135"/>
          </a:xfrm>
        </p:spPr>
      </p:pic>
      <p:pic>
        <p:nvPicPr>
          <p:cNvPr id="7" name="图片 6">
            <a:extLst>
              <a:ext uri="{FF2B5EF4-FFF2-40B4-BE49-F238E27FC236}">
                <a16:creationId xmlns:a16="http://schemas.microsoft.com/office/drawing/2014/main" id="{71CF0356-5935-4A0C-8CE8-E94FC5A2D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23262">
            <a:off x="8075042" y="978276"/>
            <a:ext cx="3006580" cy="2081786"/>
          </a:xfrm>
          <a:prstGeom prst="rect">
            <a:avLst/>
          </a:prstGeom>
        </p:spPr>
      </p:pic>
      <p:pic>
        <p:nvPicPr>
          <p:cNvPr id="9" name="图片 8">
            <a:extLst>
              <a:ext uri="{FF2B5EF4-FFF2-40B4-BE49-F238E27FC236}">
                <a16:creationId xmlns:a16="http://schemas.microsoft.com/office/drawing/2014/main" id="{090E8380-4B94-484D-8593-27FAC12C4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4861" y="3284737"/>
            <a:ext cx="3496933" cy="1970103"/>
          </a:xfrm>
          <a:prstGeom prst="rect">
            <a:avLst/>
          </a:prstGeom>
        </p:spPr>
      </p:pic>
      <p:pic>
        <p:nvPicPr>
          <p:cNvPr id="11" name="图片 10">
            <a:extLst>
              <a:ext uri="{FF2B5EF4-FFF2-40B4-BE49-F238E27FC236}">
                <a16:creationId xmlns:a16="http://schemas.microsoft.com/office/drawing/2014/main" id="{423A8046-0481-4FB4-8583-D4D5CA31A5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588" y="3284737"/>
            <a:ext cx="3299923" cy="1970103"/>
          </a:xfrm>
          <a:prstGeom prst="rect">
            <a:avLst/>
          </a:prstGeom>
        </p:spPr>
      </p:pic>
      <p:pic>
        <p:nvPicPr>
          <p:cNvPr id="13" name="图片 12">
            <a:extLst>
              <a:ext uri="{FF2B5EF4-FFF2-40B4-BE49-F238E27FC236}">
                <a16:creationId xmlns:a16="http://schemas.microsoft.com/office/drawing/2014/main" id="{CDD309DD-44F4-4B5C-8BF9-25E4B927A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7963" y="876169"/>
            <a:ext cx="2745178" cy="2286000"/>
          </a:xfrm>
          <a:prstGeom prst="rect">
            <a:avLst/>
          </a:prstGeom>
        </p:spPr>
      </p:pic>
    </p:spTree>
    <p:extLst>
      <p:ext uri="{BB962C8B-B14F-4D97-AF65-F5344CB8AC3E}">
        <p14:creationId xmlns:p14="http://schemas.microsoft.com/office/powerpoint/2010/main" val="201471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6A05F-E4D5-45E9-8D05-7424D24D6642}"/>
              </a:ext>
            </a:extLst>
          </p:cNvPr>
          <p:cNvSpPr>
            <a:spLocks noGrp="1"/>
          </p:cNvSpPr>
          <p:nvPr>
            <p:ph type="title"/>
          </p:nvPr>
        </p:nvSpPr>
        <p:spPr>
          <a:xfrm>
            <a:off x="1295402" y="982133"/>
            <a:ext cx="5007744" cy="1006466"/>
          </a:xfrm>
        </p:spPr>
        <p:txBody>
          <a:bodyPr>
            <a:normAutofit/>
          </a:bodyPr>
          <a:lstStyle/>
          <a:p>
            <a:r>
              <a:rPr lang="zh-CN" altLang="en-US" sz="1800" dirty="0"/>
              <a:t>综上所述，以上的桌面游戏都需要考虑的因素</a:t>
            </a:r>
          </a:p>
        </p:txBody>
      </p:sp>
      <p:sp>
        <p:nvSpPr>
          <p:cNvPr id="3" name="内容占位符 2">
            <a:extLst>
              <a:ext uri="{FF2B5EF4-FFF2-40B4-BE49-F238E27FC236}">
                <a16:creationId xmlns:a16="http://schemas.microsoft.com/office/drawing/2014/main" id="{819ECA8B-B0FF-42A3-8FE1-56409791054D}"/>
              </a:ext>
            </a:extLst>
          </p:cNvPr>
          <p:cNvSpPr>
            <a:spLocks noGrp="1"/>
          </p:cNvSpPr>
          <p:nvPr>
            <p:ph idx="1"/>
          </p:nvPr>
        </p:nvSpPr>
        <p:spPr>
          <a:xfrm>
            <a:off x="1295401" y="2432482"/>
            <a:ext cx="9561989" cy="3443386"/>
          </a:xfrm>
        </p:spPr>
        <p:txBody>
          <a:bodyPr/>
          <a:lstStyle/>
          <a:p>
            <a:r>
              <a:rPr lang="en-US" altLang="zh-CN" dirty="0"/>
              <a:t>1.</a:t>
            </a:r>
            <a:r>
              <a:rPr lang="zh-CN" altLang="en-US" dirty="0"/>
              <a:t>游戏规则</a:t>
            </a:r>
            <a:endParaRPr lang="en-US" altLang="zh-CN" dirty="0"/>
          </a:p>
          <a:p>
            <a:r>
              <a:rPr lang="en-US" altLang="zh-CN" dirty="0"/>
              <a:t>2.</a:t>
            </a:r>
            <a:r>
              <a:rPr lang="zh-CN" altLang="en-US" dirty="0"/>
              <a:t>游戏表现</a:t>
            </a:r>
            <a:r>
              <a:rPr lang="en-US" altLang="zh-CN" dirty="0"/>
              <a:t>(</a:t>
            </a:r>
            <a:r>
              <a:rPr lang="zh-CN" altLang="en-US" dirty="0"/>
              <a:t>画面、声音、主题、故事等）</a:t>
            </a:r>
            <a:endParaRPr lang="en-US" altLang="zh-CN" dirty="0"/>
          </a:p>
          <a:p>
            <a:r>
              <a:rPr lang="en-US" altLang="zh-CN" dirty="0"/>
              <a:t>3.</a:t>
            </a:r>
            <a:r>
              <a:rPr lang="zh-CN" altLang="en-US" dirty="0"/>
              <a:t>胜利条件和失败条件</a:t>
            </a:r>
            <a:endParaRPr lang="en-US" altLang="zh-CN" dirty="0"/>
          </a:p>
          <a:p>
            <a:r>
              <a:rPr lang="en-US" altLang="zh-CN" dirty="0"/>
              <a:t>4.</a:t>
            </a:r>
            <a:r>
              <a:rPr lang="zh-CN" altLang="en-US" dirty="0"/>
              <a:t>玩家行为</a:t>
            </a:r>
            <a:endParaRPr lang="en-US" altLang="zh-CN" dirty="0"/>
          </a:p>
          <a:p>
            <a:r>
              <a:rPr lang="en-US" altLang="zh-CN" dirty="0"/>
              <a:t>5.</a:t>
            </a:r>
            <a:r>
              <a:rPr lang="zh-CN" altLang="en-US" dirty="0"/>
              <a:t>玩家所面临的冲突</a:t>
            </a:r>
            <a:endParaRPr lang="en-US" altLang="zh-CN" dirty="0"/>
          </a:p>
        </p:txBody>
      </p:sp>
      <p:sp>
        <p:nvSpPr>
          <p:cNvPr id="4" name="流程图: 过程 3">
            <a:extLst>
              <a:ext uri="{FF2B5EF4-FFF2-40B4-BE49-F238E27FC236}">
                <a16:creationId xmlns:a16="http://schemas.microsoft.com/office/drawing/2014/main" id="{37368719-FE45-4168-8E62-A1D6D823369D}"/>
              </a:ext>
            </a:extLst>
          </p:cNvPr>
          <p:cNvSpPr/>
          <p:nvPr/>
        </p:nvSpPr>
        <p:spPr>
          <a:xfrm>
            <a:off x="5903649" y="1629052"/>
            <a:ext cx="3968319" cy="1799948"/>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6000" dirty="0"/>
              <a:t>游戏规则</a:t>
            </a:r>
          </a:p>
        </p:txBody>
      </p:sp>
      <p:sp>
        <p:nvSpPr>
          <p:cNvPr id="5" name="椭圆 4">
            <a:extLst>
              <a:ext uri="{FF2B5EF4-FFF2-40B4-BE49-F238E27FC236}">
                <a16:creationId xmlns:a16="http://schemas.microsoft.com/office/drawing/2014/main" id="{A3B7CC76-87C5-4906-9837-33F759422AAB}"/>
              </a:ext>
            </a:extLst>
          </p:cNvPr>
          <p:cNvSpPr/>
          <p:nvPr/>
        </p:nvSpPr>
        <p:spPr>
          <a:xfrm rot="19842031">
            <a:off x="7573289" y="3047260"/>
            <a:ext cx="2024108" cy="165124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4800" dirty="0"/>
              <a:t>核心</a:t>
            </a:r>
          </a:p>
        </p:txBody>
      </p:sp>
      <p:sp>
        <p:nvSpPr>
          <p:cNvPr id="6" name="矩形 5">
            <a:extLst>
              <a:ext uri="{FF2B5EF4-FFF2-40B4-BE49-F238E27FC236}">
                <a16:creationId xmlns:a16="http://schemas.microsoft.com/office/drawing/2014/main" id="{55FF7511-B209-4D4C-9FB6-4F1C257D0B07}"/>
              </a:ext>
            </a:extLst>
          </p:cNvPr>
          <p:cNvSpPr/>
          <p:nvPr/>
        </p:nvSpPr>
        <p:spPr>
          <a:xfrm>
            <a:off x="5903648" y="4898122"/>
            <a:ext cx="396831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游戏规则决定了一个游戏的类型</a:t>
            </a:r>
          </a:p>
        </p:txBody>
      </p:sp>
    </p:spTree>
    <p:extLst>
      <p:ext uri="{BB962C8B-B14F-4D97-AF65-F5344CB8AC3E}">
        <p14:creationId xmlns:p14="http://schemas.microsoft.com/office/powerpoint/2010/main" val="12425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B2547-65BA-4014-8394-FC753980D439}"/>
              </a:ext>
            </a:extLst>
          </p:cNvPr>
          <p:cNvSpPr>
            <a:spLocks noGrp="1"/>
          </p:cNvSpPr>
          <p:nvPr>
            <p:ph type="title"/>
          </p:nvPr>
        </p:nvSpPr>
        <p:spPr>
          <a:xfrm>
            <a:off x="1295402" y="982132"/>
            <a:ext cx="2770571" cy="1006466"/>
          </a:xfrm>
        </p:spPr>
        <p:txBody>
          <a:bodyPr>
            <a:normAutofit/>
          </a:bodyPr>
          <a:lstStyle/>
          <a:p>
            <a:r>
              <a:rPr lang="zh-CN" altLang="en-US" dirty="0"/>
              <a:t>视频游戏</a:t>
            </a:r>
          </a:p>
        </p:txBody>
      </p:sp>
      <p:sp>
        <p:nvSpPr>
          <p:cNvPr id="3" name="内容占位符 2">
            <a:extLst>
              <a:ext uri="{FF2B5EF4-FFF2-40B4-BE49-F238E27FC236}">
                <a16:creationId xmlns:a16="http://schemas.microsoft.com/office/drawing/2014/main" id="{374E0288-E4F5-4833-937B-0512145C505D}"/>
              </a:ext>
            </a:extLst>
          </p:cNvPr>
          <p:cNvSpPr>
            <a:spLocks noGrp="1"/>
          </p:cNvSpPr>
          <p:nvPr>
            <p:ph idx="1"/>
          </p:nvPr>
        </p:nvSpPr>
        <p:spPr>
          <a:xfrm>
            <a:off x="1206623" y="2441360"/>
            <a:ext cx="9695155" cy="3319098"/>
          </a:xfrm>
        </p:spPr>
        <p:txBody>
          <a:bodyPr/>
          <a:lstStyle/>
          <a:p>
            <a:r>
              <a:rPr lang="zh-CN" altLang="en-US" dirty="0"/>
              <a:t>伴随着计算机的发展，以计算机为载体的游戏孕育而生。</a:t>
            </a:r>
            <a:endParaRPr lang="en-US" altLang="zh-CN" dirty="0"/>
          </a:p>
          <a:p>
            <a:r>
              <a:rPr lang="zh-CN" altLang="en-US" dirty="0"/>
              <a:t>以计算机为载体的游戏一般被称为数字游戏，或电子游戏，有的人也把数字游戏称为视频游戏，因为所有的数字游戏都需要通过屏幕呈现出来。</a:t>
            </a:r>
            <a:endParaRPr lang="en-US" altLang="zh-CN" dirty="0"/>
          </a:p>
          <a:p>
            <a:r>
              <a:rPr lang="zh-CN" altLang="en-US" dirty="0"/>
              <a:t>视频游戏作为游戏领域的一个子集，也有游戏规则、对抗、玩家行为、游戏表现。</a:t>
            </a:r>
            <a:endParaRPr lang="en-US" altLang="zh-CN" dirty="0"/>
          </a:p>
          <a:p>
            <a:r>
              <a:rPr lang="zh-CN" altLang="en-US" dirty="0"/>
              <a:t>而现在更多的人喜欢玩视频游戏。</a:t>
            </a:r>
          </a:p>
        </p:txBody>
      </p:sp>
      <p:sp>
        <p:nvSpPr>
          <p:cNvPr id="4" name="流程图: 过程 3">
            <a:extLst>
              <a:ext uri="{FF2B5EF4-FFF2-40B4-BE49-F238E27FC236}">
                <a16:creationId xmlns:a16="http://schemas.microsoft.com/office/drawing/2014/main" id="{45F80706-24FA-480C-BCD1-36FE4BAB6FB4}"/>
              </a:ext>
            </a:extLst>
          </p:cNvPr>
          <p:cNvSpPr/>
          <p:nvPr/>
        </p:nvSpPr>
        <p:spPr>
          <a:xfrm>
            <a:off x="4371881" y="3301253"/>
            <a:ext cx="3364638" cy="1269596"/>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solidFill>
                  <a:srgbClr val="FF0000"/>
                </a:solidFill>
              </a:rPr>
              <a:t>与桌面游戏有什么差别？</a:t>
            </a:r>
          </a:p>
        </p:txBody>
      </p:sp>
    </p:spTree>
    <p:extLst>
      <p:ext uri="{BB962C8B-B14F-4D97-AF65-F5344CB8AC3E}">
        <p14:creationId xmlns:p14="http://schemas.microsoft.com/office/powerpoint/2010/main" val="240678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7ABBB-9D69-4C8A-AA6A-E46ADF07CBB3}"/>
              </a:ext>
            </a:extLst>
          </p:cNvPr>
          <p:cNvSpPr>
            <a:spLocks noGrp="1"/>
          </p:cNvSpPr>
          <p:nvPr>
            <p:ph type="title"/>
          </p:nvPr>
        </p:nvSpPr>
        <p:spPr>
          <a:xfrm>
            <a:off x="1295403" y="982132"/>
            <a:ext cx="4190998" cy="456051"/>
          </a:xfrm>
        </p:spPr>
        <p:txBody>
          <a:bodyPr>
            <a:normAutofit fontScale="90000"/>
          </a:bodyPr>
          <a:lstStyle/>
          <a:p>
            <a:r>
              <a:rPr lang="en-US" altLang="zh-CN" dirty="0"/>
              <a:t>1.</a:t>
            </a:r>
            <a:r>
              <a:rPr lang="zh-CN" altLang="en-US" dirty="0"/>
              <a:t>更多的交互方式</a:t>
            </a:r>
          </a:p>
        </p:txBody>
      </p:sp>
      <p:pic>
        <p:nvPicPr>
          <p:cNvPr id="5" name="内容占位符 4">
            <a:extLst>
              <a:ext uri="{FF2B5EF4-FFF2-40B4-BE49-F238E27FC236}">
                <a16:creationId xmlns:a16="http://schemas.microsoft.com/office/drawing/2014/main" id="{DCA2F54C-003E-40E5-82D3-C8631DADA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162" y="1497650"/>
            <a:ext cx="3256009" cy="2164660"/>
          </a:xfrm>
        </p:spPr>
      </p:pic>
      <p:pic>
        <p:nvPicPr>
          <p:cNvPr id="7" name="图片 6">
            <a:extLst>
              <a:ext uri="{FF2B5EF4-FFF2-40B4-BE49-F238E27FC236}">
                <a16:creationId xmlns:a16="http://schemas.microsoft.com/office/drawing/2014/main" id="{61835400-D1E5-46B2-80F5-63617BC6E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079" y="1180731"/>
            <a:ext cx="3722370" cy="2481579"/>
          </a:xfrm>
          <a:prstGeom prst="rect">
            <a:avLst/>
          </a:prstGeom>
        </p:spPr>
      </p:pic>
      <p:pic>
        <p:nvPicPr>
          <p:cNvPr id="9" name="图片 8">
            <a:extLst>
              <a:ext uri="{FF2B5EF4-FFF2-40B4-BE49-F238E27FC236}">
                <a16:creationId xmlns:a16="http://schemas.microsoft.com/office/drawing/2014/main" id="{A22E995A-2C89-482A-83C8-F4D2678D6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3" y="3810000"/>
            <a:ext cx="3622826" cy="2388676"/>
          </a:xfrm>
          <a:prstGeom prst="rect">
            <a:avLst/>
          </a:prstGeom>
        </p:spPr>
      </p:pic>
      <p:pic>
        <p:nvPicPr>
          <p:cNvPr id="11" name="图片 10">
            <a:extLst>
              <a:ext uri="{FF2B5EF4-FFF2-40B4-BE49-F238E27FC236}">
                <a16:creationId xmlns:a16="http://schemas.microsoft.com/office/drawing/2014/main" id="{7674389B-DAF3-4664-A3D7-550E6C951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2755" y="3810000"/>
            <a:ext cx="4849419" cy="2481579"/>
          </a:xfrm>
          <a:prstGeom prst="rect">
            <a:avLst/>
          </a:prstGeom>
        </p:spPr>
      </p:pic>
    </p:spTree>
    <p:extLst>
      <p:ext uri="{BB962C8B-B14F-4D97-AF65-F5344CB8AC3E}">
        <p14:creationId xmlns:p14="http://schemas.microsoft.com/office/powerpoint/2010/main" val="345516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CB4F3-C1ED-427C-820B-051492752939}"/>
              </a:ext>
            </a:extLst>
          </p:cNvPr>
          <p:cNvSpPr>
            <a:spLocks noGrp="1"/>
          </p:cNvSpPr>
          <p:nvPr>
            <p:ph type="title"/>
          </p:nvPr>
        </p:nvSpPr>
        <p:spPr>
          <a:xfrm>
            <a:off x="1295402" y="982132"/>
            <a:ext cx="5966532" cy="882179"/>
          </a:xfrm>
        </p:spPr>
        <p:txBody>
          <a:bodyPr>
            <a:normAutofit fontScale="90000"/>
          </a:bodyPr>
          <a:lstStyle/>
          <a:p>
            <a:r>
              <a:rPr lang="en-US" altLang="zh-CN" dirty="0"/>
              <a:t>2.</a:t>
            </a:r>
            <a:r>
              <a:rPr lang="zh-CN" altLang="en-US" dirty="0"/>
              <a:t>人工智能与规则的实现</a:t>
            </a:r>
          </a:p>
        </p:txBody>
      </p:sp>
      <p:sp>
        <p:nvSpPr>
          <p:cNvPr id="3" name="内容占位符 2">
            <a:extLst>
              <a:ext uri="{FF2B5EF4-FFF2-40B4-BE49-F238E27FC236}">
                <a16:creationId xmlns:a16="http://schemas.microsoft.com/office/drawing/2014/main" id="{22CD965A-95D0-4330-B691-34D541AA7C5A}"/>
              </a:ext>
            </a:extLst>
          </p:cNvPr>
          <p:cNvSpPr>
            <a:spLocks noGrp="1"/>
          </p:cNvSpPr>
          <p:nvPr>
            <p:ph idx="1"/>
          </p:nvPr>
        </p:nvSpPr>
        <p:spPr/>
        <p:txBody>
          <a:bodyPr/>
          <a:lstStyle/>
          <a:p>
            <a:r>
              <a:rPr lang="zh-CN" altLang="en-US" dirty="0"/>
              <a:t>计算机具有强大的运算能力，使得我们不需要拿着说明书，不需要自己判定自己的行动是否符合规则。</a:t>
            </a:r>
            <a:endParaRPr lang="en-US" altLang="zh-CN" dirty="0"/>
          </a:p>
          <a:p>
            <a:r>
              <a:rPr lang="zh-CN" altLang="en-US" dirty="0"/>
              <a:t>总之，就是把人从自己实现规则的负担中解放出来，使人更轻松的体验游戏。</a:t>
            </a:r>
          </a:p>
        </p:txBody>
      </p:sp>
      <p:pic>
        <p:nvPicPr>
          <p:cNvPr id="5" name="图片 4">
            <a:extLst>
              <a:ext uri="{FF2B5EF4-FFF2-40B4-BE49-F238E27FC236}">
                <a16:creationId xmlns:a16="http://schemas.microsoft.com/office/drawing/2014/main" id="{CB6C8C3C-E558-40F0-B82D-F36167D8DB1E}"/>
              </a:ext>
            </a:extLst>
          </p:cNvPr>
          <p:cNvPicPr>
            <a:picLocks noChangeAspect="1"/>
          </p:cNvPicPr>
          <p:nvPr/>
        </p:nvPicPr>
        <p:blipFill rotWithShape="1">
          <a:blip r:embed="rId2">
            <a:extLst>
              <a:ext uri="{28A0092B-C50C-407E-A947-70E740481C1C}">
                <a14:useLocalDpi xmlns:a14="http://schemas.microsoft.com/office/drawing/2010/main" val="0"/>
              </a:ext>
            </a:extLst>
          </a:blip>
          <a:srcRect l="1257" t="-1613" r="12049" b="14918"/>
          <a:stretch/>
        </p:blipFill>
        <p:spPr>
          <a:xfrm>
            <a:off x="7553672" y="1864311"/>
            <a:ext cx="2904223" cy="3620850"/>
          </a:xfrm>
          <a:prstGeom prst="rect">
            <a:avLst/>
          </a:prstGeom>
        </p:spPr>
      </p:pic>
    </p:spTree>
    <p:extLst>
      <p:ext uri="{BB962C8B-B14F-4D97-AF65-F5344CB8AC3E}">
        <p14:creationId xmlns:p14="http://schemas.microsoft.com/office/powerpoint/2010/main" val="348526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F72EE-01DB-4C6E-896D-2B24DA238122}"/>
              </a:ext>
            </a:extLst>
          </p:cNvPr>
          <p:cNvSpPr>
            <a:spLocks noGrp="1"/>
          </p:cNvSpPr>
          <p:nvPr>
            <p:ph type="title"/>
          </p:nvPr>
        </p:nvSpPr>
        <p:spPr>
          <a:xfrm>
            <a:off x="1295402" y="982133"/>
            <a:ext cx="5957654" cy="891056"/>
          </a:xfrm>
        </p:spPr>
        <p:txBody>
          <a:bodyPr/>
          <a:lstStyle/>
          <a:p>
            <a:r>
              <a:rPr lang="en-US" altLang="zh-CN" dirty="0"/>
              <a:t>3.</a:t>
            </a:r>
            <a:r>
              <a:rPr lang="zh-CN" altLang="en-US" dirty="0"/>
              <a:t>更加丰富的表现方式</a:t>
            </a:r>
          </a:p>
        </p:txBody>
      </p:sp>
      <p:sp>
        <p:nvSpPr>
          <p:cNvPr id="3" name="内容占位符 2">
            <a:extLst>
              <a:ext uri="{FF2B5EF4-FFF2-40B4-BE49-F238E27FC236}">
                <a16:creationId xmlns:a16="http://schemas.microsoft.com/office/drawing/2014/main" id="{0D8C1105-1D55-4557-8F03-E02A53FDA06A}"/>
              </a:ext>
            </a:extLst>
          </p:cNvPr>
          <p:cNvSpPr>
            <a:spLocks noGrp="1"/>
          </p:cNvSpPr>
          <p:nvPr>
            <p:ph idx="1"/>
          </p:nvPr>
        </p:nvSpPr>
        <p:spPr/>
        <p:txBody>
          <a:bodyPr/>
          <a:lstStyle/>
          <a:p>
            <a:r>
              <a:rPr lang="zh-CN" altLang="en-US" dirty="0"/>
              <a:t>对于桌游，我们需要自己想象这个游戏世界，而计算机的显示功能，使得整个游戏的虚拟世界能够呈现在屏幕上，让人体验视觉的感受。</a:t>
            </a:r>
            <a:endParaRPr lang="en-US" altLang="zh-CN" dirty="0"/>
          </a:p>
          <a:p>
            <a:r>
              <a:rPr lang="zh-CN" altLang="en-US" dirty="0"/>
              <a:t>通过视觉和听觉</a:t>
            </a:r>
            <a:r>
              <a:rPr lang="en-US" altLang="zh-CN" dirty="0"/>
              <a:t>,</a:t>
            </a:r>
            <a:r>
              <a:rPr lang="zh-CN" altLang="en-US" dirty="0"/>
              <a:t>甚至是触觉让人身临其境，有更好的游戏体验。</a:t>
            </a:r>
          </a:p>
        </p:txBody>
      </p:sp>
      <p:pic>
        <p:nvPicPr>
          <p:cNvPr id="5" name="图片 4">
            <a:extLst>
              <a:ext uri="{FF2B5EF4-FFF2-40B4-BE49-F238E27FC236}">
                <a16:creationId xmlns:a16="http://schemas.microsoft.com/office/drawing/2014/main" id="{86977B1B-7542-4DBF-946A-2895080D7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118" y="3858088"/>
            <a:ext cx="3508319" cy="2365159"/>
          </a:xfrm>
          <a:prstGeom prst="rect">
            <a:avLst/>
          </a:prstGeom>
        </p:spPr>
      </p:pic>
    </p:spTree>
    <p:extLst>
      <p:ext uri="{BB962C8B-B14F-4D97-AF65-F5344CB8AC3E}">
        <p14:creationId xmlns:p14="http://schemas.microsoft.com/office/powerpoint/2010/main" val="317639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E728-5798-418E-BBEF-2DC0868E8573}"/>
              </a:ext>
            </a:extLst>
          </p:cNvPr>
          <p:cNvSpPr>
            <a:spLocks noGrp="1"/>
          </p:cNvSpPr>
          <p:nvPr>
            <p:ph type="title"/>
          </p:nvPr>
        </p:nvSpPr>
        <p:spPr>
          <a:xfrm>
            <a:off x="1295402" y="982133"/>
            <a:ext cx="4235386" cy="624726"/>
          </a:xfrm>
        </p:spPr>
        <p:txBody>
          <a:bodyPr>
            <a:normAutofit fontScale="90000"/>
          </a:bodyPr>
          <a:lstStyle/>
          <a:p>
            <a:r>
              <a:rPr lang="en-US" altLang="zh-CN" dirty="0"/>
              <a:t>4.</a:t>
            </a:r>
            <a:r>
              <a:rPr lang="zh-CN" altLang="en-US" dirty="0"/>
              <a:t>游戏的可玩性</a:t>
            </a:r>
          </a:p>
        </p:txBody>
      </p:sp>
      <p:sp>
        <p:nvSpPr>
          <p:cNvPr id="3" name="内容占位符 2">
            <a:extLst>
              <a:ext uri="{FF2B5EF4-FFF2-40B4-BE49-F238E27FC236}">
                <a16:creationId xmlns:a16="http://schemas.microsoft.com/office/drawing/2014/main" id="{73B1AA1A-4A95-411D-9899-196FB96CCE29}"/>
              </a:ext>
            </a:extLst>
          </p:cNvPr>
          <p:cNvSpPr>
            <a:spLocks noGrp="1"/>
          </p:cNvSpPr>
          <p:nvPr>
            <p:ph idx="1"/>
          </p:nvPr>
        </p:nvSpPr>
        <p:spPr/>
        <p:txBody>
          <a:bodyPr/>
          <a:lstStyle/>
          <a:p>
            <a:r>
              <a:rPr lang="zh-CN" altLang="en-US" dirty="0"/>
              <a:t>在</a:t>
            </a:r>
            <a:r>
              <a:rPr lang="en-US" altLang="zh-CN" dirty="0"/>
              <a:t>《</a:t>
            </a:r>
            <a:r>
              <a:rPr lang="zh-CN" altLang="en-US" dirty="0"/>
              <a:t>游戏改变世界</a:t>
            </a:r>
            <a:r>
              <a:rPr lang="en-US" altLang="zh-CN" dirty="0"/>
              <a:t>》</a:t>
            </a:r>
            <a:r>
              <a:rPr lang="zh-CN" altLang="en-US" dirty="0"/>
              <a:t>一书中提到：面对真实的现实，游戏更能激励我们主动的挑战障碍。玩家在游戏中完成现实中不能完成的挑战时，会产生自豪感。</a:t>
            </a:r>
            <a:endParaRPr lang="en-US" altLang="zh-CN" dirty="0"/>
          </a:p>
          <a:p>
            <a:r>
              <a:rPr lang="zh-CN" altLang="en-US" dirty="0"/>
              <a:t>同时，视频游戏有丰富的反馈，可以是画面上的，也可以是音效上的，总之使得体验更真实。</a:t>
            </a:r>
          </a:p>
        </p:txBody>
      </p:sp>
      <p:pic>
        <p:nvPicPr>
          <p:cNvPr id="5" name="图片 4">
            <a:extLst>
              <a:ext uri="{FF2B5EF4-FFF2-40B4-BE49-F238E27FC236}">
                <a16:creationId xmlns:a16="http://schemas.microsoft.com/office/drawing/2014/main" id="{86D24DED-5A5E-44D7-BB42-B67AF67E9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329" y="369162"/>
            <a:ext cx="4028305" cy="2264153"/>
          </a:xfrm>
          <a:prstGeom prst="rect">
            <a:avLst/>
          </a:prstGeom>
        </p:spPr>
      </p:pic>
      <p:sp>
        <p:nvSpPr>
          <p:cNvPr id="6" name="流程图: 过程 5">
            <a:extLst>
              <a:ext uri="{FF2B5EF4-FFF2-40B4-BE49-F238E27FC236}">
                <a16:creationId xmlns:a16="http://schemas.microsoft.com/office/drawing/2014/main" id="{6AE1B975-3E46-4684-B684-809732873FEA}"/>
              </a:ext>
            </a:extLst>
          </p:cNvPr>
          <p:cNvSpPr/>
          <p:nvPr/>
        </p:nvSpPr>
        <p:spPr>
          <a:xfrm>
            <a:off x="5912528" y="4394912"/>
            <a:ext cx="2077376" cy="8523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dirty="0">
                <a:solidFill>
                  <a:srgbClr val="FF0000"/>
                </a:solidFill>
              </a:rPr>
              <a:t>给人快感</a:t>
            </a:r>
          </a:p>
        </p:txBody>
      </p:sp>
    </p:spTree>
    <p:extLst>
      <p:ext uri="{BB962C8B-B14F-4D97-AF65-F5344CB8AC3E}">
        <p14:creationId xmlns:p14="http://schemas.microsoft.com/office/powerpoint/2010/main" val="37354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172</TotalTime>
  <Words>664</Words>
  <Application>Microsoft Office PowerPoint</Application>
  <PresentationFormat>宽屏</PresentationFormat>
  <Paragraphs>40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仿宋</vt:lpstr>
      <vt:lpstr>黑体</vt:lpstr>
      <vt:lpstr>Arial</vt:lpstr>
      <vt:lpstr>环保</vt:lpstr>
      <vt:lpstr>游戏的定义</vt:lpstr>
      <vt:lpstr>1.游戏的理论定义</vt:lpstr>
      <vt:lpstr>PowerPoint 演示文稿</vt:lpstr>
      <vt:lpstr>综上所述，以上的桌面游戏都需要考虑的因素</vt:lpstr>
      <vt:lpstr>视频游戏</vt:lpstr>
      <vt:lpstr>1.更多的交互方式</vt:lpstr>
      <vt:lpstr>2.人工智能与规则的实现</vt:lpstr>
      <vt:lpstr>3.更加丰富的表现方式</vt:lpstr>
      <vt:lpstr>4.游戏的可玩性</vt:lpstr>
      <vt:lpstr>玩家在面临一个挑战时，首先会进行预判，接着采取行动，然后会有游戏反馈的输出，如此循环下去。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游戏的定义</dc:title>
  <dc:creator>陶 天天</dc:creator>
  <cp:lastModifiedBy>陶 天天</cp:lastModifiedBy>
  <cp:revision>19</cp:revision>
  <dcterms:created xsi:type="dcterms:W3CDTF">2018-10-27T14:14:42Z</dcterms:created>
  <dcterms:modified xsi:type="dcterms:W3CDTF">2018-10-28T01:26:22Z</dcterms:modified>
</cp:coreProperties>
</file>