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5" r:id="rId4"/>
    <p:sldId id="258" r:id="rId5"/>
    <p:sldId id="270" r:id="rId6"/>
    <p:sldId id="259" r:id="rId7"/>
    <p:sldId id="266" r:id="rId8"/>
    <p:sldId id="271" r:id="rId9"/>
    <p:sldId id="260" r:id="rId10"/>
    <p:sldId id="268" r:id="rId11"/>
    <p:sldId id="272" r:id="rId12"/>
    <p:sldId id="261" r:id="rId13"/>
    <p:sldId id="269" r:id="rId14"/>
    <p:sldId id="273" r:id="rId15"/>
    <p:sldId id="262" r:id="rId16"/>
    <p:sldId id="274" r:id="rId17"/>
    <p:sldId id="275" r:id="rId18"/>
    <p:sldId id="276" r:id="rId19"/>
    <p:sldId id="263" r:id="rId20"/>
    <p:sldId id="279" r:id="rId21"/>
    <p:sldId id="277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F21"/>
    <a:srgbClr val="545556"/>
    <a:srgbClr val="2B2B2B"/>
    <a:srgbClr val="FDF6E3"/>
    <a:srgbClr val="C5C5C5"/>
    <a:srgbClr val="293134"/>
    <a:srgbClr val="345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1" autoAdjust="0"/>
    <p:restoredTop sz="70797" autoAdjust="0"/>
  </p:normalViewPr>
  <p:slideViewPr>
    <p:cSldViewPr snapToGrid="0">
      <p:cViewPr>
        <p:scale>
          <a:sx n="51" d="100"/>
          <a:sy n="51" d="100"/>
        </p:scale>
        <p:origin x="1136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29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B78D2-82F1-B44C-8106-A88FA6A68725}" type="datetimeFigureOut">
              <a:rPr lang="fr-FR" smtClean="0"/>
              <a:t>28/10/2016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66D42-92DD-FE44-B523-FAA5FADAE2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969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5A3C3-565B-7F48-BA32-7773764C99C7}" type="datetimeFigureOut">
              <a:rPr lang="fr-FR" smtClean="0"/>
              <a:t>27/10/2016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0B28B-C00D-4448-80F8-5FE6C1E08F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25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0B28B-C00D-4448-80F8-5FE6C1E08FA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954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2" name="Rectangle 1"/>
          <p:cNvSpPr/>
          <p:nvPr userDrawn="1"/>
        </p:nvSpPr>
        <p:spPr>
          <a:xfrm>
            <a:off x="10855354" y="0"/>
            <a:ext cx="1336646" cy="704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8600" y="3200400"/>
            <a:ext cx="15621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91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507148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5972-81D4-45FC-B945-B9C1DBE4A0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5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04847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5972-81D4-45FC-B945-B9C1DBE4A0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459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23926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5972-81D4-45FC-B945-B9C1DBE4A0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524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5972-81D4-45FC-B945-B9C1DBE4A0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489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057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5972-81D4-45FC-B945-B9C1DBE4A0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762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rgbClr val="345CC2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057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5972-81D4-45FC-B945-B9C1DBE4A0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64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38600" y="1772983"/>
            <a:ext cx="6202261" cy="1604060"/>
          </a:xfrm>
        </p:spPr>
        <p:txBody>
          <a:bodyPr anchor="b">
            <a:normAutofit/>
          </a:bodyPr>
          <a:lstStyle>
            <a:lvl1pPr algn="l">
              <a:defRPr sz="9600">
                <a:solidFill>
                  <a:srgbClr val="345CC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3593649"/>
            <a:ext cx="5027802" cy="67634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057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5972-81D4-45FC-B945-B9C1DBE4A0DE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66167" y="1547988"/>
            <a:ext cx="3087265" cy="3009550"/>
          </a:xfrm>
        </p:spPr>
        <p:txBody>
          <a:bodyPr/>
          <a:lstStyle/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79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057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5972-81D4-45FC-B945-B9C1DBE4A0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00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 smtClean="0"/>
              <a:t>Code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506514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err="1" smtClean="0"/>
              <a:t>Exemple</a:t>
            </a:r>
            <a:r>
              <a:rPr lang="en-US" dirty="0" smtClean="0"/>
              <a:t> de code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0573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5972-81D4-45FC-B945-B9C1DBE4A0DE}" type="slidenum">
              <a:rPr lang="fr-FR" smtClean="0"/>
              <a:t>‹#›</a:t>
            </a:fld>
            <a:endParaRPr lang="fr-FR"/>
          </a:p>
        </p:txBody>
      </p:sp>
      <p:sp>
        <p:nvSpPr>
          <p:cNvPr id="17" name="Rectangle 16"/>
          <p:cNvSpPr/>
          <p:nvPr userDrawn="1"/>
        </p:nvSpPr>
        <p:spPr>
          <a:xfrm>
            <a:off x="838200" y="2744438"/>
            <a:ext cx="10515600" cy="1477328"/>
          </a:xfrm>
          <a:prstGeom prst="rect">
            <a:avLst/>
          </a:prstGeom>
          <a:solidFill>
            <a:srgbClr val="1D1F2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sz="1800" dirty="0" smtClean="0">
                <a:solidFill>
                  <a:srgbClr val="C5C8C6"/>
                </a:solidFill>
                <a:highlight>
                  <a:srgbClr val="1D1F21"/>
                </a:highlight>
                <a:latin typeface="Inconsolata" panose="020B0609030003000000" pitchFamily="49" charset="0"/>
              </a:rPr>
              <a:t>&lt;?</a:t>
            </a:r>
            <a:r>
              <a:rPr lang="fr-FR" sz="1800" dirty="0" err="1" smtClean="0">
                <a:solidFill>
                  <a:srgbClr val="CC342B"/>
                </a:solidFill>
                <a:highlight>
                  <a:srgbClr val="1D1F21"/>
                </a:highlight>
                <a:latin typeface="Inconsolata" panose="020B0609030003000000" pitchFamily="49" charset="0"/>
              </a:rPr>
              <a:t>xml</a:t>
            </a:r>
            <a:r>
              <a:rPr lang="fr-FR" sz="1800" dirty="0" smtClean="0">
                <a:solidFill>
                  <a:srgbClr val="C5C8C6"/>
                </a:solidFill>
                <a:highlight>
                  <a:srgbClr val="1D1F21"/>
                </a:highlight>
                <a:latin typeface="Inconsolata" panose="020B0609030003000000" pitchFamily="49" charset="0"/>
              </a:rPr>
              <a:t> </a:t>
            </a:r>
            <a:r>
              <a:rPr lang="fr-FR" sz="1800" dirty="0" smtClean="0">
                <a:solidFill>
                  <a:srgbClr val="F96A38"/>
                </a:solidFill>
                <a:highlight>
                  <a:srgbClr val="1D1F21"/>
                </a:highlight>
                <a:latin typeface="Inconsolata" panose="020B0609030003000000" pitchFamily="49" charset="0"/>
              </a:rPr>
              <a:t>version</a:t>
            </a:r>
            <a:r>
              <a:rPr lang="fr-FR" sz="1800" dirty="0" smtClean="0">
                <a:solidFill>
                  <a:srgbClr val="C5C8C6"/>
                </a:solidFill>
                <a:highlight>
                  <a:srgbClr val="1D1F21"/>
                </a:highlight>
                <a:latin typeface="Inconsolata" panose="020B0609030003000000" pitchFamily="49" charset="0"/>
              </a:rPr>
              <a:t>=</a:t>
            </a:r>
            <a:r>
              <a:rPr lang="fr-FR" sz="1800" dirty="0" smtClean="0">
                <a:solidFill>
                  <a:srgbClr val="198844"/>
                </a:solidFill>
                <a:highlight>
                  <a:srgbClr val="1D1F21"/>
                </a:highlight>
                <a:latin typeface="Inconsolata" panose="020B0609030003000000" pitchFamily="49" charset="0"/>
              </a:rPr>
              <a:t>"1.0"</a:t>
            </a:r>
            <a:r>
              <a:rPr lang="fr-FR" sz="1800" dirty="0" smtClean="0">
                <a:solidFill>
                  <a:srgbClr val="C5C8C6"/>
                </a:solidFill>
                <a:highlight>
                  <a:srgbClr val="1D1F21"/>
                </a:highlight>
                <a:latin typeface="Inconsolata" panose="020B0609030003000000" pitchFamily="49" charset="0"/>
              </a:rPr>
              <a:t> </a:t>
            </a:r>
            <a:r>
              <a:rPr lang="fr-FR" sz="1800" dirty="0" err="1" smtClean="0">
                <a:solidFill>
                  <a:srgbClr val="F96A38"/>
                </a:solidFill>
                <a:highlight>
                  <a:srgbClr val="1D1F21"/>
                </a:highlight>
                <a:latin typeface="Inconsolata" panose="020B0609030003000000" pitchFamily="49" charset="0"/>
              </a:rPr>
              <a:t>encoding</a:t>
            </a:r>
            <a:r>
              <a:rPr lang="fr-FR" sz="1800" dirty="0" smtClean="0">
                <a:solidFill>
                  <a:srgbClr val="C5C8C6"/>
                </a:solidFill>
                <a:highlight>
                  <a:srgbClr val="1D1F21"/>
                </a:highlight>
                <a:latin typeface="Inconsolata" panose="020B0609030003000000" pitchFamily="49" charset="0"/>
              </a:rPr>
              <a:t>=</a:t>
            </a:r>
            <a:r>
              <a:rPr lang="fr-FR" sz="1800" dirty="0" smtClean="0">
                <a:solidFill>
                  <a:srgbClr val="198844"/>
                </a:solidFill>
                <a:highlight>
                  <a:srgbClr val="1D1F21"/>
                </a:highlight>
                <a:latin typeface="Inconsolata" panose="020B0609030003000000" pitchFamily="49" charset="0"/>
              </a:rPr>
              <a:t>"Windows-1252"</a:t>
            </a:r>
            <a:r>
              <a:rPr lang="fr-FR" sz="1800" dirty="0" smtClean="0">
                <a:solidFill>
                  <a:srgbClr val="C5C8C6"/>
                </a:solidFill>
                <a:highlight>
                  <a:srgbClr val="1D1F21"/>
                </a:highlight>
                <a:latin typeface="Inconsolata" panose="020B0609030003000000" pitchFamily="49" charset="0"/>
              </a:rPr>
              <a:t> ?&gt;</a:t>
            </a:r>
          </a:p>
          <a:p>
            <a:r>
              <a:rPr lang="fr-FR" sz="1800" dirty="0" smtClean="0">
                <a:solidFill>
                  <a:srgbClr val="CC342B"/>
                </a:solidFill>
                <a:highlight>
                  <a:srgbClr val="1D1F21"/>
                </a:highlight>
                <a:latin typeface="Inconsolata" panose="020B0609030003000000" pitchFamily="49" charset="0"/>
              </a:rPr>
              <a:t>&lt;</a:t>
            </a:r>
            <a:r>
              <a:rPr lang="fr-FR" sz="1800" dirty="0" err="1" smtClean="0">
                <a:solidFill>
                  <a:srgbClr val="CC342B"/>
                </a:solidFill>
                <a:highlight>
                  <a:srgbClr val="1D1F21"/>
                </a:highlight>
                <a:latin typeface="Inconsolata" panose="020B0609030003000000" pitchFamily="49" charset="0"/>
              </a:rPr>
              <a:t>NotepadPlus</a:t>
            </a:r>
            <a:r>
              <a:rPr lang="fr-FR" sz="1800" dirty="0" smtClean="0">
                <a:solidFill>
                  <a:srgbClr val="CC342B"/>
                </a:solidFill>
                <a:highlight>
                  <a:srgbClr val="1D1F21"/>
                </a:highlight>
                <a:latin typeface="Inconsolata" panose="020B0609030003000000" pitchFamily="49" charset="0"/>
              </a:rPr>
              <a:t>&gt;</a:t>
            </a:r>
            <a:endParaRPr lang="fr-FR" sz="1800" dirty="0" smtClean="0">
              <a:solidFill>
                <a:srgbClr val="C5C8C6"/>
              </a:solidFill>
              <a:highlight>
                <a:srgbClr val="1D1F21"/>
              </a:highlight>
              <a:latin typeface="Inconsolata" panose="020B0609030003000000" pitchFamily="49" charset="0"/>
            </a:endParaRPr>
          </a:p>
          <a:p>
            <a:r>
              <a:rPr lang="en-US" sz="1800" dirty="0" smtClean="0">
                <a:solidFill>
                  <a:srgbClr val="C5C8C6"/>
                </a:solidFill>
                <a:highlight>
                  <a:srgbClr val="1D1F21"/>
                </a:highlight>
                <a:latin typeface="Inconsolata" panose="020B0609030003000000" pitchFamily="49" charset="0"/>
              </a:rPr>
              <a:t>    </a:t>
            </a:r>
            <a:r>
              <a:rPr lang="en-US" sz="1800" dirty="0" smtClean="0">
                <a:solidFill>
                  <a:srgbClr val="969896"/>
                </a:solidFill>
                <a:highlight>
                  <a:srgbClr val="1D1F21"/>
                </a:highlight>
                <a:latin typeface="Inconsolata" panose="020B0609030003000000" pitchFamily="49" charset="0"/>
              </a:rPr>
              <a:t>&lt;!-- The History of opened files list --&gt;</a:t>
            </a:r>
            <a:endParaRPr lang="en-US" sz="1800" dirty="0" smtClean="0">
              <a:solidFill>
                <a:srgbClr val="C5C8C6"/>
              </a:solidFill>
              <a:highlight>
                <a:srgbClr val="1D1F21"/>
              </a:highlight>
              <a:latin typeface="Inconsolata" panose="020B0609030003000000" pitchFamily="49" charset="0"/>
            </a:endParaRPr>
          </a:p>
          <a:p>
            <a:r>
              <a:rPr lang="fr-FR" sz="1800" dirty="0" smtClean="0">
                <a:solidFill>
                  <a:srgbClr val="C5C8C6"/>
                </a:solidFill>
                <a:highlight>
                  <a:srgbClr val="1D1F21"/>
                </a:highlight>
                <a:latin typeface="Inconsolata" panose="020B0609030003000000" pitchFamily="49" charset="0"/>
              </a:rPr>
              <a:t>    </a:t>
            </a:r>
            <a:r>
              <a:rPr lang="fr-FR" sz="1800" dirty="0" smtClean="0">
                <a:solidFill>
                  <a:srgbClr val="CC342B"/>
                </a:solidFill>
                <a:highlight>
                  <a:srgbClr val="1D1F21"/>
                </a:highlight>
                <a:latin typeface="Inconsolata" panose="020B0609030003000000" pitchFamily="49" charset="0"/>
              </a:rPr>
              <a:t>&lt;</a:t>
            </a:r>
            <a:r>
              <a:rPr lang="fr-FR" sz="1800" dirty="0" err="1" smtClean="0">
                <a:solidFill>
                  <a:srgbClr val="CC342B"/>
                </a:solidFill>
                <a:highlight>
                  <a:srgbClr val="1D1F21"/>
                </a:highlight>
                <a:latin typeface="Inconsolata" panose="020B0609030003000000" pitchFamily="49" charset="0"/>
              </a:rPr>
              <a:t>History</a:t>
            </a:r>
            <a:r>
              <a:rPr lang="fr-FR" sz="1800" dirty="0" smtClean="0">
                <a:solidFill>
                  <a:srgbClr val="C5C8C6"/>
                </a:solidFill>
                <a:highlight>
                  <a:srgbClr val="1D1F21"/>
                </a:highlight>
                <a:latin typeface="Inconsolata" panose="020B0609030003000000" pitchFamily="49" charset="0"/>
              </a:rPr>
              <a:t> </a:t>
            </a:r>
            <a:r>
              <a:rPr lang="fr-FR" sz="1800" dirty="0" err="1" smtClean="0">
                <a:solidFill>
                  <a:srgbClr val="F96A38"/>
                </a:solidFill>
                <a:highlight>
                  <a:srgbClr val="1D1F21"/>
                </a:highlight>
                <a:latin typeface="Inconsolata" panose="020B0609030003000000" pitchFamily="49" charset="0"/>
              </a:rPr>
              <a:t>nbMaxFile</a:t>
            </a:r>
            <a:r>
              <a:rPr lang="fr-FR" sz="1800" dirty="0" smtClean="0">
                <a:solidFill>
                  <a:srgbClr val="C5C8C6"/>
                </a:solidFill>
                <a:highlight>
                  <a:srgbClr val="1D1F21"/>
                </a:highlight>
                <a:latin typeface="Inconsolata" panose="020B0609030003000000" pitchFamily="49" charset="0"/>
              </a:rPr>
              <a:t>=</a:t>
            </a:r>
            <a:r>
              <a:rPr lang="fr-FR" sz="1800" dirty="0" smtClean="0">
                <a:solidFill>
                  <a:srgbClr val="198844"/>
                </a:solidFill>
                <a:highlight>
                  <a:srgbClr val="1D1F21"/>
                </a:highlight>
                <a:latin typeface="Inconsolata" panose="020B0609030003000000" pitchFamily="49" charset="0"/>
              </a:rPr>
              <a:t>"15"</a:t>
            </a:r>
            <a:r>
              <a:rPr lang="fr-FR" sz="1800" dirty="0" smtClean="0">
                <a:solidFill>
                  <a:srgbClr val="C5C8C6"/>
                </a:solidFill>
                <a:highlight>
                  <a:srgbClr val="1D1F21"/>
                </a:highlight>
                <a:latin typeface="Inconsolata" panose="020B0609030003000000" pitchFamily="49" charset="0"/>
              </a:rPr>
              <a:t> </a:t>
            </a:r>
            <a:r>
              <a:rPr lang="fr-FR" sz="1800" dirty="0" smtClean="0">
                <a:solidFill>
                  <a:srgbClr val="CC342B"/>
                </a:solidFill>
                <a:highlight>
                  <a:srgbClr val="1D1F21"/>
                </a:highlight>
                <a:latin typeface="Inconsolata" panose="020B0609030003000000" pitchFamily="49" charset="0"/>
              </a:rPr>
              <a:t>/&gt;</a:t>
            </a:r>
            <a:endParaRPr lang="fr-FR" sz="1800" dirty="0" smtClean="0">
              <a:solidFill>
                <a:srgbClr val="C5C8C6"/>
              </a:solidFill>
              <a:highlight>
                <a:srgbClr val="1D1F21"/>
              </a:highlight>
              <a:latin typeface="Inconsolata" panose="020B0609030003000000" pitchFamily="49" charset="0"/>
            </a:endParaRPr>
          </a:p>
          <a:p>
            <a:r>
              <a:rPr lang="fr-FR" sz="1800" dirty="0" smtClean="0">
                <a:solidFill>
                  <a:srgbClr val="CC342B"/>
                </a:solidFill>
                <a:highlight>
                  <a:srgbClr val="1D1F21"/>
                </a:highlight>
                <a:latin typeface="Inconsolata" panose="020B0609030003000000" pitchFamily="49" charset="0"/>
              </a:rPr>
              <a:t>&lt;/</a:t>
            </a:r>
            <a:r>
              <a:rPr lang="fr-FR" sz="1800" dirty="0" err="1" smtClean="0">
                <a:solidFill>
                  <a:srgbClr val="CC342B"/>
                </a:solidFill>
                <a:highlight>
                  <a:srgbClr val="1D1F21"/>
                </a:highlight>
                <a:latin typeface="Inconsolata" panose="020B0609030003000000" pitchFamily="49" charset="0"/>
              </a:rPr>
              <a:t>NotepadPlus</a:t>
            </a:r>
            <a:r>
              <a:rPr lang="fr-FR" sz="1800" dirty="0" smtClean="0">
                <a:solidFill>
                  <a:srgbClr val="CC342B"/>
                </a:solidFill>
                <a:highlight>
                  <a:srgbClr val="1D1F21"/>
                </a:highlight>
                <a:latin typeface="Inconsolata" panose="020B0609030003000000" pitchFamily="49" charset="0"/>
              </a:rPr>
              <a:t>&gt;</a:t>
            </a:r>
            <a:endParaRPr lang="fr-FR" sz="1800" dirty="0" smtClean="0">
              <a:solidFill>
                <a:srgbClr val="C5C8C6"/>
              </a:solidFill>
              <a:highlight>
                <a:srgbClr val="1D1F21"/>
              </a:highlight>
              <a:latin typeface="Inconsolata" panose="020B0609030003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73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12551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5972-81D4-45FC-B945-B9C1DBE4A0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197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507148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5972-81D4-45FC-B945-B9C1DBE4A0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43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5972-81D4-45FC-B945-B9C1DBE4A0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22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D5972-81D4-45FC-B945-B9C1DBE4A0D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936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6509653"/>
            <a:ext cx="12192000" cy="365125"/>
          </a:xfrm>
          <a:prstGeom prst="rect">
            <a:avLst/>
          </a:prstGeom>
          <a:solidFill>
            <a:srgbClr val="345CC2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3999" y="64905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88D5972-81D4-45FC-B945-B9C1DBE4A0DE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629900" y="142875"/>
            <a:ext cx="15621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4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1.tiff"/><Relationship Id="rId6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image" Target="../media/image8.tiff"/><Relationship Id="rId7" Type="http://schemas.openxmlformats.org/officeDocument/2006/relationships/image" Target="../media/image9.tiff"/><Relationship Id="rId8" Type="http://schemas.openxmlformats.org/officeDocument/2006/relationships/image" Target="../media/image10.tiff"/><Relationship Id="rId9" Type="http://schemas.openxmlformats.org/officeDocument/2006/relationships/image" Target="../media/image11.tiff"/><Relationship Id="rId10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Projets Y-</a:t>
            </a:r>
            <a:r>
              <a:rPr lang="fr-FR" dirty="0" err="1" smtClean="0">
                <a:solidFill>
                  <a:schemeClr val="tx1"/>
                </a:solidFill>
              </a:rPr>
              <a:t>Days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Bachelor</a:t>
            </a:r>
            <a:r>
              <a:rPr lang="fr-FR" dirty="0" smtClean="0"/>
              <a:t> 1 et 2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73600"/>
            <a:ext cx="2540000" cy="6985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0" y="4787900"/>
            <a:ext cx="2044700" cy="4699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4836" y="5674228"/>
            <a:ext cx="2302328" cy="65513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784714" y="2535019"/>
            <a:ext cx="1766571" cy="130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5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Phase 2 – Modélisation et méthodologie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Rendu attendu pour le </a:t>
            </a:r>
            <a:r>
              <a:rPr lang="fr-FR" dirty="0" smtClean="0"/>
              <a:t>14 Décembre</a:t>
            </a:r>
          </a:p>
          <a:p>
            <a:pPr lvl="1"/>
            <a:r>
              <a:rPr lang="fr-FR" dirty="0"/>
              <a:t>Document de présentation (Word / PDF) présentant : 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Calendrier prévisionnel</a:t>
            </a:r>
          </a:p>
          <a:p>
            <a:endParaRPr lang="fr-FR" dirty="0"/>
          </a:p>
          <a:p>
            <a:pPr lvl="2"/>
            <a:r>
              <a:rPr lang="fr-FR" dirty="0" smtClean="0"/>
              <a:t>Répartition des rôles</a:t>
            </a:r>
          </a:p>
          <a:p>
            <a:endParaRPr lang="fr-FR" dirty="0"/>
          </a:p>
          <a:p>
            <a:pPr lvl="2"/>
            <a:r>
              <a:rPr lang="fr-FR" dirty="0" smtClean="0"/>
              <a:t>Présentation des outils</a:t>
            </a:r>
          </a:p>
        </p:txBody>
      </p:sp>
    </p:spTree>
    <p:extLst>
      <p:ext uri="{BB962C8B-B14F-4D97-AF65-F5344CB8AC3E}">
        <p14:creationId xmlns:p14="http://schemas.microsoft.com/office/powerpoint/2010/main" val="112946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Avancement du projet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Phase 3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836" y="5674228"/>
            <a:ext cx="2302328" cy="65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Phase 3 – Avancement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Du </a:t>
            </a:r>
            <a:r>
              <a:rPr lang="fr-FR" dirty="0" smtClean="0"/>
              <a:t>14 Décembre au 25 Janvier</a:t>
            </a:r>
            <a:endParaRPr lang="fr-FR" dirty="0"/>
          </a:p>
          <a:p>
            <a:pPr lvl="1"/>
            <a:r>
              <a:rPr lang="fr-FR" dirty="0" smtClean="0"/>
              <a:t>Objectifs</a:t>
            </a:r>
          </a:p>
          <a:p>
            <a:pPr lvl="2"/>
            <a:r>
              <a:rPr lang="fr-FR" dirty="0" smtClean="0"/>
              <a:t>Design des interfaces</a:t>
            </a:r>
          </a:p>
          <a:p>
            <a:pPr lvl="1"/>
            <a:endParaRPr lang="fr-FR" dirty="0"/>
          </a:p>
          <a:p>
            <a:pPr lvl="2"/>
            <a:r>
              <a:rPr lang="fr-FR" dirty="0" smtClean="0"/>
              <a:t>Business Plan</a:t>
            </a:r>
          </a:p>
          <a:p>
            <a:pPr lvl="1"/>
            <a:endParaRPr lang="fr-FR" dirty="0"/>
          </a:p>
          <a:p>
            <a:pPr lvl="2"/>
            <a:r>
              <a:rPr lang="fr-FR" dirty="0" smtClean="0"/>
              <a:t>Préparation site web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830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Phase 3 – Avancement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Rendu attendu pour le </a:t>
            </a:r>
            <a:r>
              <a:rPr lang="fr-FR" dirty="0" smtClean="0"/>
              <a:t>25 Janvier</a:t>
            </a:r>
          </a:p>
          <a:p>
            <a:endParaRPr lang="fr-FR" dirty="0"/>
          </a:p>
          <a:p>
            <a:pPr lvl="1"/>
            <a:r>
              <a:rPr lang="fr-FR" dirty="0" smtClean="0"/>
              <a:t>Site Web de présentation du projet présentant</a:t>
            </a:r>
            <a:endParaRPr lang="fr-FR" dirty="0"/>
          </a:p>
          <a:p>
            <a:pPr lvl="1"/>
            <a:endParaRPr lang="fr-FR" dirty="0"/>
          </a:p>
          <a:p>
            <a:pPr lvl="2"/>
            <a:r>
              <a:rPr lang="fr-FR" dirty="0" smtClean="0"/>
              <a:t>Les interfaces, le projet</a:t>
            </a:r>
          </a:p>
          <a:p>
            <a:pPr lvl="1"/>
            <a:endParaRPr lang="fr-FR" dirty="0"/>
          </a:p>
          <a:p>
            <a:pPr lvl="2"/>
            <a:r>
              <a:rPr lang="fr-FR" dirty="0" smtClean="0"/>
              <a:t>Le business 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67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Lancement promotionnel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Phase 4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836" y="5674228"/>
            <a:ext cx="2302328" cy="65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6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Phase 4 – Lancement du site promotionnel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Du 25 Janvier au 22 Février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Lancement du site</a:t>
            </a:r>
          </a:p>
          <a:p>
            <a:endParaRPr lang="fr-FR" dirty="0"/>
          </a:p>
          <a:p>
            <a:pPr lvl="1"/>
            <a:r>
              <a:rPr lang="fr-FR" dirty="0" smtClean="0"/>
              <a:t>Développement commercial, prospection, sondage prospects</a:t>
            </a:r>
          </a:p>
          <a:p>
            <a:endParaRPr lang="fr-FR" dirty="0"/>
          </a:p>
          <a:p>
            <a:pPr lvl="1"/>
            <a:r>
              <a:rPr lang="fr-FR" dirty="0" smtClean="0"/>
              <a:t>Analyse commercial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03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Phase 4 – Lancement du site promotionnel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Rendu attendu pour le </a:t>
            </a:r>
            <a:r>
              <a:rPr lang="fr-FR" dirty="0" smtClean="0"/>
              <a:t>22 Février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Site </a:t>
            </a:r>
            <a:r>
              <a:rPr lang="fr-FR" dirty="0"/>
              <a:t>Web </a:t>
            </a:r>
            <a:r>
              <a:rPr lang="fr-FR" dirty="0" smtClean="0"/>
              <a:t>présentant</a:t>
            </a:r>
            <a:endParaRPr lang="fr-FR" dirty="0"/>
          </a:p>
          <a:p>
            <a:pPr lvl="1"/>
            <a:endParaRPr lang="fr-FR" dirty="0"/>
          </a:p>
          <a:p>
            <a:pPr lvl="2"/>
            <a:r>
              <a:rPr lang="fr-FR" dirty="0" smtClean="0"/>
              <a:t>L’avancement du projet</a:t>
            </a:r>
          </a:p>
          <a:p>
            <a:pPr lvl="2"/>
            <a:endParaRPr lang="fr-FR" dirty="0"/>
          </a:p>
          <a:p>
            <a:pPr lvl="2"/>
            <a:r>
              <a:rPr lang="fr-FR" dirty="0" smtClean="0"/>
              <a:t>Rapport d’analyse commercial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855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Lancement de la béta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Phase 5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836" y="5674228"/>
            <a:ext cx="2302328" cy="65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0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Phase 5 – Lancement de la béta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Du 22 Février au 15 Maris</a:t>
            </a:r>
          </a:p>
          <a:p>
            <a:pPr lvl="1"/>
            <a:r>
              <a:rPr lang="fr-FR" dirty="0" smtClean="0"/>
              <a:t>Objectifs</a:t>
            </a:r>
          </a:p>
          <a:p>
            <a:endParaRPr lang="fr-FR" dirty="0"/>
          </a:p>
          <a:p>
            <a:pPr lvl="2"/>
            <a:r>
              <a:rPr lang="fr-FR" dirty="0" smtClean="0"/>
              <a:t>Présentation d’une version fonctionnelle du jeu</a:t>
            </a:r>
          </a:p>
          <a:p>
            <a:pPr lvl="1"/>
            <a:endParaRPr lang="fr-FR" dirty="0"/>
          </a:p>
          <a:p>
            <a:pPr lvl="2"/>
            <a:r>
              <a:rPr lang="fr-FR" dirty="0" smtClean="0"/>
              <a:t>Plan de communication</a:t>
            </a:r>
          </a:p>
          <a:p>
            <a:pPr lvl="1"/>
            <a:endParaRPr lang="fr-FR" dirty="0"/>
          </a:p>
          <a:p>
            <a:pPr lvl="2"/>
            <a:r>
              <a:rPr lang="fr-FR" dirty="0" smtClean="0"/>
              <a:t>Animation réseaux sociaux : Objectif : Premier sur Google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354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5 – Lancement de la béta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Rendu attendu pour le </a:t>
            </a:r>
            <a:r>
              <a:rPr lang="fr-FR" dirty="0" smtClean="0"/>
              <a:t>15 Mars</a:t>
            </a:r>
            <a:endParaRPr lang="fr-FR" dirty="0"/>
          </a:p>
          <a:p>
            <a:pPr lvl="1"/>
            <a:r>
              <a:rPr lang="fr-FR" dirty="0" smtClean="0"/>
              <a:t>Objectifs</a:t>
            </a:r>
            <a:endParaRPr lang="fr-FR" dirty="0"/>
          </a:p>
          <a:p>
            <a:endParaRPr lang="fr-FR" dirty="0"/>
          </a:p>
          <a:p>
            <a:pPr lvl="2"/>
            <a:r>
              <a:rPr lang="fr-FR" dirty="0" smtClean="0"/>
              <a:t>Démonstration vidéo de présentation du jeu en version béta</a:t>
            </a:r>
          </a:p>
          <a:p>
            <a:pPr lvl="2"/>
            <a:endParaRPr lang="fr-FR" dirty="0"/>
          </a:p>
          <a:p>
            <a:pPr lvl="2"/>
            <a:r>
              <a:rPr lang="fr-FR" dirty="0" smtClean="0"/>
              <a:t>Site Web à jour avec plan de communication</a:t>
            </a:r>
          </a:p>
          <a:p>
            <a:pPr lvl="1"/>
            <a:endParaRPr lang="fr-FR" dirty="0"/>
          </a:p>
          <a:p>
            <a:pPr lvl="2"/>
            <a:r>
              <a:rPr lang="fr-FR" dirty="0" smtClean="0"/>
              <a:t>Rapport de performance d’animation des réseaux sociaux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274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des Y-</a:t>
            </a:r>
            <a:r>
              <a:rPr lang="fr-FR" dirty="0" err="1" smtClean="0"/>
              <a:t>days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Développer les compétences des étudiants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Permettre une expérience de travail de groupe dans des projets</a:t>
            </a:r>
          </a:p>
          <a:p>
            <a:pPr lvl="1"/>
            <a:r>
              <a:rPr lang="fr-FR" dirty="0" smtClean="0"/>
              <a:t>En mélangeant des compétences hétérogènes.</a:t>
            </a:r>
          </a:p>
          <a:p>
            <a:endParaRPr lang="fr-FR" dirty="0"/>
          </a:p>
          <a:p>
            <a:r>
              <a:rPr lang="fr-FR" dirty="0" smtClean="0"/>
              <a:t>Mettre en avant les compétences des étudiants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0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Soutenance  finale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Phase 5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836" y="5674228"/>
            <a:ext cx="2302328" cy="65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1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 et 12 Avril – Soutenances finale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devant un jury</a:t>
            </a:r>
          </a:p>
          <a:p>
            <a:endParaRPr lang="fr-FR" dirty="0"/>
          </a:p>
          <a:p>
            <a:pPr lvl="1"/>
            <a:r>
              <a:rPr lang="fr-FR" dirty="0" smtClean="0"/>
              <a:t>Présentation du jeu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Rapport de performance du groupe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Bilan de chaque membre</a:t>
            </a:r>
          </a:p>
        </p:txBody>
      </p:sp>
    </p:spTree>
    <p:extLst>
      <p:ext uri="{BB962C8B-B14F-4D97-AF65-F5344CB8AC3E}">
        <p14:creationId xmlns:p14="http://schemas.microsoft.com/office/powerpoint/2010/main" val="110824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934" y="705419"/>
            <a:ext cx="1654265" cy="130118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5327366"/>
            <a:ext cx="1349170" cy="134917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0" y="3033183"/>
            <a:ext cx="1143000" cy="1143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9400" y="397364"/>
            <a:ext cx="1206500" cy="153995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013564"/>
            <a:ext cx="3251200" cy="16256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5300" y="5515464"/>
            <a:ext cx="3860800" cy="116107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300" y="330200"/>
            <a:ext cx="2032000" cy="2032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5300" y="705419"/>
            <a:ext cx="1143000" cy="1143000"/>
          </a:xfrm>
          <a:prstGeom prst="rect">
            <a:avLst/>
          </a:prstGeom>
        </p:spPr>
      </p:pic>
      <p:sp>
        <p:nvSpPr>
          <p:cNvPr id="13" name="Titre 12"/>
          <p:cNvSpPr>
            <a:spLocks noGrp="1"/>
          </p:cNvSpPr>
          <p:nvPr>
            <p:ph type="ctrTitle"/>
          </p:nvPr>
        </p:nvSpPr>
        <p:spPr>
          <a:xfrm>
            <a:off x="1562100" y="1819764"/>
            <a:ext cx="9144000" cy="2387600"/>
          </a:xfrm>
        </p:spPr>
        <p:txBody>
          <a:bodyPr/>
          <a:lstStyle/>
          <a:p>
            <a:pPr algn="ctr"/>
            <a:r>
              <a:rPr lang="fr-FR" dirty="0" smtClean="0"/>
              <a:t>Y-</a:t>
            </a:r>
            <a:r>
              <a:rPr lang="fr-FR" dirty="0" err="1" smtClean="0"/>
              <a:t>days</a:t>
            </a:r>
            <a:r>
              <a:rPr lang="fr-FR" dirty="0" smtClean="0"/>
              <a:t> 2016 - 2017</a:t>
            </a: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5562" y="5731079"/>
            <a:ext cx="1135856" cy="100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</a:t>
            </a:r>
            <a:r>
              <a:rPr lang="fr-FR" dirty="0" err="1" smtClean="0"/>
              <a:t>Retrogaming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http://…</a:t>
            </a:r>
          </a:p>
          <a:p>
            <a:endParaRPr lang="fr-FR" dirty="0" smtClean="0"/>
          </a:p>
          <a:p>
            <a:r>
              <a:rPr lang="fr-FR" dirty="0" smtClean="0"/>
              <a:t>Un fond d’investissement lance un appel à projet pour la mise en place de jeux rétros dans des lieux publics et/ou privés pour attirer le public et créer de l’animation</a:t>
            </a:r>
          </a:p>
          <a:p>
            <a:endParaRPr lang="fr-FR" dirty="0"/>
          </a:p>
          <a:p>
            <a:r>
              <a:rPr lang="fr-FR" dirty="0" smtClean="0"/>
              <a:t>Votre startup décide de répondre à cet appel à projet et de tout faire pour le remporter !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8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Conception du projet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Phase 1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836" y="5674228"/>
            <a:ext cx="2302328" cy="65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3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Phase 1 – Conception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Du 2 Novembre au 23 Novembre 2016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Objectifs : </a:t>
            </a:r>
          </a:p>
          <a:p>
            <a:pPr lvl="2"/>
            <a:r>
              <a:rPr lang="fr-FR" dirty="0" smtClean="0"/>
              <a:t>Constituer les équipes</a:t>
            </a:r>
          </a:p>
          <a:p>
            <a:pPr lvl="2"/>
            <a:endParaRPr lang="fr-FR" dirty="0"/>
          </a:p>
          <a:p>
            <a:pPr lvl="2"/>
            <a:r>
              <a:rPr lang="fr-FR" dirty="0" smtClean="0"/>
              <a:t>Définir votre projet dans les grandes lignes (Quel thème ? )</a:t>
            </a:r>
            <a:endParaRPr lang="fr-FR" dirty="0"/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Analyser les cibles</a:t>
            </a:r>
          </a:p>
          <a:p>
            <a:pPr lvl="2"/>
            <a:endParaRPr lang="fr-FR" dirty="0"/>
          </a:p>
          <a:p>
            <a:pPr lvl="2"/>
            <a:r>
              <a:rPr lang="fr-FR" dirty="0" smtClean="0"/>
              <a:t>Proposer un modèle économique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114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Phase 1 – Conception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Rendu attendu pour le 23 Novembre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Document de présentation (Word / PDF) présentant : </a:t>
            </a:r>
          </a:p>
          <a:p>
            <a:pPr lvl="2"/>
            <a:r>
              <a:rPr lang="fr-FR" dirty="0" smtClean="0"/>
              <a:t>Le concept proposé</a:t>
            </a:r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L’équipe</a:t>
            </a:r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Les technologies envisagées, l’approche commerciale envisagée</a:t>
            </a:r>
          </a:p>
          <a:p>
            <a:pPr lvl="2"/>
            <a:endParaRPr lang="fr-FR" dirty="0" smtClean="0"/>
          </a:p>
          <a:p>
            <a:pPr lvl="2"/>
            <a:r>
              <a:rPr lang="fr-FR" dirty="0" smtClean="0"/>
              <a:t>Vos besoins en formation et autoformation pour mener à bien ce projet</a:t>
            </a:r>
          </a:p>
        </p:txBody>
      </p:sp>
    </p:spTree>
    <p:extLst>
      <p:ext uri="{BB962C8B-B14F-4D97-AF65-F5344CB8AC3E}">
        <p14:creationId xmlns:p14="http://schemas.microsoft.com/office/powerpoint/2010/main" val="59900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668000" cy="2387600"/>
          </a:xfrm>
        </p:spPr>
        <p:txBody>
          <a:bodyPr/>
          <a:lstStyle/>
          <a:p>
            <a:r>
              <a:rPr lang="fr-FR" dirty="0" smtClean="0"/>
              <a:t>Modélisation et méthodologie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Phase 2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836" y="5674228"/>
            <a:ext cx="2302328" cy="65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3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Phase 2 – Modélisation et méthodologie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Du 23 Novembre au 14 Décembre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Document </a:t>
            </a:r>
            <a:r>
              <a:rPr lang="fr-FR" dirty="0"/>
              <a:t>de présentation (Word / PDF) présentant : </a:t>
            </a:r>
          </a:p>
          <a:p>
            <a:pPr lvl="2"/>
            <a:r>
              <a:rPr lang="fr-FR" dirty="0" smtClean="0"/>
              <a:t>La répartition des tâches et le calendrier envisagé</a:t>
            </a:r>
            <a:endParaRPr lang="fr-FR" dirty="0"/>
          </a:p>
          <a:p>
            <a:pPr lvl="2"/>
            <a:endParaRPr lang="fr-FR" dirty="0"/>
          </a:p>
          <a:p>
            <a:pPr lvl="2"/>
            <a:r>
              <a:rPr lang="fr-FR" dirty="0" smtClean="0"/>
              <a:t>Les rôles de chacun dans l’équipe</a:t>
            </a:r>
            <a:endParaRPr lang="fr-FR" dirty="0"/>
          </a:p>
          <a:p>
            <a:pPr lvl="2"/>
            <a:endParaRPr lang="fr-FR" dirty="0"/>
          </a:p>
          <a:p>
            <a:pPr lvl="2"/>
            <a:r>
              <a:rPr lang="fr-FR" dirty="0" smtClean="0"/>
              <a:t>La présentation des outils utilisés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76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>
            <a:lumMod val="85000"/>
          </a:schemeClr>
        </a:solidFill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ESTIAM</Template>
  <TotalTime>5232</TotalTime>
  <Words>464</Words>
  <Application>Microsoft Macintosh PowerPoint</Application>
  <PresentationFormat>Grand écran</PresentationFormat>
  <Paragraphs>130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Inconsolata</vt:lpstr>
      <vt:lpstr>Arial</vt:lpstr>
      <vt:lpstr>Thème Office</vt:lpstr>
      <vt:lpstr>Projets Y-Days</vt:lpstr>
      <vt:lpstr>Objectifs des Y-days</vt:lpstr>
      <vt:lpstr>Y-days 2016 - 2017</vt:lpstr>
      <vt:lpstr>Projet Retrogaming</vt:lpstr>
      <vt:lpstr>Conception du projet</vt:lpstr>
      <vt:lpstr>Phase 1 – Conception du projet</vt:lpstr>
      <vt:lpstr>Phase 1 – Conception du projet</vt:lpstr>
      <vt:lpstr>Modélisation et méthodologie</vt:lpstr>
      <vt:lpstr>Phase 2 – Modélisation et méthodologie</vt:lpstr>
      <vt:lpstr>Phase 2 – Modélisation et méthodologie</vt:lpstr>
      <vt:lpstr>Avancement du projet</vt:lpstr>
      <vt:lpstr>Phase 3 – Avancement du projet</vt:lpstr>
      <vt:lpstr>Phase 3 – Avancement du projet</vt:lpstr>
      <vt:lpstr>Lancement promotionnel</vt:lpstr>
      <vt:lpstr>Phase 4 – Lancement du site promotionnel</vt:lpstr>
      <vt:lpstr>Phase 4 – Lancement du site promotionnel</vt:lpstr>
      <vt:lpstr>Lancement de la béta</vt:lpstr>
      <vt:lpstr>Phase 5 – Lancement de la béta </vt:lpstr>
      <vt:lpstr>Phase 5 – Lancement de la béta </vt:lpstr>
      <vt:lpstr>Soutenance  finale</vt:lpstr>
      <vt:lpstr>5 et 12 Avril – Soutenances finale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Projets B1 – B2 Ynov</dc:title>
  <dc:creator>Marc PYBOURDIN</dc:creator>
  <cp:lastModifiedBy>Marc PYBOURDIN</cp:lastModifiedBy>
  <cp:revision>12</cp:revision>
  <dcterms:created xsi:type="dcterms:W3CDTF">2016-10-27T17:19:37Z</dcterms:created>
  <dcterms:modified xsi:type="dcterms:W3CDTF">2016-10-31T08:32:12Z</dcterms:modified>
</cp:coreProperties>
</file>