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Proxima Nova"/>
      <p:regular r:id="rId56"/>
      <p:bold r:id="rId57"/>
      <p:italic r:id="rId58"/>
      <p:boldItalic r:id="rId5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59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99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466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 Rework Case Study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3041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1440900" cy="6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  <p:sp>
        <p:nvSpPr>
          <p:cNvPr id="214" name="Shape 214"/>
          <p:cNvSpPr/>
          <p:nvPr/>
        </p:nvSpPr>
        <p:spPr>
          <a:xfrm>
            <a:off x="18288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15" name="Shape 215"/>
          <p:cNvSpPr/>
          <p:nvPr/>
        </p:nvSpPr>
        <p:spPr>
          <a:xfrm>
            <a:off x="1905000" y="1676400"/>
            <a:ext cx="2438399" cy="289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Container</a:t>
            </a:r>
            <a:br>
              <a:rPr b="1" lang="en"/>
            </a:br>
            <a:r>
              <a:rPr lang="en"/>
              <a:t>(user space)</a:t>
            </a:r>
          </a:p>
        </p:txBody>
      </p:sp>
      <p:sp>
        <p:nvSpPr>
          <p:cNvPr id="216" name="Shape 216"/>
          <p:cNvSpPr/>
          <p:nvPr/>
        </p:nvSpPr>
        <p:spPr>
          <a:xfrm>
            <a:off x="2628900" y="4267200"/>
            <a:ext cx="990599" cy="5333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</a:t>
            </a:r>
            <a:br>
              <a:rPr lang="en"/>
            </a:br>
            <a:r>
              <a:rPr lang="en"/>
              <a:t>Space</a:t>
            </a:r>
          </a:p>
        </p:txBody>
      </p:sp>
      <p:sp>
        <p:nvSpPr>
          <p:cNvPr id="217" name="Shape 217"/>
          <p:cNvSpPr/>
          <p:nvPr/>
        </p:nvSpPr>
        <p:spPr>
          <a:xfrm>
            <a:off x="2057400" y="2362200"/>
            <a:ext cx="2133599" cy="5333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218" name="Shape 218"/>
          <p:cNvSpPr/>
          <p:nvPr/>
        </p:nvSpPr>
        <p:spPr>
          <a:xfrm>
            <a:off x="2971811" y="2895593"/>
            <a:ext cx="304776" cy="1371599"/>
          </a:xfrm>
          <a:prstGeom prst="lightningBol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2514600" y="3276600"/>
            <a:ext cx="1219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calls</a:t>
            </a:r>
          </a:p>
        </p:txBody>
      </p:sp>
      <p:sp>
        <p:nvSpPr>
          <p:cNvPr id="220" name="Shape 220"/>
          <p:cNvSpPr/>
          <p:nvPr/>
        </p:nvSpPr>
        <p:spPr>
          <a:xfrm>
            <a:off x="2514600" y="1834325"/>
            <a:ext cx="1219199" cy="3306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3041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1440900" cy="6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  <p:sp>
        <p:nvSpPr>
          <p:cNvPr id="227" name="Shape 227"/>
          <p:cNvSpPr/>
          <p:nvPr/>
        </p:nvSpPr>
        <p:spPr>
          <a:xfrm>
            <a:off x="18288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28" name="Shape 228"/>
          <p:cNvSpPr/>
          <p:nvPr/>
        </p:nvSpPr>
        <p:spPr>
          <a:xfrm>
            <a:off x="1905000" y="1676400"/>
            <a:ext cx="2438399" cy="289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Container</a:t>
            </a:r>
            <a:br>
              <a:rPr b="1" lang="en"/>
            </a:br>
            <a:r>
              <a:rPr lang="en"/>
              <a:t>(user space)</a:t>
            </a:r>
          </a:p>
        </p:txBody>
      </p:sp>
      <p:sp>
        <p:nvSpPr>
          <p:cNvPr id="229" name="Shape 229"/>
          <p:cNvSpPr/>
          <p:nvPr/>
        </p:nvSpPr>
        <p:spPr>
          <a:xfrm>
            <a:off x="2628900" y="4267200"/>
            <a:ext cx="990599" cy="5333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</a:t>
            </a:r>
            <a:br>
              <a:rPr lang="en"/>
            </a:br>
            <a:r>
              <a:rPr lang="en"/>
              <a:t>Space</a:t>
            </a:r>
          </a:p>
        </p:txBody>
      </p:sp>
      <p:sp>
        <p:nvSpPr>
          <p:cNvPr id="230" name="Shape 230"/>
          <p:cNvSpPr/>
          <p:nvPr/>
        </p:nvSpPr>
        <p:spPr>
          <a:xfrm>
            <a:off x="2057400" y="2362200"/>
            <a:ext cx="2133599" cy="5333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231" name="Shape 231"/>
          <p:cNvSpPr/>
          <p:nvPr/>
        </p:nvSpPr>
        <p:spPr>
          <a:xfrm>
            <a:off x="2971811" y="2895593"/>
            <a:ext cx="304776" cy="1371599"/>
          </a:xfrm>
          <a:prstGeom prst="lightningBol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2514600" y="3276600"/>
            <a:ext cx="1219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calls</a:t>
            </a:r>
          </a:p>
        </p:txBody>
      </p:sp>
      <p:sp>
        <p:nvSpPr>
          <p:cNvPr id="233" name="Shape 233"/>
          <p:cNvSpPr/>
          <p:nvPr/>
        </p:nvSpPr>
        <p:spPr>
          <a:xfrm>
            <a:off x="6248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34" name="Shape 234"/>
          <p:cNvSpPr/>
          <p:nvPr/>
        </p:nvSpPr>
        <p:spPr>
          <a:xfrm>
            <a:off x="6324600" y="1676400"/>
            <a:ext cx="2438399" cy="289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Container</a:t>
            </a:r>
            <a:br>
              <a:rPr b="1" lang="en"/>
            </a:br>
            <a:br>
              <a:rPr b="1" lang="en"/>
            </a:br>
            <a:r>
              <a:rPr lang="en"/>
              <a:t>(for instance)</a:t>
            </a:r>
            <a:br>
              <a:rPr lang="en"/>
            </a:br>
            <a:br>
              <a:rPr lang="en"/>
            </a:br>
            <a:r>
              <a:rPr lang="en"/>
              <a:t>/home/git/repositories</a:t>
            </a:r>
          </a:p>
        </p:txBody>
      </p:sp>
      <p:sp>
        <p:nvSpPr>
          <p:cNvPr id="235" name="Shape 235"/>
          <p:cNvSpPr/>
          <p:nvPr/>
        </p:nvSpPr>
        <p:spPr>
          <a:xfrm>
            <a:off x="7048500" y="4267200"/>
            <a:ext cx="990599" cy="5333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</a:t>
            </a:r>
            <a:br>
              <a:rPr lang="en"/>
            </a:br>
            <a:r>
              <a:rPr lang="en"/>
              <a:t>Space</a:t>
            </a:r>
          </a:p>
        </p:txBody>
      </p:sp>
      <p:sp>
        <p:nvSpPr>
          <p:cNvPr id="236" name="Shape 236"/>
          <p:cNvSpPr/>
          <p:nvPr/>
        </p:nvSpPr>
        <p:spPr>
          <a:xfrm>
            <a:off x="2514600" y="1834325"/>
            <a:ext cx="1219199" cy="3306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654175" y="1834325"/>
            <a:ext cx="1733699" cy="3306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Images: docker build</a:t>
            </a:r>
          </a:p>
        </p:txBody>
      </p:sp>
      <p:sp>
        <p:nvSpPr>
          <p:cNvPr id="244" name="Shape 244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45" name="Shape 245"/>
          <p:cNvSpPr/>
          <p:nvPr/>
        </p:nvSpPr>
        <p:spPr>
          <a:xfrm>
            <a:off x="381000" y="1752600"/>
            <a:ext cx="4648199" cy="32766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Dockerfile:</a:t>
            </a:r>
            <a:br>
              <a:rPr lang="en" sz="1200"/>
            </a:br>
            <a:br>
              <a:rPr lang="en" sz="1200"/>
            </a:br>
            <a:r>
              <a:rPr lang="en" sz="1200"/>
              <a:t>FROM ubuntu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6" name="Shape 246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Images: docker build</a:t>
            </a:r>
          </a:p>
        </p:txBody>
      </p:sp>
      <p:sp>
        <p:nvSpPr>
          <p:cNvPr id="253" name="Shape 253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54" name="Shape 254"/>
          <p:cNvSpPr/>
          <p:nvPr/>
        </p:nvSpPr>
        <p:spPr>
          <a:xfrm>
            <a:off x="381000" y="1752600"/>
            <a:ext cx="4648199" cy="32766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Dockerfile:</a:t>
            </a:r>
            <a:br>
              <a:rPr lang="en" sz="1200"/>
            </a:br>
            <a:br>
              <a:rPr lang="en" sz="1200"/>
            </a:br>
            <a:r>
              <a:rPr lang="en" sz="1200"/>
              <a:t>FROM ubuntu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5" name="Shape 255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56" name="Shape 256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82625" y="2418200"/>
            <a:ext cx="4471799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RUN \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add-apt-repository -y ppa:nginx/stable &amp;&amp; \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apt-get update &amp;&amp; \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apt-get install -y nginx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Images: docker build</a:t>
            </a:r>
          </a:p>
        </p:txBody>
      </p:sp>
      <p:sp>
        <p:nvSpPr>
          <p:cNvPr id="264" name="Shape 264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65" name="Shape 265"/>
          <p:cNvSpPr/>
          <p:nvPr/>
        </p:nvSpPr>
        <p:spPr>
          <a:xfrm>
            <a:off x="381000" y="1752600"/>
            <a:ext cx="4648199" cy="32766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Dockerfile:</a:t>
            </a:r>
            <a:br>
              <a:rPr lang="en" sz="1200"/>
            </a:br>
            <a:br>
              <a:rPr lang="en" sz="1200"/>
            </a:br>
            <a:r>
              <a:rPr lang="en" sz="1200"/>
              <a:t>FROM ubuntu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66" name="Shape 266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67" name="Shape 267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82625" y="2418200"/>
            <a:ext cx="4471799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RUN \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add-apt-repository -y ppa:nginx/stable &amp;&amp; \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apt-get update &amp;&amp; \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apt-get install -y nginx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82625" y="3332600"/>
            <a:ext cx="4471799" cy="15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COPY env.conf /home/git/</a:t>
            </a:r>
            <a:br>
              <a:rPr lang="en" sz="1200"/>
            </a:br>
            <a:r>
              <a:rPr lang="en" sz="1200"/>
              <a:t>RUN ln -fs /home/git/env.conf  /etc/nginx/nginx.conf</a:t>
            </a:r>
            <a:br>
              <a:rPr lang="en" sz="1200"/>
            </a:br>
          </a:p>
          <a:p>
            <a:pPr rtl="0">
              <a:spcBef>
                <a:spcPts val="0"/>
              </a:spcBef>
              <a:buNone/>
            </a:pPr>
            <a:r>
              <a:rPr lang="en" sz="1200"/>
              <a:t>EXPOSE 80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EXPOSE 443</a:t>
            </a:r>
          </a:p>
          <a:p>
            <a:pPr rtl="0">
              <a:spcBef>
                <a:spcPts val="0"/>
              </a:spcBef>
              <a:buNone/>
            </a:pPr>
            <a:br>
              <a:rPr lang="en" sz="1200"/>
            </a:br>
            <a:r>
              <a:rPr lang="en" sz="1200"/>
              <a:t>ENTRYPOINT ["/bin/sh", "-c"]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CMD ["nginx"]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276" name="Shape 276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279" name="Shape 279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80" name="Shape 280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281" name="Shape 281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82" name="Shape 282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83" name="Shape 283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84" name="Shape 284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85" name="Shape 285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291" name="Shape 291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294" name="Shape 294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95" name="Shape 295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296" name="Shape 296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97" name="Shape 297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98" name="Shape 298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99" name="Shape 299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00" name="Shape 300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grpSp>
        <p:nvGrpSpPr>
          <p:cNvPr id="301" name="Shape 301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302" name="Shape 302"/>
            <p:cNvSpPr txBox="1"/>
            <p:nvPr/>
          </p:nvSpPr>
          <p:spPr>
            <a:xfrm>
              <a:off x="380993" y="3873900"/>
              <a:ext cx="12039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309" name="Shape 309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312" name="Shape 312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313" name="Shape 313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314" name="Shape 314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15" name="Shape 315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16" name="Shape 316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17" name="Shape 317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18" name="Shape 318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sp>
        <p:nvSpPr>
          <p:cNvPr id="319" name="Shape 319"/>
          <p:cNvSpPr/>
          <p:nvPr/>
        </p:nvSpPr>
        <p:spPr>
          <a:xfrm>
            <a:off x="2133600" y="3612650"/>
            <a:ext cx="228600" cy="228600"/>
          </a:xfrm>
          <a:prstGeom prst="flowChartProcess">
            <a:avLst/>
          </a:prstGeom>
          <a:solidFill>
            <a:srgbClr val="E06666"/>
          </a:solidFill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057400" y="2133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files updates</a:t>
            </a:r>
          </a:p>
        </p:txBody>
      </p:sp>
      <p:grpSp>
        <p:nvGrpSpPr>
          <p:cNvPr id="321" name="Shape 321"/>
          <p:cNvGrpSpPr/>
          <p:nvPr/>
        </p:nvGrpSpPr>
        <p:grpSpPr>
          <a:xfrm>
            <a:off x="506725" y="3505200"/>
            <a:ext cx="4612274" cy="431400"/>
            <a:chOff x="380994" y="3505200"/>
            <a:chExt cx="4305305" cy="431400"/>
          </a:xfrm>
        </p:grpSpPr>
        <p:sp>
          <p:nvSpPr>
            <p:cNvPr id="322" name="Shape 322"/>
            <p:cNvSpPr txBox="1"/>
            <p:nvPr/>
          </p:nvSpPr>
          <p:spPr>
            <a:xfrm>
              <a:off x="380994" y="3505200"/>
              <a:ext cx="13299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start/run</a:t>
              </a: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3924300" y="3505200"/>
              <a:ext cx="7620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Up</a:t>
              </a: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325" name="Shape 325"/>
            <p:cNvSpPr txBox="1"/>
            <p:nvPr/>
          </p:nvSpPr>
          <p:spPr>
            <a:xfrm>
              <a:off x="380993" y="3873900"/>
              <a:ext cx="1203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332" name="Shape 332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335" name="Shape 335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336" name="Shape 336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337" name="Shape 337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38" name="Shape 338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39" name="Shape 339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40" name="Shape 340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41" name="Shape 341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sp>
        <p:nvSpPr>
          <p:cNvPr id="342" name="Shape 342"/>
          <p:cNvSpPr/>
          <p:nvPr/>
        </p:nvSpPr>
        <p:spPr>
          <a:xfrm>
            <a:off x="2057400" y="2133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files updates</a:t>
            </a:r>
          </a:p>
        </p:txBody>
      </p:sp>
      <p:grpSp>
        <p:nvGrpSpPr>
          <p:cNvPr id="343" name="Shape 343"/>
          <p:cNvGrpSpPr/>
          <p:nvPr/>
        </p:nvGrpSpPr>
        <p:grpSpPr>
          <a:xfrm>
            <a:off x="506725" y="3505200"/>
            <a:ext cx="4612274" cy="431400"/>
            <a:chOff x="380994" y="3505200"/>
            <a:chExt cx="4305305" cy="431400"/>
          </a:xfrm>
        </p:grpSpPr>
        <p:sp>
          <p:nvSpPr>
            <p:cNvPr id="344" name="Shape 344"/>
            <p:cNvSpPr txBox="1"/>
            <p:nvPr/>
          </p:nvSpPr>
          <p:spPr>
            <a:xfrm>
              <a:off x="380994" y="3505200"/>
              <a:ext cx="1329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start/run</a:t>
              </a:r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3924300" y="3505200"/>
              <a:ext cx="7620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Up</a:t>
              </a:r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347" name="Shape 347"/>
            <p:cNvSpPr txBox="1"/>
            <p:nvPr/>
          </p:nvSpPr>
          <p:spPr>
            <a:xfrm>
              <a:off x="380993" y="3873900"/>
              <a:ext cx="12218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506725" y="2667000"/>
            <a:ext cx="4734723" cy="431400"/>
            <a:chOff x="380994" y="2667000"/>
            <a:chExt cx="4419605" cy="431400"/>
          </a:xfrm>
        </p:grpSpPr>
        <p:sp>
          <p:nvSpPr>
            <p:cNvPr id="350" name="Shape 350"/>
            <p:cNvSpPr txBox="1"/>
            <p:nvPr/>
          </p:nvSpPr>
          <p:spPr>
            <a:xfrm>
              <a:off x="380994" y="2667000"/>
              <a:ext cx="13299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stop/kill</a:t>
              </a: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3810000" y="2667000"/>
              <a:ext cx="990599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Exited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357" name="Shape 357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360" name="Shape 360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361" name="Shape 361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362" name="Shape 362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63" name="Shape 363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64" name="Shape 364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65" name="Shape 365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66" name="Shape 366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506700" y="2286000"/>
            <a:ext cx="1336199" cy="4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rm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506725" y="3505200"/>
            <a:ext cx="4612274" cy="431400"/>
            <a:chOff x="380994" y="3505200"/>
            <a:chExt cx="4305305" cy="431400"/>
          </a:xfrm>
        </p:grpSpPr>
        <p:sp>
          <p:nvSpPr>
            <p:cNvPr id="369" name="Shape 369"/>
            <p:cNvSpPr txBox="1"/>
            <p:nvPr/>
          </p:nvSpPr>
          <p:spPr>
            <a:xfrm>
              <a:off x="380994" y="3505200"/>
              <a:ext cx="1329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start/run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3924300" y="3505200"/>
              <a:ext cx="7620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Up</a:t>
              </a:r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372" name="Shape 372"/>
            <p:cNvSpPr txBox="1"/>
            <p:nvPr/>
          </p:nvSpPr>
          <p:spPr>
            <a:xfrm>
              <a:off x="380993" y="3873900"/>
              <a:ext cx="1247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06731" y="2667000"/>
            <a:ext cx="4734717" cy="431400"/>
            <a:chOff x="381000" y="2667000"/>
            <a:chExt cx="4419599" cy="431400"/>
          </a:xfrm>
        </p:grpSpPr>
        <p:sp>
          <p:nvSpPr>
            <p:cNvPr id="375" name="Shape 375"/>
            <p:cNvSpPr txBox="1"/>
            <p:nvPr/>
          </p:nvSpPr>
          <p:spPr>
            <a:xfrm>
              <a:off x="381000" y="2667000"/>
              <a:ext cx="1371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stop/kill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3810000" y="26670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Exited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997400" y="882600"/>
            <a:ext cx="18299" cy="15095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06399" cy="51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From:</a:t>
            </a:r>
          </a:p>
        </p:txBody>
      </p:sp>
      <p:sp>
        <p:nvSpPr>
          <p:cNvPr id="64" name="Shape 64"/>
          <p:cNvSpPr/>
          <p:nvPr/>
        </p:nvSpPr>
        <p:spPr>
          <a:xfrm>
            <a:off x="1140000" y="1066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Blessed</a:t>
            </a:r>
          </a:p>
        </p:txBody>
      </p:sp>
      <p:sp>
        <p:nvSpPr>
          <p:cNvPr id="65" name="Shape 65"/>
          <p:cNvSpPr/>
          <p:nvPr/>
        </p:nvSpPr>
        <p:spPr>
          <a:xfrm>
            <a:off x="3349800" y="1066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Staging</a:t>
            </a:r>
          </a:p>
        </p:txBody>
      </p:sp>
      <p:sp>
        <p:nvSpPr>
          <p:cNvPr id="66" name="Shape 66"/>
          <p:cNvSpPr/>
          <p:nvPr/>
        </p:nvSpPr>
        <p:spPr>
          <a:xfrm>
            <a:off x="5562600" y="1077725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External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2286000" y="1295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>
            <a:off x="4498800" y="1295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/>
          <p:nvPr/>
        </p:nvSpPr>
        <p:spPr>
          <a:xfrm>
            <a:off x="4495800" y="1371600"/>
            <a:ext cx="1143000" cy="228600"/>
          </a:xfrm>
          <a:prstGeom prst="curvedLeftArrow">
            <a:avLst>
              <a:gd fmla="val 25000" name="adj1"/>
              <a:gd fmla="val 40858" name="adj2"/>
              <a:gd fmla="val 25000" name="adj3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285999" y="15240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x="2422625" y="2063500"/>
            <a:ext cx="1063800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Company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715000" y="2063500"/>
            <a:ext cx="1063800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Outside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25" y="3258675"/>
            <a:ext cx="761999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575" y="3287875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069800" y="3104600"/>
            <a:ext cx="973800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738675" y="3083425"/>
            <a:ext cx="1089899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master_ext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738675" y="3693025"/>
            <a:ext cx="1089899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081075" y="3693025"/>
            <a:ext cx="1089899" cy="4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master_ext</a:t>
            </a:r>
          </a:p>
        </p:txBody>
      </p:sp>
      <p:cxnSp>
        <p:nvCxnSpPr>
          <p:cNvPr id="79" name="Shape 79"/>
          <p:cNvCxnSpPr>
            <a:stCxn id="75" idx="3"/>
            <a:endCxn id="76" idx="1"/>
          </p:cNvCxnSpPr>
          <p:nvPr/>
        </p:nvCxnSpPr>
        <p:spPr>
          <a:xfrm flipH="1" rot="10800000">
            <a:off x="3043600" y="3287749"/>
            <a:ext cx="2695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>
            <a:stCxn id="77" idx="1"/>
            <a:endCxn id="78" idx="3"/>
          </p:cNvCxnSpPr>
          <p:nvPr/>
        </p:nvCxnSpPr>
        <p:spPr>
          <a:xfrm rot="10800000">
            <a:off x="3170975" y="3897474"/>
            <a:ext cx="256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740200" y="1684195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152475"/>
            <a:ext cx="2479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Container first</a:t>
            </a:r>
          </a:p>
        </p:txBody>
      </p:sp>
      <p:sp>
        <p:nvSpPr>
          <p:cNvPr id="384" name="Shape 384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385" name="Shape 385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386" name="Shape 386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387" name="Shape 387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388" name="Shape 38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740200" y="1684195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152475"/>
            <a:ext cx="2479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Container first</a:t>
            </a:r>
          </a:p>
        </p:txBody>
      </p:sp>
      <p:sp>
        <p:nvSpPr>
          <p:cNvPr id="396" name="Shape 396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397" name="Shape 397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398" name="Shape 398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399" name="Shape 399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00" name="Shape 400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01" name="Shape 401"/>
          <p:cNvSpPr/>
          <p:nvPr/>
        </p:nvSpPr>
        <p:spPr>
          <a:xfrm>
            <a:off x="4318650" y="2603650"/>
            <a:ext cx="1886399" cy="1239599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2740200" y="1684195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2479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Container first</a:t>
            </a:r>
          </a:p>
        </p:txBody>
      </p:sp>
      <p:sp>
        <p:nvSpPr>
          <p:cNvPr id="409" name="Shape 409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10" name="Shape 410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11" name="Shape 411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12" name="Shape 412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13" name="Shape 413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14" name="Shape 414"/>
          <p:cNvSpPr/>
          <p:nvPr/>
        </p:nvSpPr>
        <p:spPr>
          <a:xfrm>
            <a:off x="4318650" y="2603650"/>
            <a:ext cx="1886399" cy="1239599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272850" y="1867359"/>
            <a:ext cx="3858600" cy="10715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create --name=gitolite.repos.blessed.cont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gitolite.repos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/home/git/repositories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22" name="Shape 422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24" name="Shape 424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25" name="Shape 425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26" name="Shape 426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27" name="Shape 427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28" name="Shape 428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29" name="Shape 429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30" name="Shape 430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31" name="Shape 431"/>
          <p:cNvCxnSpPr>
            <a:stCxn id="430" idx="2"/>
            <a:endCxn id="429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38" name="Shape 438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40" name="Shape 440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41" name="Shape 441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42" name="Shape 442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43" name="Shape 443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44" name="Shape 444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45" name="Shape 445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46" name="Shape 446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47" name="Shape 447"/>
          <p:cNvCxnSpPr>
            <a:stCxn id="446" idx="2"/>
            <a:endCxn id="445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8" name="Shape 448"/>
          <p:cNvSpPr/>
          <p:nvPr/>
        </p:nvSpPr>
        <p:spPr>
          <a:xfrm>
            <a:off x="5830950" y="416115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55" name="Shape 455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57" name="Shape 457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58" name="Shape 458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59" name="Shape 459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60" name="Shape 460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61" name="Shape 461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62" name="Shape 462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463" name="Shape 463"/>
          <p:cNvCxnSpPr>
            <a:stCxn id="461" idx="1"/>
            <a:endCxn id="462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4" name="Shape 464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65" name="Shape 465"/>
          <p:cNvCxnSpPr>
            <a:stCxn id="461" idx="1"/>
            <a:endCxn id="460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6" name="Shape 466"/>
          <p:cNvCxnSpPr>
            <a:stCxn id="464" idx="2"/>
            <a:endCxn id="462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7" name="Shape 467"/>
          <p:cNvCxnSpPr>
            <a:stCxn id="461" idx="3"/>
            <a:endCxn id="458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8" name="Shape 468"/>
          <p:cNvSpPr txBox="1"/>
          <p:nvPr/>
        </p:nvSpPr>
        <p:spPr>
          <a:xfrm>
            <a:off x="272850" y="1875150"/>
            <a:ext cx="3858600" cy="11726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--name=mcron.blessed.cont --volumes-from gitolite.blessed.cont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data.blessed.cont</a:t>
            </a:r>
          </a:p>
        </p:txBody>
      </p:sp>
      <p:sp>
        <p:nvSpPr>
          <p:cNvPr id="469" name="Shape 469"/>
          <p:cNvSpPr/>
          <p:nvPr/>
        </p:nvSpPr>
        <p:spPr>
          <a:xfrm>
            <a:off x="5830950" y="416115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272850" y="3246750"/>
            <a:ext cx="3001199" cy="9144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/home/git/repositories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/home/git/gitolite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/home/git/data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77" name="Shape 477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79" name="Shape 479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80" name="Shape 480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81" name="Shape 481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82" name="Shape 482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83" name="Shape 483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84" name="Shape 484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485" name="Shape 485"/>
          <p:cNvCxnSpPr>
            <a:stCxn id="483" idx="1"/>
            <a:endCxn id="484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6" name="Shape 486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87" name="Shape 487"/>
          <p:cNvCxnSpPr>
            <a:stCxn id="483" idx="1"/>
            <a:endCxn id="482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8" name="Shape 488"/>
          <p:cNvCxnSpPr>
            <a:stCxn id="486" idx="2"/>
            <a:endCxn id="484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9" name="Shape 489"/>
          <p:cNvCxnSpPr>
            <a:stCxn id="483" idx="3"/>
            <a:endCxn id="480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0" name="Shape 490"/>
          <p:cNvSpPr txBox="1"/>
          <p:nvPr/>
        </p:nvSpPr>
        <p:spPr>
          <a:xfrm>
            <a:off x="272850" y="1875150"/>
            <a:ext cx="3858600" cy="11726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--name=mcron.blessed.cont --volumes-from gitolite.blessed.cont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data.blessed.cont</a:t>
            </a:r>
          </a:p>
        </p:txBody>
      </p:sp>
      <p:sp>
        <p:nvSpPr>
          <p:cNvPr id="491" name="Shape 491"/>
          <p:cNvSpPr/>
          <p:nvPr/>
        </p:nvSpPr>
        <p:spPr>
          <a:xfrm>
            <a:off x="5830950" y="416115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499" name="Shape 499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00" name="Shape 500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01" name="Shape 501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02" name="Shape 502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03" name="Shape 503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04" name="Shape 504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05" name="Shape 505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506" name="Shape 506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07" name="Shape 507"/>
          <p:cNvCxnSpPr>
            <a:stCxn id="506" idx="1"/>
            <a:endCxn id="508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9" name="Shape 50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510" name="Shape 510"/>
          <p:cNvCxnSpPr>
            <a:stCxn id="506" idx="1"/>
            <a:endCxn id="505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1" name="Shape 511"/>
          <p:cNvCxnSpPr>
            <a:stCxn id="509" idx="2"/>
            <a:endCxn id="508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2" name="Shape 512"/>
          <p:cNvCxnSpPr>
            <a:stCxn id="506" idx="3"/>
            <a:endCxn id="503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8" name="Shape 50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20" name="Shape 52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21" name="Shape 52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22" name="Shape 522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23" name="Shape 523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24" name="Shape 524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25" name="Shape 525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26" name="Shape 526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527" name="Shape 527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28" name="Shape 528"/>
          <p:cNvCxnSpPr>
            <a:stCxn id="527" idx="1"/>
            <a:endCxn id="529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0" name="Shape 530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531" name="Shape 531"/>
          <p:cNvCxnSpPr>
            <a:stCxn id="527" idx="1"/>
            <a:endCxn id="526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2" name="Shape 532"/>
          <p:cNvCxnSpPr>
            <a:stCxn id="530" idx="2"/>
            <a:endCxn id="529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3" name="Shape 533"/>
          <p:cNvCxnSpPr>
            <a:stCxn id="527" idx="3"/>
            <a:endCxn id="524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4" name="Shape 534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42" name="Shape 542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43" name="Shape 543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44" name="Shape 544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45" name="Shape 545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46" name="Shape 546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47" name="Shape 547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48" name="Shape 548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549" name="Shape 549"/>
          <p:cNvCxnSpPr>
            <a:stCxn id="543" idx="3"/>
            <a:endCxn id="545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0" name="Shape 550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51" name="Shape 551"/>
          <p:cNvCxnSpPr>
            <a:stCxn id="543" idx="3"/>
            <a:endCxn id="546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2" name="Shape 552"/>
          <p:cNvCxnSpPr>
            <a:stCxn id="550" idx="1"/>
            <a:endCxn id="553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4" name="Shape 554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555" name="Shape 555"/>
          <p:cNvCxnSpPr>
            <a:stCxn id="543" idx="2"/>
            <a:endCxn id="548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6" name="Shape 556"/>
          <p:cNvCxnSpPr>
            <a:stCxn id="550" idx="1"/>
            <a:endCxn id="548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7" name="Shape 557"/>
          <p:cNvCxnSpPr>
            <a:stCxn id="554" idx="2"/>
            <a:endCxn id="553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8" name="Shape 558"/>
          <p:cNvCxnSpPr>
            <a:stCxn id="550" idx="3"/>
            <a:endCxn id="546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9" name="Shape 559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0" name="Shape 560"/>
          <p:cNvCxnSpPr>
            <a:endCxn id="553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1" name="Shape 561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553" name="Shape 553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045000" y="17526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892600" y="16002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762075"/>
            <a:ext cx="806399" cy="51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To:</a:t>
            </a:r>
          </a:p>
        </p:txBody>
      </p:sp>
      <p:sp>
        <p:nvSpPr>
          <p:cNvPr id="89" name="Shape 89"/>
          <p:cNvSpPr/>
          <p:nvPr/>
        </p:nvSpPr>
        <p:spPr>
          <a:xfrm>
            <a:off x="2740200" y="14478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133725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1" name="Shape 91"/>
          <p:cNvSpPr/>
          <p:nvPr/>
        </p:nvSpPr>
        <p:spPr>
          <a:xfrm>
            <a:off x="4572000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2" name="Shape 92"/>
          <p:cNvSpPr/>
          <p:nvPr/>
        </p:nvSpPr>
        <p:spPr>
          <a:xfrm>
            <a:off x="6901362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3" name="Shape 93"/>
          <p:cNvSpPr/>
          <p:nvPr/>
        </p:nvSpPr>
        <p:spPr>
          <a:xfrm>
            <a:off x="6901362" y="23241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94" name="Shape 94"/>
          <p:cNvSpPr/>
          <p:nvPr/>
        </p:nvSpPr>
        <p:spPr>
          <a:xfrm>
            <a:off x="6901362" y="30970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95" name="Shape 95"/>
          <p:cNvSpPr/>
          <p:nvPr/>
        </p:nvSpPr>
        <p:spPr>
          <a:xfrm>
            <a:off x="5275725" y="28194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96" name="Shape 96"/>
          <p:cNvSpPr/>
          <p:nvPr/>
        </p:nvSpPr>
        <p:spPr>
          <a:xfrm>
            <a:off x="4648200" y="26289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97" name="Shape 97"/>
          <p:cNvCxnSpPr>
            <a:stCxn id="90" idx="3"/>
            <a:endCxn id="91" idx="1"/>
          </p:cNvCxnSpPr>
          <p:nvPr/>
        </p:nvCxnSpPr>
        <p:spPr>
          <a:xfrm>
            <a:off x="3971924" y="19049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1" idx="3"/>
            <a:endCxn id="93" idx="1"/>
          </p:cNvCxnSpPr>
          <p:nvPr/>
        </p:nvCxnSpPr>
        <p:spPr>
          <a:xfrm>
            <a:off x="5410199" y="19049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/>
          <p:nvPr/>
        </p:nvSpPr>
        <p:spPr>
          <a:xfrm>
            <a:off x="6018725" y="40005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100" name="Shape 100"/>
          <p:cNvSpPr/>
          <p:nvPr/>
        </p:nvSpPr>
        <p:spPr>
          <a:xfrm>
            <a:off x="3133725" y="40005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101" name="Shape 101"/>
          <p:cNvCxnSpPr>
            <a:stCxn id="91" idx="3"/>
            <a:endCxn id="94" idx="1"/>
          </p:cNvCxnSpPr>
          <p:nvPr/>
        </p:nvCxnSpPr>
        <p:spPr>
          <a:xfrm>
            <a:off x="5410199" y="19049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99" idx="1"/>
            <a:endCxn id="100" idx="3"/>
          </p:cNvCxnSpPr>
          <p:nvPr/>
        </p:nvCxnSpPr>
        <p:spPr>
          <a:xfrm flipH="1">
            <a:off x="3971825" y="43052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3133725" y="2705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104" name="Shape 104"/>
          <p:cNvCxnSpPr>
            <a:stCxn id="91" idx="2"/>
            <a:endCxn id="96" idx="0"/>
          </p:cNvCxnSpPr>
          <p:nvPr/>
        </p:nvCxnSpPr>
        <p:spPr>
          <a:xfrm flipH="1" rot="-5400000">
            <a:off x="4696049" y="25048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99" idx="1"/>
            <a:endCxn id="96" idx="3"/>
          </p:cNvCxnSpPr>
          <p:nvPr/>
        </p:nvCxnSpPr>
        <p:spPr>
          <a:xfrm rot="10800000">
            <a:off x="4991225" y="33908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>
            <a:stCxn id="103" idx="2"/>
            <a:endCxn id="100" idx="0"/>
          </p:cNvCxnSpPr>
          <p:nvPr/>
        </p:nvCxnSpPr>
        <p:spPr>
          <a:xfrm flipH="1" rot="-5400000">
            <a:off x="3210224" y="36572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stCxn id="99" idx="3"/>
            <a:endCxn id="94" idx="2"/>
          </p:cNvCxnSpPr>
          <p:nvPr/>
        </p:nvCxnSpPr>
        <p:spPr>
          <a:xfrm flipH="1" rot="10800000">
            <a:off x="6856924" y="37067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91" idx="3"/>
            <a:endCxn id="92" idx="1"/>
          </p:cNvCxnSpPr>
          <p:nvPr/>
        </p:nvCxnSpPr>
        <p:spPr>
          <a:xfrm>
            <a:off x="5410199" y="19049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91" idx="1"/>
            <a:endCxn id="100" idx="3"/>
          </p:cNvCxnSpPr>
          <p:nvPr/>
        </p:nvCxnSpPr>
        <p:spPr>
          <a:xfrm flipH="1">
            <a:off x="3972000" y="1904999"/>
            <a:ext cx="600000" cy="2400300"/>
          </a:xfrm>
          <a:prstGeom prst="bentConnector3">
            <a:avLst>
              <a:gd fmla="val 1505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69" name="Shape 569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70" name="Shape 570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71" name="Shape 571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72" name="Shape 572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73" name="Shape 573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74" name="Shape 574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75" name="Shape 575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576" name="Shape 576"/>
          <p:cNvCxnSpPr>
            <a:stCxn id="570" idx="3"/>
            <a:endCxn id="572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7" name="Shape 577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78" name="Shape 578"/>
          <p:cNvCxnSpPr>
            <a:stCxn id="570" idx="3"/>
            <a:endCxn id="573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9" name="Shape 579"/>
          <p:cNvCxnSpPr>
            <a:stCxn id="577" idx="1"/>
            <a:endCxn id="580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1" name="Shape 581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582" name="Shape 582"/>
          <p:cNvCxnSpPr>
            <a:stCxn id="570" idx="2"/>
            <a:endCxn id="575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3" name="Shape 583"/>
          <p:cNvCxnSpPr>
            <a:stCxn id="577" idx="1"/>
            <a:endCxn id="575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4" name="Shape 584"/>
          <p:cNvCxnSpPr>
            <a:stCxn id="581" idx="2"/>
            <a:endCxn id="580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5" name="Shape 585"/>
          <p:cNvCxnSpPr>
            <a:stCxn id="577" idx="3"/>
            <a:endCxn id="573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6" name="Shape 586"/>
          <p:cNvCxnSpPr>
            <a:stCxn id="570" idx="3"/>
            <a:endCxn id="571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7" name="Shape 587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8" name="Shape 588"/>
          <p:cNvCxnSpPr>
            <a:endCxn id="580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9" name="Shape 589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311700" y="3246750"/>
            <a:ext cx="3796799" cy="381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ldap.cont:apache.ldap.cont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580" name="Shape 580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98" name="Shape 598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99" name="Shape 599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600" name="Shape 600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601" name="Shape 601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602" name="Shape 602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603" name="Shape 603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604" name="Shape 604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605" name="Shape 605"/>
          <p:cNvCxnSpPr>
            <a:stCxn id="599" idx="3"/>
            <a:endCxn id="601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6" name="Shape 606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607" name="Shape 607"/>
          <p:cNvCxnSpPr>
            <a:stCxn id="599" idx="3"/>
            <a:endCxn id="602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8" name="Shape 608"/>
          <p:cNvCxnSpPr>
            <a:stCxn id="606" idx="1"/>
            <a:endCxn id="609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0" name="Shape 610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611" name="Shape 611"/>
          <p:cNvCxnSpPr>
            <a:stCxn id="599" idx="2"/>
            <a:endCxn id="604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2" name="Shape 612"/>
          <p:cNvCxnSpPr>
            <a:stCxn id="606" idx="1"/>
            <a:endCxn id="604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3" name="Shape 613"/>
          <p:cNvCxnSpPr>
            <a:stCxn id="610" idx="2"/>
            <a:endCxn id="609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4" name="Shape 614"/>
          <p:cNvCxnSpPr>
            <a:stCxn id="606" idx="3"/>
            <a:endCxn id="602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5" name="Shape 615"/>
          <p:cNvCxnSpPr>
            <a:stCxn id="599" idx="3"/>
            <a:endCxn id="600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6" name="Shape 616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7" name="Shape 617"/>
          <p:cNvCxnSpPr>
            <a:stCxn id="599" idx="0"/>
            <a:endCxn id="618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9" name="Shape 619"/>
          <p:cNvCxnSpPr>
            <a:endCxn id="609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0" name="Shape 620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311700" y="3246750"/>
            <a:ext cx="3796799" cy="381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ldap.cont:apache.ldap.cont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622" name="Shape 622"/>
          <p:cNvSpPr txBox="1"/>
          <p:nvPr/>
        </p:nvSpPr>
        <p:spPr>
          <a:xfrm>
            <a:off x="311700" y="3551550"/>
            <a:ext cx="3796799" cy="685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apache.staging.cont: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apache.upstream.cont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630" name="Shape 63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631" name="Shape 63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632" name="Shape 632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633" name="Shape 633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634" name="Shape 634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635" name="Shape 635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636" name="Shape 636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637" name="Shape 637"/>
          <p:cNvCxnSpPr>
            <a:stCxn id="631" idx="3"/>
            <a:endCxn id="633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8" name="Shape 638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639" name="Shape 639"/>
          <p:cNvCxnSpPr>
            <a:stCxn id="631" idx="3"/>
            <a:endCxn id="634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0" name="Shape 640"/>
          <p:cNvCxnSpPr>
            <a:stCxn id="638" idx="1"/>
            <a:endCxn id="641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2" name="Shape 642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643" name="Shape 643"/>
          <p:cNvCxnSpPr>
            <a:stCxn id="631" idx="2"/>
            <a:endCxn id="636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4" name="Shape 644"/>
          <p:cNvCxnSpPr>
            <a:stCxn id="638" idx="1"/>
            <a:endCxn id="636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5" name="Shape 645"/>
          <p:cNvCxnSpPr>
            <a:stCxn id="642" idx="2"/>
            <a:endCxn id="641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6" name="Shape 646"/>
          <p:cNvCxnSpPr>
            <a:stCxn id="638" idx="3"/>
            <a:endCxn id="634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7" name="Shape 647"/>
          <p:cNvCxnSpPr>
            <a:stCxn id="631" idx="3"/>
            <a:endCxn id="632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8" name="Shape 648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650" name="Shape 650"/>
          <p:cNvCxnSpPr>
            <a:stCxn id="631" idx="0"/>
            <a:endCxn id="649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1" name="Shape 651"/>
          <p:cNvCxnSpPr>
            <a:endCxn id="641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2" name="Shape 652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311700" y="3246750"/>
            <a:ext cx="3796799" cy="381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ldap.cont:apache.ldap.cont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654" name="Shape 654"/>
          <p:cNvSpPr txBox="1"/>
          <p:nvPr/>
        </p:nvSpPr>
        <p:spPr>
          <a:xfrm>
            <a:off x="311700" y="3551550"/>
            <a:ext cx="3796799" cy="685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apache.staging.cont: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apache.upstream.cont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311700" y="4084950"/>
            <a:ext cx="3796799" cy="52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6043:8543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6053:8553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662" name="Shape 662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664" name="Shape 664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665" name="Shape 665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666" name="Shape 666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667" name="Shape 667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668" name="Shape 668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669" name="Shape 669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670" name="Shape 670"/>
          <p:cNvCxnSpPr>
            <a:stCxn id="664" idx="3"/>
            <a:endCxn id="666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1" name="Shape 671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672" name="Shape 672"/>
          <p:cNvCxnSpPr>
            <a:stCxn id="664" idx="3"/>
            <a:endCxn id="667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3" name="Shape 673"/>
          <p:cNvCxnSpPr>
            <a:stCxn id="671" idx="1"/>
            <a:endCxn id="674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5" name="Shape 675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676" name="Shape 676"/>
          <p:cNvCxnSpPr>
            <a:stCxn id="664" idx="2"/>
            <a:endCxn id="669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7" name="Shape 677"/>
          <p:cNvCxnSpPr>
            <a:stCxn id="671" idx="1"/>
            <a:endCxn id="669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8" name="Shape 678"/>
          <p:cNvCxnSpPr>
            <a:stCxn id="675" idx="2"/>
            <a:endCxn id="674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9" name="Shape 679"/>
          <p:cNvCxnSpPr>
            <a:stCxn id="671" idx="3"/>
            <a:endCxn id="667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0" name="Shape 680"/>
          <p:cNvCxnSpPr>
            <a:stCxn id="664" idx="3"/>
            <a:endCxn id="665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1" name="Shape 681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682" name="Shape 682"/>
          <p:cNvCxnSpPr>
            <a:stCxn id="664" idx="0"/>
            <a:endCxn id="681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3" name="Shape 683"/>
          <p:cNvCxnSpPr>
            <a:stCxn id="664" idx="1"/>
            <a:endCxn id="674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4" name="Shape 674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690" name="Shape 690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692" name="Shape 692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693" name="Shape 693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694" name="Shape 694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695" name="Shape 695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696" name="Shape 696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697" name="Shape 697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698" name="Shape 698"/>
          <p:cNvCxnSpPr>
            <a:stCxn id="692" idx="3"/>
            <a:endCxn id="694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9" name="Shape 699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700" name="Shape 700"/>
          <p:cNvCxnSpPr>
            <a:stCxn id="692" idx="3"/>
            <a:endCxn id="695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1" name="Shape 701"/>
          <p:cNvCxnSpPr>
            <a:stCxn id="699" idx="1"/>
            <a:endCxn id="702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3" name="Shape 703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704" name="Shape 704"/>
          <p:cNvCxnSpPr>
            <a:stCxn id="692" idx="2"/>
            <a:endCxn id="697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5" name="Shape 705"/>
          <p:cNvCxnSpPr>
            <a:stCxn id="699" idx="1"/>
            <a:endCxn id="697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6" name="Shape 706"/>
          <p:cNvCxnSpPr>
            <a:stCxn id="703" idx="2"/>
            <a:endCxn id="702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7" name="Shape 707"/>
          <p:cNvCxnSpPr>
            <a:stCxn id="699" idx="3"/>
            <a:endCxn id="695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8" name="Shape 708"/>
          <p:cNvCxnSpPr>
            <a:stCxn id="692" idx="3"/>
            <a:endCxn id="693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9" name="Shape 709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710" name="Shape 710"/>
          <p:cNvCxnSpPr>
            <a:stCxn id="692" idx="0"/>
            <a:endCxn id="709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1" name="Shape 711"/>
          <p:cNvCxnSpPr>
            <a:stCxn id="692" idx="1"/>
            <a:endCxn id="702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2" name="Shape 702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94900" y="2645503"/>
            <a:ext cx="3858600" cy="21933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13" name="Shape 713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720" name="Shape 720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722" name="Shape 722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723" name="Shape 723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724" name="Shape 724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725" name="Shape 725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726" name="Shape 726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727" name="Shape 727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728" name="Shape 728"/>
          <p:cNvCxnSpPr>
            <a:stCxn id="722" idx="3"/>
            <a:endCxn id="724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9" name="Shape 729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730" name="Shape 730"/>
          <p:cNvCxnSpPr>
            <a:stCxn id="722" idx="3"/>
            <a:endCxn id="725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1" name="Shape 731"/>
          <p:cNvCxnSpPr>
            <a:stCxn id="729" idx="1"/>
            <a:endCxn id="732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3" name="Shape 733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734" name="Shape 734"/>
          <p:cNvCxnSpPr>
            <a:stCxn id="722" idx="2"/>
            <a:endCxn id="727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5" name="Shape 735"/>
          <p:cNvCxnSpPr>
            <a:stCxn id="729" idx="1"/>
            <a:endCxn id="727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6" name="Shape 736"/>
          <p:cNvCxnSpPr>
            <a:stCxn id="733" idx="2"/>
            <a:endCxn id="732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7" name="Shape 737"/>
          <p:cNvCxnSpPr>
            <a:stCxn id="729" idx="3"/>
            <a:endCxn id="725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8" name="Shape 738"/>
          <p:cNvCxnSpPr>
            <a:stCxn id="722" idx="3"/>
            <a:endCxn id="723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9" name="Shape 739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740" name="Shape 740"/>
          <p:cNvCxnSpPr>
            <a:stCxn id="722" idx="0"/>
            <a:endCxn id="739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1" name="Shape 741"/>
          <p:cNvCxnSpPr>
            <a:stCxn id="722" idx="1"/>
            <a:endCxn id="732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2" name="Shape 732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194900" y="2645503"/>
            <a:ext cx="3858600" cy="21933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43" name="Shape 743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 txBox="1"/>
          <p:nvPr/>
        </p:nvSpPr>
        <p:spPr>
          <a:xfrm>
            <a:off x="219900" y="3162748"/>
            <a:ext cx="3796799" cy="52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apache.blessed.cont: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nginx.apache.cont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cxnSp>
        <p:nvCxnSpPr>
          <p:cNvPr id="745" name="Shape 745"/>
          <p:cNvCxnSpPr>
            <a:stCxn id="746" idx="3"/>
            <a:endCxn id="747" idx="1"/>
          </p:cNvCxnSpPr>
          <p:nvPr/>
        </p:nvCxnSpPr>
        <p:spPr>
          <a:xfrm>
            <a:off x="3971925" y="2133600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754" name="Shape 754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756" name="Shape 756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757" name="Shape 757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758" name="Shape 758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759" name="Shape 759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760" name="Shape 760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761" name="Shape 761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762" name="Shape 762"/>
          <p:cNvCxnSpPr>
            <a:stCxn id="756" idx="3"/>
            <a:endCxn id="758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3" name="Shape 763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764" name="Shape 764"/>
          <p:cNvCxnSpPr>
            <a:stCxn id="756" idx="3"/>
            <a:endCxn id="759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5" name="Shape 765"/>
          <p:cNvCxnSpPr>
            <a:stCxn id="763" idx="1"/>
            <a:endCxn id="766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7" name="Shape 767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768" name="Shape 768"/>
          <p:cNvCxnSpPr>
            <a:stCxn id="756" idx="2"/>
            <a:endCxn id="761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9" name="Shape 769"/>
          <p:cNvCxnSpPr>
            <a:stCxn id="763" idx="1"/>
            <a:endCxn id="761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0" name="Shape 770"/>
          <p:cNvCxnSpPr>
            <a:stCxn id="767" idx="2"/>
            <a:endCxn id="766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1" name="Shape 771"/>
          <p:cNvCxnSpPr>
            <a:stCxn id="763" idx="3"/>
            <a:endCxn id="759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2" name="Shape 772"/>
          <p:cNvCxnSpPr>
            <a:stCxn id="756" idx="3"/>
            <a:endCxn id="757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3" name="Shape 773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774" name="Shape 774"/>
          <p:cNvCxnSpPr>
            <a:stCxn id="756" idx="0"/>
            <a:endCxn id="773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5" name="Shape 775"/>
          <p:cNvCxnSpPr>
            <a:stCxn id="756" idx="1"/>
            <a:endCxn id="766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6" name="Shape 766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94900" y="2645503"/>
            <a:ext cx="3858600" cy="21933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--name=nginx.repos.blessed.cont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77" name="Shape 777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 txBox="1"/>
          <p:nvPr/>
        </p:nvSpPr>
        <p:spPr>
          <a:xfrm>
            <a:off x="219900" y="3162748"/>
            <a:ext cx="3796799" cy="52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apache.blessed.cont: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nginx.apache.cont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cxnSp>
        <p:nvCxnSpPr>
          <p:cNvPr id="779" name="Shape 779"/>
          <p:cNvCxnSpPr>
            <a:stCxn id="780" idx="3"/>
            <a:endCxn id="781" idx="1"/>
          </p:cNvCxnSpPr>
          <p:nvPr/>
        </p:nvCxnSpPr>
        <p:spPr>
          <a:xfrm>
            <a:off x="3971925" y="2133600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2" name="Shape 782"/>
          <p:cNvSpPr txBox="1"/>
          <p:nvPr/>
        </p:nvSpPr>
        <p:spPr>
          <a:xfrm>
            <a:off x="225804" y="3695700"/>
            <a:ext cx="3796799" cy="685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6080:80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6443:443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789" name="Shape 789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791" name="Shape 79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798" name="Shape 798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01" name="Shape 80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02" name="Shape 802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12" name="Shape 812"/>
          <p:cNvSpPr/>
          <p:nvPr/>
        </p:nvSpPr>
        <p:spPr>
          <a:xfrm>
            <a:off x="5301750" y="3077425"/>
            <a:ext cx="21975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13" name="Shape 813"/>
          <p:cNvSpPr/>
          <p:nvPr/>
        </p:nvSpPr>
        <p:spPr>
          <a:xfrm>
            <a:off x="5216550" y="3991825"/>
            <a:ext cx="21975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nginx.apache.cont:8553</a:t>
            </a:r>
          </a:p>
        </p:txBody>
      </p:sp>
      <p:sp>
        <p:nvSpPr>
          <p:cNvPr id="814" name="Shape 814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15" name="Shape 815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issues?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 Replicated Git repos hosting servers</a:t>
            </a:r>
          </a:p>
        </p:txBody>
      </p:sp>
      <p:sp>
        <p:nvSpPr>
          <p:cNvPr id="116" name="Shape 116"/>
          <p:cNvSpPr/>
          <p:nvPr/>
        </p:nvSpPr>
        <p:spPr>
          <a:xfrm>
            <a:off x="2740200" y="1828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Blessed</a:t>
            </a:r>
          </a:p>
        </p:txBody>
      </p:sp>
      <p:sp>
        <p:nvSpPr>
          <p:cNvPr id="117" name="Shape 117"/>
          <p:cNvSpPr/>
          <p:nvPr/>
        </p:nvSpPr>
        <p:spPr>
          <a:xfrm>
            <a:off x="4950000" y="1828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Staging</a:t>
            </a:r>
          </a:p>
        </p:txBody>
      </p:sp>
      <p:sp>
        <p:nvSpPr>
          <p:cNvPr id="118" name="Shape 118"/>
          <p:cNvSpPr/>
          <p:nvPr/>
        </p:nvSpPr>
        <p:spPr>
          <a:xfrm>
            <a:off x="7162800" y="1839725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External</a:t>
            </a:r>
          </a:p>
        </p:txBody>
      </p:sp>
      <p:sp>
        <p:nvSpPr>
          <p:cNvPr id="119" name="Shape 119"/>
          <p:cNvSpPr/>
          <p:nvPr/>
        </p:nvSpPr>
        <p:spPr>
          <a:xfrm>
            <a:off x="454200" y="18207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Internal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3886200" y="2057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6099000" y="2057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/>
          <p:nvPr/>
        </p:nvSpPr>
        <p:spPr>
          <a:xfrm>
            <a:off x="6096000" y="2133600"/>
            <a:ext cx="1143000" cy="228600"/>
          </a:xfrm>
          <a:prstGeom prst="curvedLeftArrow">
            <a:avLst>
              <a:gd fmla="val 25000" name="adj1"/>
              <a:gd fmla="val 40858" name="adj2"/>
              <a:gd fmla="val 25000" name="adj3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3886199" y="22860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462900" y="3200400"/>
            <a:ext cx="4490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Isolation (server)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Configuration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Reproducibility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822" name="Shape 822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25" name="Shape 825"/>
          <p:cNvSpPr/>
          <p:nvPr/>
        </p:nvSpPr>
        <p:spPr>
          <a:xfrm>
            <a:off x="5224650" y="30774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26" name="Shape 826"/>
          <p:cNvSpPr/>
          <p:nvPr/>
        </p:nvSpPr>
        <p:spPr>
          <a:xfrm>
            <a:off x="5148450" y="39918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27" name="Shape 827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28" name="Shape 828"/>
          <p:cNvSpPr/>
          <p:nvPr/>
        </p:nvSpPr>
        <p:spPr>
          <a:xfrm>
            <a:off x="5413925" y="19497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829" name="Shape 829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836" name="Shape 836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39" name="Shape 839"/>
          <p:cNvSpPr/>
          <p:nvPr/>
        </p:nvSpPr>
        <p:spPr>
          <a:xfrm>
            <a:off x="5224650" y="30774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40" name="Shape 840"/>
          <p:cNvSpPr/>
          <p:nvPr/>
        </p:nvSpPr>
        <p:spPr>
          <a:xfrm>
            <a:off x="5148450" y="39918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41" name="Shape 84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42" name="Shape 842"/>
          <p:cNvSpPr/>
          <p:nvPr/>
        </p:nvSpPr>
        <p:spPr>
          <a:xfrm>
            <a:off x="5413925" y="19497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194900" y="2645501"/>
            <a:ext cx="3858600" cy="12702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--name=nginx.repos.blessed.cont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apache.blessed.cont: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nginx.apache.cont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cxnSp>
        <p:nvCxnSpPr>
          <p:cNvPr id="844" name="Shape 844"/>
          <p:cNvCxnSpPr>
            <a:stCxn id="837" idx="3"/>
            <a:endCxn id="841" idx="1"/>
          </p:cNvCxnSpPr>
          <p:nvPr/>
        </p:nvCxnSpPr>
        <p:spPr>
          <a:xfrm>
            <a:off x="3971924" y="21335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5" name="Shape 845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52" name="Shape 852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54" name="Shape 854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55" name="Shape 855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856" name="Shape 856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857" name="Shape 857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sp>
        <p:nvSpPr>
          <p:cNvPr id="858" name="Shape 85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59" name="Shape 859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860" name="Shape 860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861" name="Shape 861"/>
          <p:cNvCxnSpPr>
            <a:stCxn id="862" idx="1"/>
            <a:endCxn id="860" idx="3"/>
          </p:cNvCxnSpPr>
          <p:nvPr/>
        </p:nvCxnSpPr>
        <p:spPr>
          <a:xfrm rot="10800000">
            <a:off x="4991099" y="3619500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3" name="Shape 863"/>
          <p:cNvCxnSpPr>
            <a:stCxn id="856" idx="1"/>
            <a:endCxn id="864" idx="3"/>
          </p:cNvCxnSpPr>
          <p:nvPr/>
        </p:nvCxnSpPr>
        <p:spPr>
          <a:xfrm flipH="1">
            <a:off x="3972125" y="4533899"/>
            <a:ext cx="2046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5" name="Shape 865"/>
          <p:cNvCxnSpPr>
            <a:stCxn id="857" idx="2"/>
            <a:endCxn id="858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72" name="Shape 872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74" name="Shape 874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75" name="Shape 875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82" name="Shape 882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884" name="Shape 884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85" name="Shape 885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886" name="Shape 886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887" name="Shape 887"/>
          <p:cNvCxnSpPr>
            <a:stCxn id="888" idx="1"/>
            <a:endCxn id="886" idx="3"/>
          </p:cNvCxnSpPr>
          <p:nvPr/>
        </p:nvCxnSpPr>
        <p:spPr>
          <a:xfrm rot="10800000">
            <a:off x="4991099" y="3619500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9" name="Shape 889"/>
          <p:cNvCxnSpPr>
            <a:stCxn id="883" idx="1"/>
            <a:endCxn id="890" idx="3"/>
          </p:cNvCxnSpPr>
          <p:nvPr/>
        </p:nvCxnSpPr>
        <p:spPr>
          <a:xfrm flipH="1">
            <a:off x="3972125" y="4533899"/>
            <a:ext cx="2046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97" name="Shape 897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899" name="Shape 89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sp>
        <p:nvSpPr>
          <p:cNvPr id="900" name="Shape 900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01" name="Shape 901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902" name="Shape 902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903" name="Shape 903"/>
          <p:cNvCxnSpPr>
            <a:stCxn id="904" idx="1"/>
            <a:endCxn id="902" idx="3"/>
          </p:cNvCxnSpPr>
          <p:nvPr/>
        </p:nvCxnSpPr>
        <p:spPr>
          <a:xfrm rot="10800000">
            <a:off x="4991099" y="3619500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5" name="Shape 905"/>
          <p:cNvCxnSpPr>
            <a:stCxn id="898" idx="1"/>
            <a:endCxn id="906" idx="3"/>
          </p:cNvCxnSpPr>
          <p:nvPr/>
        </p:nvCxnSpPr>
        <p:spPr>
          <a:xfrm flipH="1">
            <a:off x="3972125" y="4533899"/>
            <a:ext cx="2046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7" name="Shape 907"/>
          <p:cNvCxnSpPr>
            <a:stCxn id="899" idx="2"/>
            <a:endCxn id="900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914" name="Shape 914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sp>
        <p:nvSpPr>
          <p:cNvPr id="916" name="Shape 916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917" name="Shape 917"/>
          <p:cNvCxnSpPr>
            <a:stCxn id="915" idx="2"/>
            <a:endCxn id="916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23" name="Shape 923"/>
          <p:cNvSpPr txBox="1"/>
          <p:nvPr>
            <p:ph idx="1" type="body"/>
          </p:nvPr>
        </p:nvSpPr>
        <p:spPr>
          <a:xfrm>
            <a:off x="311700" y="1152475"/>
            <a:ext cx="2474099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(ports/names)</a:t>
            </a:r>
          </a:p>
        </p:txBody>
      </p:sp>
      <p:sp>
        <p:nvSpPr>
          <p:cNvPr id="924" name="Shape 924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26" name="Shape 926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27" name="Shape 927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28" name="Shape 92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29" name="Shape 929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30" name="Shape 930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31" name="Shape 931"/>
          <p:cNvCxnSpPr>
            <a:stCxn id="929" idx="1"/>
            <a:endCxn id="928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2" name="Shape 932"/>
          <p:cNvCxnSpPr>
            <a:stCxn id="930" idx="2"/>
            <a:endCxn id="928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3" name="Shape 933"/>
          <p:cNvCxnSpPr>
            <a:stCxn id="926" idx="1"/>
            <a:endCxn id="928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39" name="Shape 939"/>
          <p:cNvSpPr txBox="1"/>
          <p:nvPr>
            <p:ph idx="1" type="body"/>
          </p:nvPr>
        </p:nvSpPr>
        <p:spPr>
          <a:xfrm>
            <a:off x="311700" y="1152475"/>
            <a:ext cx="2474099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(ports/names)</a:t>
            </a:r>
          </a:p>
        </p:txBody>
      </p:sp>
      <p:sp>
        <p:nvSpPr>
          <p:cNvPr id="940" name="Shape 940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42" name="Shape 942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43" name="Shape 943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44" name="Shape 944"/>
          <p:cNvSpPr/>
          <p:nvPr/>
        </p:nvSpPr>
        <p:spPr>
          <a:xfrm>
            <a:off x="438492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945" name="Shape 945"/>
          <p:cNvSpPr/>
          <p:nvPr/>
        </p:nvSpPr>
        <p:spPr>
          <a:xfrm>
            <a:off x="290587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443</a:t>
            </a:r>
          </a:p>
        </p:txBody>
      </p:sp>
      <p:sp>
        <p:nvSpPr>
          <p:cNvPr id="946" name="Shape 946"/>
          <p:cNvSpPr/>
          <p:nvPr/>
        </p:nvSpPr>
        <p:spPr>
          <a:xfrm>
            <a:off x="6673525" y="2329599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369</a:t>
            </a:r>
          </a:p>
        </p:txBody>
      </p:sp>
      <p:sp>
        <p:nvSpPr>
          <p:cNvPr id="947" name="Shape 947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48" name="Shape 948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49" name="Shape 94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50" name="Shape 950"/>
          <p:cNvCxnSpPr>
            <a:stCxn id="948" idx="1"/>
            <a:endCxn id="947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1" name="Shape 951"/>
          <p:cNvCxnSpPr>
            <a:stCxn id="949" idx="2"/>
            <a:endCxn id="947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2" name="Shape 952"/>
          <p:cNvCxnSpPr>
            <a:stCxn id="942" idx="1"/>
            <a:endCxn id="947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3" name="Shape 953"/>
          <p:cNvSpPr/>
          <p:nvPr/>
        </p:nvSpPr>
        <p:spPr>
          <a:xfrm>
            <a:off x="2906175" y="3530100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2200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311700" y="1152475"/>
            <a:ext cx="2474099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(ports/names)</a:t>
            </a:r>
          </a:p>
        </p:txBody>
      </p:sp>
      <p:sp>
        <p:nvSpPr>
          <p:cNvPr id="960" name="Shape 960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62" name="Shape 962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63" name="Shape 963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64" name="Shape 964"/>
          <p:cNvSpPr/>
          <p:nvPr/>
        </p:nvSpPr>
        <p:spPr>
          <a:xfrm>
            <a:off x="3051725" y="1263900"/>
            <a:ext cx="10647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6080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6443</a:t>
            </a:r>
          </a:p>
        </p:txBody>
      </p:sp>
      <p:sp>
        <p:nvSpPr>
          <p:cNvPr id="965" name="Shape 965"/>
          <p:cNvSpPr/>
          <p:nvPr/>
        </p:nvSpPr>
        <p:spPr>
          <a:xfrm>
            <a:off x="438492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966" name="Shape 966"/>
          <p:cNvSpPr/>
          <p:nvPr/>
        </p:nvSpPr>
        <p:spPr>
          <a:xfrm>
            <a:off x="290587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443</a:t>
            </a:r>
          </a:p>
        </p:txBody>
      </p:sp>
      <p:sp>
        <p:nvSpPr>
          <p:cNvPr id="967" name="Shape 967"/>
          <p:cNvSpPr/>
          <p:nvPr/>
        </p:nvSpPr>
        <p:spPr>
          <a:xfrm>
            <a:off x="6673525" y="2329599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369</a:t>
            </a:r>
          </a:p>
        </p:txBody>
      </p:sp>
      <p:sp>
        <p:nvSpPr>
          <p:cNvPr id="968" name="Shape 968"/>
          <p:cNvSpPr/>
          <p:nvPr/>
        </p:nvSpPr>
        <p:spPr>
          <a:xfrm>
            <a:off x="4499525" y="1263900"/>
            <a:ext cx="10647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6043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6053</a:t>
            </a:r>
          </a:p>
        </p:txBody>
      </p:sp>
      <p:sp>
        <p:nvSpPr>
          <p:cNvPr id="969" name="Shape 969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70" name="Shape 970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71" name="Shape 971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72" name="Shape 972"/>
          <p:cNvCxnSpPr>
            <a:stCxn id="970" idx="1"/>
            <a:endCxn id="969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3" name="Shape 973"/>
          <p:cNvCxnSpPr>
            <a:stCxn id="971" idx="2"/>
            <a:endCxn id="969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4" name="Shape 974"/>
          <p:cNvCxnSpPr>
            <a:stCxn id="962" idx="1"/>
            <a:endCxn id="969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5" name="Shape 975"/>
          <p:cNvSpPr/>
          <p:nvPr/>
        </p:nvSpPr>
        <p:spPr>
          <a:xfrm>
            <a:off x="2906175" y="3530100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2200</a:t>
            </a:r>
          </a:p>
        </p:txBody>
      </p:sp>
      <p:sp>
        <p:nvSpPr>
          <p:cNvPr id="976" name="Shape 976"/>
          <p:cNvSpPr/>
          <p:nvPr/>
        </p:nvSpPr>
        <p:spPr>
          <a:xfrm>
            <a:off x="1680125" y="3530100"/>
            <a:ext cx="10647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2200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issues?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6111599" cy="51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 Monolithic service =&gt; Isolation (processes) issue</a:t>
            </a:r>
          </a:p>
        </p:txBody>
      </p:sp>
      <p:sp>
        <p:nvSpPr>
          <p:cNvPr id="131" name="Shape 131"/>
          <p:cNvSpPr/>
          <p:nvPr/>
        </p:nvSpPr>
        <p:spPr>
          <a:xfrm>
            <a:off x="606600" y="2857500"/>
            <a:ext cx="1145999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Blessed /</a:t>
            </a:r>
            <a:br>
              <a:rPr lang="en"/>
            </a:br>
            <a:r>
              <a:rPr lang="en"/>
              <a:t>Staging /</a:t>
            </a:r>
            <a:br>
              <a:rPr lang="en"/>
            </a:br>
            <a:r>
              <a:rPr lang="en"/>
              <a:t>External 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Internal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1905000" y="3238500"/>
            <a:ext cx="381000" cy="152400"/>
            <a:chOff x="2286000" y="2590800"/>
            <a:chExt cx="381000" cy="152400"/>
          </a:xfrm>
        </p:grpSpPr>
        <p:cxnSp>
          <p:nvCxnSpPr>
            <p:cNvPr id="133" name="Shape 133"/>
            <p:cNvCxnSpPr/>
            <p:nvPr/>
          </p:nvCxnSpPr>
          <p:spPr>
            <a:xfrm>
              <a:off x="2286000" y="2590800"/>
              <a:ext cx="3810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2286000" y="2743200"/>
              <a:ext cx="3810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35" name="Shape 135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137" name="Shape 137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138" name="Shape 138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139" name="Shape 139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140" name="Shape 140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141" name="Shape 141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142" name="Shape 142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143" name="Shape 143"/>
          <p:cNvCxnSpPr>
            <a:stCxn id="136" idx="3"/>
            <a:endCxn id="137" idx="1"/>
          </p:cNvCxnSpPr>
          <p:nvPr/>
        </p:nvCxnSpPr>
        <p:spPr>
          <a:xfrm>
            <a:off x="3971924" y="21335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7" idx="3"/>
            <a:endCxn id="139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146" name="Shape 146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147" name="Shape 147"/>
          <p:cNvCxnSpPr>
            <a:stCxn id="137" idx="3"/>
            <a:endCxn id="140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5" idx="1"/>
            <a:endCxn id="146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150" name="Shape 150"/>
          <p:cNvCxnSpPr>
            <a:stCxn id="137" idx="2"/>
            <a:endCxn id="142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5" idx="1"/>
            <a:endCxn id="142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49" idx="2"/>
            <a:endCxn id="146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45" idx="3"/>
            <a:endCxn id="140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37" idx="3"/>
            <a:endCxn id="138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37" idx="1"/>
            <a:endCxn id="146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5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/>
        </p:nvSpPr>
        <p:spPr>
          <a:xfrm>
            <a:off x="3045000" y="17526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2892600" y="16002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result</a:t>
            </a:r>
          </a:p>
        </p:txBody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311700" y="1762075"/>
            <a:ext cx="2137499" cy="133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21 containers, in 3 sets, </a:t>
            </a:r>
            <a:br>
              <a:rPr lang="en"/>
            </a:br>
            <a:r>
              <a:rPr lang="en"/>
              <a:t>one for each environment.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 vs.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Extensible without downtime.</a:t>
            </a:r>
          </a:p>
        </p:txBody>
      </p:sp>
      <p:sp>
        <p:nvSpPr>
          <p:cNvPr id="985" name="Shape 985"/>
          <p:cNvSpPr/>
          <p:nvPr/>
        </p:nvSpPr>
        <p:spPr>
          <a:xfrm>
            <a:off x="2740200" y="14478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3133725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87" name="Shape 987"/>
          <p:cNvSpPr/>
          <p:nvPr/>
        </p:nvSpPr>
        <p:spPr>
          <a:xfrm>
            <a:off x="4572000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88" name="Shape 988"/>
          <p:cNvSpPr/>
          <p:nvPr/>
        </p:nvSpPr>
        <p:spPr>
          <a:xfrm>
            <a:off x="6901362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89" name="Shape 989"/>
          <p:cNvSpPr/>
          <p:nvPr/>
        </p:nvSpPr>
        <p:spPr>
          <a:xfrm>
            <a:off x="6901362" y="23241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990" name="Shape 990"/>
          <p:cNvSpPr/>
          <p:nvPr/>
        </p:nvSpPr>
        <p:spPr>
          <a:xfrm>
            <a:off x="6901362" y="30970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991" name="Shape 991"/>
          <p:cNvSpPr/>
          <p:nvPr/>
        </p:nvSpPr>
        <p:spPr>
          <a:xfrm>
            <a:off x="5275725" y="28194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992" name="Shape 992"/>
          <p:cNvSpPr/>
          <p:nvPr/>
        </p:nvSpPr>
        <p:spPr>
          <a:xfrm>
            <a:off x="4648200" y="26289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993" name="Shape 993"/>
          <p:cNvCxnSpPr>
            <a:stCxn id="986" idx="3"/>
            <a:endCxn id="987" idx="1"/>
          </p:cNvCxnSpPr>
          <p:nvPr/>
        </p:nvCxnSpPr>
        <p:spPr>
          <a:xfrm>
            <a:off x="3971924" y="19049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4" name="Shape 994"/>
          <p:cNvCxnSpPr>
            <a:stCxn id="987" idx="3"/>
            <a:endCxn id="989" idx="1"/>
          </p:cNvCxnSpPr>
          <p:nvPr/>
        </p:nvCxnSpPr>
        <p:spPr>
          <a:xfrm>
            <a:off x="5410199" y="19049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5" name="Shape 995"/>
          <p:cNvSpPr/>
          <p:nvPr/>
        </p:nvSpPr>
        <p:spPr>
          <a:xfrm>
            <a:off x="6018725" y="40005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96" name="Shape 996"/>
          <p:cNvSpPr/>
          <p:nvPr/>
        </p:nvSpPr>
        <p:spPr>
          <a:xfrm>
            <a:off x="3133725" y="40005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997" name="Shape 997"/>
          <p:cNvCxnSpPr>
            <a:stCxn id="987" idx="3"/>
            <a:endCxn id="990" idx="1"/>
          </p:cNvCxnSpPr>
          <p:nvPr/>
        </p:nvCxnSpPr>
        <p:spPr>
          <a:xfrm>
            <a:off x="5410199" y="19049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8" name="Shape 998"/>
          <p:cNvCxnSpPr>
            <a:stCxn id="995" idx="1"/>
            <a:endCxn id="996" idx="3"/>
          </p:cNvCxnSpPr>
          <p:nvPr/>
        </p:nvCxnSpPr>
        <p:spPr>
          <a:xfrm flipH="1">
            <a:off x="3971825" y="43052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9" name="Shape 999"/>
          <p:cNvSpPr/>
          <p:nvPr/>
        </p:nvSpPr>
        <p:spPr>
          <a:xfrm>
            <a:off x="3133725" y="2705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1000" name="Shape 1000"/>
          <p:cNvCxnSpPr>
            <a:stCxn id="987" idx="2"/>
            <a:endCxn id="992" idx="0"/>
          </p:cNvCxnSpPr>
          <p:nvPr/>
        </p:nvCxnSpPr>
        <p:spPr>
          <a:xfrm flipH="1" rot="-5400000">
            <a:off x="4696049" y="25048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1" name="Shape 1001"/>
          <p:cNvCxnSpPr>
            <a:stCxn id="995" idx="1"/>
            <a:endCxn id="992" idx="3"/>
          </p:cNvCxnSpPr>
          <p:nvPr/>
        </p:nvCxnSpPr>
        <p:spPr>
          <a:xfrm rot="10800000">
            <a:off x="4991225" y="33908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2" name="Shape 1002"/>
          <p:cNvCxnSpPr>
            <a:stCxn id="999" idx="2"/>
            <a:endCxn id="996" idx="0"/>
          </p:cNvCxnSpPr>
          <p:nvPr/>
        </p:nvCxnSpPr>
        <p:spPr>
          <a:xfrm flipH="1" rot="-5400000">
            <a:off x="3210224" y="36572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3" name="Shape 1003"/>
          <p:cNvCxnSpPr>
            <a:stCxn id="995" idx="3"/>
            <a:endCxn id="990" idx="2"/>
          </p:cNvCxnSpPr>
          <p:nvPr/>
        </p:nvCxnSpPr>
        <p:spPr>
          <a:xfrm flipH="1" rot="10800000">
            <a:off x="6856924" y="37067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4" name="Shape 1004"/>
          <p:cNvCxnSpPr>
            <a:stCxn id="987" idx="3"/>
            <a:endCxn id="988" idx="1"/>
          </p:cNvCxnSpPr>
          <p:nvPr/>
        </p:nvCxnSpPr>
        <p:spPr>
          <a:xfrm>
            <a:off x="5410199" y="19049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5" name="Shape 1005"/>
          <p:cNvCxnSpPr>
            <a:stCxn id="987" idx="1"/>
            <a:endCxn id="996" idx="3"/>
          </p:cNvCxnSpPr>
          <p:nvPr/>
        </p:nvCxnSpPr>
        <p:spPr>
          <a:xfrm flipH="1">
            <a:off x="3972000" y="1904999"/>
            <a:ext cx="600000" cy="2400300"/>
          </a:xfrm>
          <a:prstGeom prst="bentConnector3">
            <a:avLst>
              <a:gd fmla="val 1505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6" name="Shape 1006"/>
          <p:cNvSpPr/>
          <p:nvPr/>
        </p:nvSpPr>
        <p:spPr>
          <a:xfrm>
            <a:off x="3042875" y="906325"/>
            <a:ext cx="989699" cy="4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Blessed</a:t>
            </a:r>
          </a:p>
        </p:txBody>
      </p:sp>
      <p:sp>
        <p:nvSpPr>
          <p:cNvPr id="1007" name="Shape 1007"/>
          <p:cNvSpPr/>
          <p:nvPr/>
        </p:nvSpPr>
        <p:spPr>
          <a:xfrm>
            <a:off x="4951132" y="906325"/>
            <a:ext cx="989699" cy="4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Staging</a:t>
            </a:r>
          </a:p>
        </p:txBody>
      </p:sp>
      <p:sp>
        <p:nvSpPr>
          <p:cNvPr id="1008" name="Shape 1008"/>
          <p:cNvSpPr/>
          <p:nvPr/>
        </p:nvSpPr>
        <p:spPr>
          <a:xfrm>
            <a:off x="6861979" y="912650"/>
            <a:ext cx="989699" cy="4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External</a:t>
            </a:r>
          </a:p>
        </p:txBody>
      </p:sp>
      <p:cxnSp>
        <p:nvCxnSpPr>
          <p:cNvPr id="1009" name="Shape 1009"/>
          <p:cNvCxnSpPr/>
          <p:nvPr/>
        </p:nvCxnSpPr>
        <p:spPr>
          <a:xfrm>
            <a:off x="4032495" y="1038686"/>
            <a:ext cx="9185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0" name="Shape 1010"/>
          <p:cNvCxnSpPr/>
          <p:nvPr/>
        </p:nvCxnSpPr>
        <p:spPr>
          <a:xfrm>
            <a:off x="5943342" y="1038686"/>
            <a:ext cx="9185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1" name="Shape 1011"/>
          <p:cNvSpPr/>
          <p:nvPr/>
        </p:nvSpPr>
        <p:spPr>
          <a:xfrm>
            <a:off x="5940752" y="1082806"/>
            <a:ext cx="986999" cy="132300"/>
          </a:xfrm>
          <a:prstGeom prst="curvedLeftArrow">
            <a:avLst>
              <a:gd fmla="val 25000" name="adj1"/>
              <a:gd fmla="val 40858" name="adj2"/>
              <a:gd fmla="val 25000" name="adj3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2" name="Shape 1012"/>
          <p:cNvCxnSpPr/>
          <p:nvPr/>
        </p:nvCxnSpPr>
        <p:spPr>
          <a:xfrm rot="10800000">
            <a:off x="4032532" y="1171047"/>
            <a:ext cx="9185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3" name="Shape 1013"/>
          <p:cNvSpPr txBox="1"/>
          <p:nvPr>
            <p:ph idx="2" type="body"/>
          </p:nvPr>
        </p:nvSpPr>
        <p:spPr>
          <a:xfrm>
            <a:off x="768900" y="923875"/>
            <a:ext cx="806399" cy="7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From:</a:t>
            </a:r>
            <a:br>
              <a:rPr lang="en"/>
            </a:br>
            <a:r>
              <a:rPr lang="en"/>
              <a:t>To: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25908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Docker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1000" y="1155600"/>
            <a:ext cx="2666999" cy="5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Lightweight virtualization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25908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81000" y="1155600"/>
            <a:ext cx="2666999" cy="5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Lightweight virtualization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3200400" y="594975"/>
            <a:ext cx="2590800" cy="4358025"/>
            <a:chOff x="3200400" y="594975"/>
            <a:chExt cx="2590800" cy="4358025"/>
          </a:xfrm>
        </p:grpSpPr>
        <p:sp>
          <p:nvSpPr>
            <p:cNvPr id="169" name="Shape 169"/>
            <p:cNvSpPr/>
            <p:nvPr/>
          </p:nvSpPr>
          <p:spPr>
            <a:xfrm>
              <a:off x="3200400" y="1066800"/>
              <a:ext cx="2590800" cy="3886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OS distro (Host)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3276600" y="1676400"/>
              <a:ext cx="2438399" cy="20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5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</a:t>
              </a:r>
              <a:r>
                <a:rPr b="1" lang="en"/>
                <a:t>VM</a:t>
              </a:r>
              <a:r>
                <a:rPr lang="en"/>
                <a:t>)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3429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OS Kernel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4572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3429000" y="3886200"/>
              <a:ext cx="2133599" cy="3810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Hypervisor (type 2)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3429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4572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3429000" y="2362200"/>
              <a:ext cx="2133599" cy="53339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Application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700275" y="594975"/>
              <a:ext cx="15824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Virtual Machine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25908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81000" y="1155600"/>
            <a:ext cx="2666999" cy="5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Lightweight virtualization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3200400" y="594975"/>
            <a:ext cx="2590800" cy="4358025"/>
            <a:chOff x="3200400" y="594975"/>
            <a:chExt cx="2590800" cy="4358025"/>
          </a:xfrm>
        </p:grpSpPr>
        <p:sp>
          <p:nvSpPr>
            <p:cNvPr id="185" name="Shape 185"/>
            <p:cNvSpPr/>
            <p:nvPr/>
          </p:nvSpPr>
          <p:spPr>
            <a:xfrm>
              <a:off x="3200400" y="1066800"/>
              <a:ext cx="2590800" cy="3886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OS distro (Host)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1676400"/>
              <a:ext cx="2438399" cy="20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5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</a:t>
              </a:r>
              <a:r>
                <a:rPr b="1" lang="en"/>
                <a:t>VM</a:t>
              </a:r>
              <a:r>
                <a:rPr lang="en"/>
                <a:t>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429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OS Kernel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572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429000" y="3886200"/>
              <a:ext cx="2133599" cy="3810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Hypervisor (type 2)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29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4572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3429000" y="2362200"/>
              <a:ext cx="2133599" cy="53339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Application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3700275" y="594975"/>
              <a:ext cx="15824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Virtual Machine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6248400" y="594975"/>
            <a:ext cx="2590800" cy="4358025"/>
            <a:chOff x="6248400" y="594975"/>
            <a:chExt cx="2590800" cy="4358025"/>
          </a:xfrm>
        </p:grpSpPr>
        <p:sp>
          <p:nvSpPr>
            <p:cNvPr id="195" name="Shape 195"/>
            <p:cNvSpPr/>
            <p:nvPr/>
          </p:nvSpPr>
          <p:spPr>
            <a:xfrm>
              <a:off x="6248400" y="1066800"/>
              <a:ext cx="2590800" cy="3886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(Host)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6324600" y="1676400"/>
              <a:ext cx="2438399" cy="20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5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Files (</a:t>
              </a:r>
              <a:r>
                <a:rPr b="1" lang="en">
                  <a:solidFill>
                    <a:srgbClr val="4A86E8"/>
                  </a:solidFill>
                </a:rPr>
                <a:t>Docker</a:t>
              </a:r>
              <a:r>
                <a:rPr lang="en"/>
                <a:t>)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6477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7620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6477000" y="3886200"/>
              <a:ext cx="2133599" cy="3810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Docker Engine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6477000" y="2362200"/>
              <a:ext cx="2133599" cy="53339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[Application]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6748275" y="594975"/>
              <a:ext cx="15824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Docker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3041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1440900" cy="6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