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Proxima Nova"/>
      <p:regular r:id="rId56"/>
      <p:bold r:id="rId57"/>
      <p:italic r:id="rId58"/>
      <p:boldItalic r:id="rId5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ProximaNova-bold.fntdata"/><Relationship Id="rId12" Type="http://schemas.openxmlformats.org/officeDocument/2006/relationships/slide" Target="slides/slide7.xml"/><Relationship Id="rId56" Type="http://schemas.openxmlformats.org/officeDocument/2006/relationships/font" Target="fonts/ProximaNova-regular.fntdata"/><Relationship Id="rId15" Type="http://schemas.openxmlformats.org/officeDocument/2006/relationships/slide" Target="slides/slide10.xml"/><Relationship Id="rId59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58" Type="http://schemas.openxmlformats.org/officeDocument/2006/relationships/font" Target="fonts/ProximaNov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4" name="Shape 5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4" name="Shape 6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5" name="Shape 6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5" name="Shape 7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9" name="Shape 7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4" name="Shape 7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4" name="Shape 7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hape 8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7" name="Shape 8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1" name="Shape 8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7" name="Shape 8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7" name="Shape 8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Shape 8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7" name="Shape 8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hape 8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2" name="Shape 8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9" name="Shape 8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9" name="Shape 9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5" name="Shape 9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5" name="Shape 9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8" name="Shape 9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Every internal services are visible. Every port is visible, which means audits won’t differentiate between the apps for your service (git repo hosting server) and all the other services.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5" name="Shape 10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b="1" sz="14000"/>
            </a:lvl1pPr>
            <a:lvl2pPr algn="ctr">
              <a:spcBef>
                <a:spcPts val="0"/>
              </a:spcBef>
              <a:buSzPct val="100000"/>
              <a:defRPr b="1" sz="14000"/>
            </a:lvl2pPr>
            <a:lvl3pPr algn="ctr">
              <a:spcBef>
                <a:spcPts val="0"/>
              </a:spcBef>
              <a:buSzPct val="100000"/>
              <a:defRPr b="1" sz="14000"/>
            </a:lvl3pPr>
            <a:lvl4pPr algn="ctr">
              <a:spcBef>
                <a:spcPts val="0"/>
              </a:spcBef>
              <a:buSzPct val="100000"/>
              <a:defRPr b="1" sz="14000"/>
            </a:lvl4pPr>
            <a:lvl5pPr algn="ctr">
              <a:spcBef>
                <a:spcPts val="0"/>
              </a:spcBef>
              <a:buSzPct val="100000"/>
              <a:defRPr b="1" sz="14000"/>
            </a:lvl5pPr>
            <a:lvl6pPr algn="ctr">
              <a:spcBef>
                <a:spcPts val="0"/>
              </a:spcBef>
              <a:buSzPct val="100000"/>
              <a:defRPr b="1" sz="14000"/>
            </a:lvl6pPr>
            <a:lvl7pPr algn="ctr">
              <a:spcBef>
                <a:spcPts val="0"/>
              </a:spcBef>
              <a:buSzPct val="100000"/>
              <a:defRPr b="1" sz="14000"/>
            </a:lvl7pPr>
            <a:lvl8pPr algn="ctr">
              <a:spcBef>
                <a:spcPts val="0"/>
              </a:spcBef>
              <a:buSzPct val="100000"/>
              <a:defRPr b="1" sz="14000"/>
            </a:lvl8pPr>
            <a:lvl9pPr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rgbClr val="99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466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Docker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Architecture Rework Case Study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45025"/>
            <a:ext cx="30411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311700" y="1152475"/>
            <a:ext cx="1440900" cy="67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Containers</a:t>
            </a:r>
          </a:p>
        </p:txBody>
      </p:sp>
      <p:sp>
        <p:nvSpPr>
          <p:cNvPr id="203" name="Shape 203"/>
          <p:cNvSpPr/>
          <p:nvPr/>
        </p:nvSpPr>
        <p:spPr>
          <a:xfrm>
            <a:off x="18288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204" name="Shape 204"/>
          <p:cNvSpPr/>
          <p:nvPr/>
        </p:nvSpPr>
        <p:spPr>
          <a:xfrm>
            <a:off x="1905000" y="1676400"/>
            <a:ext cx="2438399" cy="2895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Container</a:t>
            </a:r>
            <a:br>
              <a:rPr b="1" lang="en"/>
            </a:br>
            <a:r>
              <a:rPr lang="en"/>
              <a:t>(user space)</a:t>
            </a:r>
          </a:p>
        </p:txBody>
      </p:sp>
      <p:sp>
        <p:nvSpPr>
          <p:cNvPr id="205" name="Shape 205"/>
          <p:cNvSpPr/>
          <p:nvPr/>
        </p:nvSpPr>
        <p:spPr>
          <a:xfrm>
            <a:off x="2628900" y="4267200"/>
            <a:ext cx="990599" cy="533399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Kernel</a:t>
            </a:r>
            <a:br>
              <a:rPr lang="en"/>
            </a:br>
            <a:r>
              <a:rPr lang="en"/>
              <a:t>Space</a:t>
            </a:r>
          </a:p>
        </p:txBody>
      </p:sp>
      <p:sp>
        <p:nvSpPr>
          <p:cNvPr id="206" name="Shape 206"/>
          <p:cNvSpPr/>
          <p:nvPr/>
        </p:nvSpPr>
        <p:spPr>
          <a:xfrm>
            <a:off x="2057400" y="2362200"/>
            <a:ext cx="2133599" cy="5333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Process</a:t>
            </a:r>
          </a:p>
        </p:txBody>
      </p:sp>
      <p:sp>
        <p:nvSpPr>
          <p:cNvPr id="207" name="Shape 207"/>
          <p:cNvSpPr/>
          <p:nvPr/>
        </p:nvSpPr>
        <p:spPr>
          <a:xfrm>
            <a:off x="2971811" y="2895593"/>
            <a:ext cx="304776" cy="1371599"/>
          </a:xfrm>
          <a:prstGeom prst="lightningBolt">
            <a:avLst/>
          </a:prstGeom>
          <a:solidFill>
            <a:srgbClr val="E06666"/>
          </a:solidFill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2514600" y="3276600"/>
            <a:ext cx="12191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calls</a:t>
            </a:r>
          </a:p>
        </p:txBody>
      </p:sp>
      <p:sp>
        <p:nvSpPr>
          <p:cNvPr id="209" name="Shape 209"/>
          <p:cNvSpPr/>
          <p:nvPr/>
        </p:nvSpPr>
        <p:spPr>
          <a:xfrm>
            <a:off x="2514600" y="1834325"/>
            <a:ext cx="1219199" cy="330600"/>
          </a:xfrm>
          <a:prstGeom prst="ellipse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30411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1440900" cy="67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Containers</a:t>
            </a:r>
          </a:p>
        </p:txBody>
      </p:sp>
      <p:sp>
        <p:nvSpPr>
          <p:cNvPr id="216" name="Shape 216"/>
          <p:cNvSpPr/>
          <p:nvPr/>
        </p:nvSpPr>
        <p:spPr>
          <a:xfrm>
            <a:off x="18288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217" name="Shape 217"/>
          <p:cNvSpPr/>
          <p:nvPr/>
        </p:nvSpPr>
        <p:spPr>
          <a:xfrm>
            <a:off x="1905000" y="1676400"/>
            <a:ext cx="2438399" cy="2895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Container</a:t>
            </a:r>
            <a:br>
              <a:rPr b="1" lang="en"/>
            </a:br>
            <a:r>
              <a:rPr lang="en"/>
              <a:t>(user space)</a:t>
            </a:r>
          </a:p>
        </p:txBody>
      </p:sp>
      <p:sp>
        <p:nvSpPr>
          <p:cNvPr id="218" name="Shape 218"/>
          <p:cNvSpPr/>
          <p:nvPr/>
        </p:nvSpPr>
        <p:spPr>
          <a:xfrm>
            <a:off x="2628900" y="4267200"/>
            <a:ext cx="990599" cy="533399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Kernel</a:t>
            </a:r>
            <a:br>
              <a:rPr lang="en"/>
            </a:br>
            <a:r>
              <a:rPr lang="en"/>
              <a:t>Space</a:t>
            </a:r>
          </a:p>
        </p:txBody>
      </p:sp>
      <p:sp>
        <p:nvSpPr>
          <p:cNvPr id="219" name="Shape 219"/>
          <p:cNvSpPr/>
          <p:nvPr/>
        </p:nvSpPr>
        <p:spPr>
          <a:xfrm>
            <a:off x="2057400" y="2362200"/>
            <a:ext cx="2133599" cy="5333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Process</a:t>
            </a:r>
          </a:p>
        </p:txBody>
      </p:sp>
      <p:sp>
        <p:nvSpPr>
          <p:cNvPr id="220" name="Shape 220"/>
          <p:cNvSpPr/>
          <p:nvPr/>
        </p:nvSpPr>
        <p:spPr>
          <a:xfrm>
            <a:off x="2971811" y="2895593"/>
            <a:ext cx="304776" cy="1371599"/>
          </a:xfrm>
          <a:prstGeom prst="lightningBolt">
            <a:avLst/>
          </a:prstGeom>
          <a:solidFill>
            <a:srgbClr val="E06666"/>
          </a:solidFill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2514600" y="3276600"/>
            <a:ext cx="121919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calls</a:t>
            </a:r>
          </a:p>
        </p:txBody>
      </p:sp>
      <p:sp>
        <p:nvSpPr>
          <p:cNvPr id="222" name="Shape 222"/>
          <p:cNvSpPr/>
          <p:nvPr/>
        </p:nvSpPr>
        <p:spPr>
          <a:xfrm>
            <a:off x="62484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223" name="Shape 223"/>
          <p:cNvSpPr/>
          <p:nvPr/>
        </p:nvSpPr>
        <p:spPr>
          <a:xfrm>
            <a:off x="6324600" y="1676400"/>
            <a:ext cx="2438399" cy="28956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Data Container</a:t>
            </a:r>
            <a:br>
              <a:rPr b="1" lang="en"/>
            </a:br>
            <a:br>
              <a:rPr b="1" lang="en"/>
            </a:br>
            <a:r>
              <a:rPr lang="en"/>
              <a:t>(for instance)</a:t>
            </a:r>
            <a:br>
              <a:rPr lang="en"/>
            </a:br>
            <a:br>
              <a:rPr lang="en"/>
            </a:br>
            <a:r>
              <a:rPr lang="en"/>
              <a:t>/home/git/repositories</a:t>
            </a:r>
          </a:p>
        </p:txBody>
      </p:sp>
      <p:sp>
        <p:nvSpPr>
          <p:cNvPr id="224" name="Shape 224"/>
          <p:cNvSpPr/>
          <p:nvPr/>
        </p:nvSpPr>
        <p:spPr>
          <a:xfrm>
            <a:off x="7048500" y="4267200"/>
            <a:ext cx="990599" cy="533399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Kernel</a:t>
            </a:r>
            <a:br>
              <a:rPr lang="en"/>
            </a:br>
            <a:r>
              <a:rPr lang="en"/>
              <a:t>Space</a:t>
            </a:r>
          </a:p>
        </p:txBody>
      </p:sp>
      <p:sp>
        <p:nvSpPr>
          <p:cNvPr id="225" name="Shape 225"/>
          <p:cNvSpPr/>
          <p:nvPr/>
        </p:nvSpPr>
        <p:spPr>
          <a:xfrm>
            <a:off x="2514600" y="1834325"/>
            <a:ext cx="1219199" cy="330600"/>
          </a:xfrm>
          <a:prstGeom prst="ellipse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6654175" y="1834325"/>
            <a:ext cx="1733699" cy="330600"/>
          </a:xfrm>
          <a:prstGeom prst="ellipse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Images: docker build</a:t>
            </a:r>
          </a:p>
        </p:txBody>
      </p:sp>
      <p:sp>
        <p:nvSpPr>
          <p:cNvPr id="233" name="Shape 233"/>
          <p:cNvSpPr/>
          <p:nvPr/>
        </p:nvSpPr>
        <p:spPr>
          <a:xfrm>
            <a:off x="54864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234" name="Shape 234"/>
          <p:cNvSpPr/>
          <p:nvPr/>
        </p:nvSpPr>
        <p:spPr>
          <a:xfrm>
            <a:off x="381000" y="1752600"/>
            <a:ext cx="4648199" cy="32766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Dockerfile:</a:t>
            </a:r>
            <a:br>
              <a:rPr lang="en" sz="1200"/>
            </a:br>
            <a:br>
              <a:rPr lang="en" sz="1200"/>
            </a:br>
            <a:r>
              <a:rPr lang="en" sz="1200"/>
              <a:t>FROM ubuntu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35" name="Shape 235"/>
          <p:cNvSpPr/>
          <p:nvPr/>
        </p:nvSpPr>
        <p:spPr>
          <a:xfrm>
            <a:off x="5562600" y="3200400"/>
            <a:ext cx="2438399" cy="1143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Images: docker build</a:t>
            </a:r>
          </a:p>
        </p:txBody>
      </p:sp>
      <p:sp>
        <p:nvSpPr>
          <p:cNvPr id="242" name="Shape 242"/>
          <p:cNvSpPr/>
          <p:nvPr/>
        </p:nvSpPr>
        <p:spPr>
          <a:xfrm>
            <a:off x="54864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243" name="Shape 243"/>
          <p:cNvSpPr/>
          <p:nvPr/>
        </p:nvSpPr>
        <p:spPr>
          <a:xfrm>
            <a:off x="381000" y="1752600"/>
            <a:ext cx="4648199" cy="32766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Dockerfile:</a:t>
            </a:r>
            <a:br>
              <a:rPr lang="en" sz="1200"/>
            </a:br>
            <a:br>
              <a:rPr lang="en" sz="1200"/>
            </a:br>
            <a:r>
              <a:rPr lang="en" sz="1200"/>
              <a:t>FROM ubuntu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44" name="Shape 244"/>
          <p:cNvSpPr/>
          <p:nvPr/>
        </p:nvSpPr>
        <p:spPr>
          <a:xfrm>
            <a:off x="5562600" y="3200400"/>
            <a:ext cx="2438399" cy="1143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245" name="Shape 245"/>
          <p:cNvSpPr/>
          <p:nvPr/>
        </p:nvSpPr>
        <p:spPr>
          <a:xfrm>
            <a:off x="5562600" y="2438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382625" y="2418200"/>
            <a:ext cx="4471799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/>
              <a:t>RUN \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  add-apt-repository -y ppa:nginx/stable &amp;&amp; \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  apt-get update &amp;&amp; \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  apt-get install -y nginx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Images: docker build</a:t>
            </a:r>
          </a:p>
        </p:txBody>
      </p:sp>
      <p:sp>
        <p:nvSpPr>
          <p:cNvPr id="253" name="Shape 253"/>
          <p:cNvSpPr/>
          <p:nvPr/>
        </p:nvSpPr>
        <p:spPr>
          <a:xfrm>
            <a:off x="54864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254" name="Shape 254"/>
          <p:cNvSpPr/>
          <p:nvPr/>
        </p:nvSpPr>
        <p:spPr>
          <a:xfrm>
            <a:off x="381000" y="1752600"/>
            <a:ext cx="4648199" cy="32766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Dockerfile:</a:t>
            </a:r>
            <a:br>
              <a:rPr lang="en" sz="1200"/>
            </a:br>
            <a:br>
              <a:rPr lang="en" sz="1200"/>
            </a:br>
            <a:r>
              <a:rPr lang="en" sz="1200"/>
              <a:t>FROM ubuntu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55" name="Shape 255"/>
          <p:cNvSpPr/>
          <p:nvPr/>
        </p:nvSpPr>
        <p:spPr>
          <a:xfrm>
            <a:off x="5562600" y="3200400"/>
            <a:ext cx="2438399" cy="1143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256" name="Shape 256"/>
          <p:cNvSpPr/>
          <p:nvPr/>
        </p:nvSpPr>
        <p:spPr>
          <a:xfrm>
            <a:off x="5562600" y="2438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82625" y="2418200"/>
            <a:ext cx="4471799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RUN \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add-apt-repository -y ppa:nginx/stable &amp;&amp; \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apt-get update &amp;&amp; \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  apt-get install -y nginx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5562600" y="1676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382625" y="3332600"/>
            <a:ext cx="4471799" cy="156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200"/>
              <a:t>COPY env.conf /home/git/</a:t>
            </a:r>
            <a:br>
              <a:rPr lang="en" sz="1200"/>
            </a:br>
            <a:r>
              <a:rPr lang="en" sz="1200"/>
              <a:t>RUN ln -fs /home/git/nginx/cnf /etc/nginx/nginx.conf</a:t>
            </a:r>
            <a:br>
              <a:rPr lang="en" sz="1200"/>
            </a:br>
          </a:p>
          <a:p>
            <a:pPr rtl="0">
              <a:spcBef>
                <a:spcPts val="0"/>
              </a:spcBef>
              <a:buNone/>
            </a:pPr>
            <a:r>
              <a:rPr lang="en" sz="1200"/>
              <a:t>EXPOSE 80</a:t>
            </a:r>
          </a:p>
          <a:p>
            <a:pPr rtl="0">
              <a:spcBef>
                <a:spcPts val="0"/>
              </a:spcBef>
              <a:buNone/>
            </a:pPr>
            <a:r>
              <a:rPr lang="en" sz="1200"/>
              <a:t>EXPOSE 443</a:t>
            </a:r>
          </a:p>
          <a:p>
            <a:pPr rtl="0">
              <a:spcBef>
                <a:spcPts val="0"/>
              </a:spcBef>
              <a:buNone/>
            </a:pPr>
            <a:br>
              <a:rPr lang="en" sz="1200"/>
            </a:br>
            <a:r>
              <a:rPr lang="en" sz="1200"/>
              <a:t>ENTRYPOINT ["/bin/sh", "-c"]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CMD ["nginx"]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4100550" y="1676400"/>
            <a:ext cx="1336199" cy="284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Status</a:t>
            </a:r>
          </a:p>
        </p:txBody>
      </p:sp>
      <p:sp>
        <p:nvSpPr>
          <p:cNvPr id="265" name="Shape 265"/>
          <p:cNvSpPr/>
          <p:nvPr/>
        </p:nvSpPr>
        <p:spPr>
          <a:xfrm>
            <a:off x="341250" y="1676400"/>
            <a:ext cx="1590299" cy="284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Commands</a:t>
            </a:r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311700" y="445025"/>
            <a:ext cx="28886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318600" y="1155600"/>
            <a:ext cx="2424600" cy="52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Layered file system:</a:t>
            </a:r>
          </a:p>
        </p:txBody>
      </p:sp>
      <p:sp>
        <p:nvSpPr>
          <p:cNvPr id="268" name="Shape 268"/>
          <p:cNvSpPr/>
          <p:nvPr/>
        </p:nvSpPr>
        <p:spPr>
          <a:xfrm>
            <a:off x="54864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269" name="Shape 269"/>
          <p:cNvSpPr/>
          <p:nvPr/>
        </p:nvSpPr>
        <p:spPr>
          <a:xfrm>
            <a:off x="5562600" y="1676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</a:t>
            </a:r>
          </a:p>
        </p:txBody>
      </p:sp>
      <p:sp>
        <p:nvSpPr>
          <p:cNvPr id="270" name="Shape 270"/>
          <p:cNvSpPr/>
          <p:nvPr/>
        </p:nvSpPr>
        <p:spPr>
          <a:xfrm>
            <a:off x="5562600" y="2438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271" name="Shape 271"/>
          <p:cNvSpPr/>
          <p:nvPr/>
        </p:nvSpPr>
        <p:spPr>
          <a:xfrm>
            <a:off x="5562600" y="3200400"/>
            <a:ext cx="2438399" cy="1143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272" name="Shape 272"/>
          <p:cNvSpPr/>
          <p:nvPr/>
        </p:nvSpPr>
        <p:spPr>
          <a:xfrm>
            <a:off x="2057400" y="3276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273" name="Shape 273"/>
          <p:cNvSpPr/>
          <p:nvPr/>
        </p:nvSpPr>
        <p:spPr>
          <a:xfrm>
            <a:off x="2057400" y="2895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274" name="Shape 274"/>
          <p:cNvSpPr/>
          <p:nvPr/>
        </p:nvSpPr>
        <p:spPr>
          <a:xfrm>
            <a:off x="2057400" y="2514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/>
        </p:nvSpPr>
        <p:spPr>
          <a:xfrm>
            <a:off x="4100550" y="1676400"/>
            <a:ext cx="1336199" cy="284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Status</a:t>
            </a:r>
          </a:p>
        </p:txBody>
      </p:sp>
      <p:sp>
        <p:nvSpPr>
          <p:cNvPr id="280" name="Shape 280"/>
          <p:cNvSpPr/>
          <p:nvPr/>
        </p:nvSpPr>
        <p:spPr>
          <a:xfrm>
            <a:off x="341250" y="1676400"/>
            <a:ext cx="1590299" cy="284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Commands</a:t>
            </a:r>
          </a:p>
        </p:txBody>
      </p:sp>
      <p:sp>
        <p:nvSpPr>
          <p:cNvPr id="281" name="Shape 281"/>
          <p:cNvSpPr txBox="1"/>
          <p:nvPr>
            <p:ph type="title"/>
          </p:nvPr>
        </p:nvSpPr>
        <p:spPr>
          <a:xfrm>
            <a:off x="311700" y="445025"/>
            <a:ext cx="28886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318600" y="1155600"/>
            <a:ext cx="2424600" cy="52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Layered file system:</a:t>
            </a:r>
          </a:p>
        </p:txBody>
      </p:sp>
      <p:sp>
        <p:nvSpPr>
          <p:cNvPr id="283" name="Shape 283"/>
          <p:cNvSpPr/>
          <p:nvPr/>
        </p:nvSpPr>
        <p:spPr>
          <a:xfrm>
            <a:off x="54864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284" name="Shape 284"/>
          <p:cNvSpPr/>
          <p:nvPr/>
        </p:nvSpPr>
        <p:spPr>
          <a:xfrm>
            <a:off x="5562600" y="1676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</a:t>
            </a:r>
          </a:p>
        </p:txBody>
      </p:sp>
      <p:sp>
        <p:nvSpPr>
          <p:cNvPr id="285" name="Shape 285"/>
          <p:cNvSpPr/>
          <p:nvPr/>
        </p:nvSpPr>
        <p:spPr>
          <a:xfrm>
            <a:off x="5562600" y="2438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286" name="Shape 286"/>
          <p:cNvSpPr/>
          <p:nvPr/>
        </p:nvSpPr>
        <p:spPr>
          <a:xfrm>
            <a:off x="5562600" y="3200400"/>
            <a:ext cx="2438399" cy="1143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287" name="Shape 287"/>
          <p:cNvSpPr/>
          <p:nvPr/>
        </p:nvSpPr>
        <p:spPr>
          <a:xfrm>
            <a:off x="2057400" y="3276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288" name="Shape 288"/>
          <p:cNvSpPr/>
          <p:nvPr/>
        </p:nvSpPr>
        <p:spPr>
          <a:xfrm>
            <a:off x="2057400" y="2895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289" name="Shape 289"/>
          <p:cNvSpPr/>
          <p:nvPr/>
        </p:nvSpPr>
        <p:spPr>
          <a:xfrm>
            <a:off x="2057400" y="2514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files</a:t>
            </a:r>
          </a:p>
        </p:txBody>
      </p:sp>
      <p:grpSp>
        <p:nvGrpSpPr>
          <p:cNvPr id="290" name="Shape 290"/>
          <p:cNvGrpSpPr/>
          <p:nvPr/>
        </p:nvGrpSpPr>
        <p:grpSpPr>
          <a:xfrm>
            <a:off x="506724" y="3873900"/>
            <a:ext cx="4734724" cy="431400"/>
            <a:chOff x="380993" y="3873900"/>
            <a:chExt cx="4419606" cy="431400"/>
          </a:xfrm>
        </p:grpSpPr>
        <p:sp>
          <p:nvSpPr>
            <p:cNvPr id="291" name="Shape 291"/>
            <p:cNvSpPr txBox="1"/>
            <p:nvPr/>
          </p:nvSpPr>
          <p:spPr>
            <a:xfrm>
              <a:off x="380993" y="3873900"/>
              <a:ext cx="1203900" cy="431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docker create</a:t>
              </a:r>
            </a:p>
          </p:txBody>
        </p:sp>
        <p:sp>
          <p:nvSpPr>
            <p:cNvPr id="292" name="Shape 292"/>
            <p:cNvSpPr txBox="1"/>
            <p:nvPr/>
          </p:nvSpPr>
          <p:spPr>
            <a:xfrm>
              <a:off x="3810000" y="3873900"/>
              <a:ext cx="990599" cy="431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Created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4100550" y="1676400"/>
            <a:ext cx="1336199" cy="284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Status</a:t>
            </a:r>
          </a:p>
        </p:txBody>
      </p:sp>
      <p:sp>
        <p:nvSpPr>
          <p:cNvPr id="298" name="Shape 298"/>
          <p:cNvSpPr/>
          <p:nvPr/>
        </p:nvSpPr>
        <p:spPr>
          <a:xfrm>
            <a:off x="341250" y="1676400"/>
            <a:ext cx="1590299" cy="284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Commands</a:t>
            </a:r>
          </a:p>
        </p:txBody>
      </p:sp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28886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8600" y="1155600"/>
            <a:ext cx="2424600" cy="52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Layered file system:</a:t>
            </a:r>
          </a:p>
        </p:txBody>
      </p:sp>
      <p:sp>
        <p:nvSpPr>
          <p:cNvPr id="301" name="Shape 301"/>
          <p:cNvSpPr/>
          <p:nvPr/>
        </p:nvSpPr>
        <p:spPr>
          <a:xfrm>
            <a:off x="54864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302" name="Shape 302"/>
          <p:cNvSpPr/>
          <p:nvPr/>
        </p:nvSpPr>
        <p:spPr>
          <a:xfrm>
            <a:off x="5562600" y="1676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</a:t>
            </a:r>
          </a:p>
        </p:txBody>
      </p:sp>
      <p:sp>
        <p:nvSpPr>
          <p:cNvPr id="303" name="Shape 303"/>
          <p:cNvSpPr/>
          <p:nvPr/>
        </p:nvSpPr>
        <p:spPr>
          <a:xfrm>
            <a:off x="5562600" y="2438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304" name="Shape 304"/>
          <p:cNvSpPr/>
          <p:nvPr/>
        </p:nvSpPr>
        <p:spPr>
          <a:xfrm>
            <a:off x="5562600" y="3200400"/>
            <a:ext cx="2438399" cy="1143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305" name="Shape 305"/>
          <p:cNvSpPr/>
          <p:nvPr/>
        </p:nvSpPr>
        <p:spPr>
          <a:xfrm>
            <a:off x="2057400" y="3276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306" name="Shape 306"/>
          <p:cNvSpPr/>
          <p:nvPr/>
        </p:nvSpPr>
        <p:spPr>
          <a:xfrm>
            <a:off x="2057400" y="2895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307" name="Shape 307"/>
          <p:cNvSpPr/>
          <p:nvPr/>
        </p:nvSpPr>
        <p:spPr>
          <a:xfrm>
            <a:off x="2057400" y="2514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files</a:t>
            </a:r>
          </a:p>
        </p:txBody>
      </p:sp>
      <p:sp>
        <p:nvSpPr>
          <p:cNvPr id="308" name="Shape 308"/>
          <p:cNvSpPr/>
          <p:nvPr/>
        </p:nvSpPr>
        <p:spPr>
          <a:xfrm>
            <a:off x="2133600" y="3612650"/>
            <a:ext cx="228600" cy="228600"/>
          </a:xfrm>
          <a:prstGeom prst="flowChartProcess">
            <a:avLst/>
          </a:prstGeom>
          <a:solidFill>
            <a:srgbClr val="E06666"/>
          </a:solidFill>
          <a:ln cap="flat" cmpd="sng" w="1905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2057400" y="2133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files updates</a:t>
            </a:r>
          </a:p>
        </p:txBody>
      </p:sp>
      <p:grpSp>
        <p:nvGrpSpPr>
          <p:cNvPr id="310" name="Shape 310"/>
          <p:cNvGrpSpPr/>
          <p:nvPr/>
        </p:nvGrpSpPr>
        <p:grpSpPr>
          <a:xfrm>
            <a:off x="506725" y="3505200"/>
            <a:ext cx="4612274" cy="431400"/>
            <a:chOff x="380994" y="3505200"/>
            <a:chExt cx="4305305" cy="431400"/>
          </a:xfrm>
        </p:grpSpPr>
        <p:sp>
          <p:nvSpPr>
            <p:cNvPr id="311" name="Shape 311"/>
            <p:cNvSpPr txBox="1"/>
            <p:nvPr/>
          </p:nvSpPr>
          <p:spPr>
            <a:xfrm>
              <a:off x="380994" y="3505200"/>
              <a:ext cx="1329900" cy="431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docker start/run</a:t>
              </a:r>
            </a:p>
          </p:txBody>
        </p:sp>
        <p:sp>
          <p:nvSpPr>
            <p:cNvPr id="312" name="Shape 312"/>
            <p:cNvSpPr txBox="1"/>
            <p:nvPr/>
          </p:nvSpPr>
          <p:spPr>
            <a:xfrm>
              <a:off x="3924300" y="3505200"/>
              <a:ext cx="762000" cy="431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Up</a:t>
              </a:r>
            </a:p>
          </p:txBody>
        </p:sp>
      </p:grpSp>
      <p:grpSp>
        <p:nvGrpSpPr>
          <p:cNvPr id="313" name="Shape 313"/>
          <p:cNvGrpSpPr/>
          <p:nvPr/>
        </p:nvGrpSpPr>
        <p:grpSpPr>
          <a:xfrm>
            <a:off x="506724" y="3873900"/>
            <a:ext cx="4734724" cy="431400"/>
            <a:chOff x="380993" y="3873900"/>
            <a:chExt cx="4419606" cy="431400"/>
          </a:xfrm>
        </p:grpSpPr>
        <p:sp>
          <p:nvSpPr>
            <p:cNvPr id="314" name="Shape 314"/>
            <p:cNvSpPr txBox="1"/>
            <p:nvPr/>
          </p:nvSpPr>
          <p:spPr>
            <a:xfrm>
              <a:off x="380993" y="3873900"/>
              <a:ext cx="12039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docker create</a:t>
              </a:r>
            </a:p>
          </p:txBody>
        </p:sp>
        <p:sp>
          <p:nvSpPr>
            <p:cNvPr id="315" name="Shape 315"/>
            <p:cNvSpPr txBox="1"/>
            <p:nvPr/>
          </p:nvSpPr>
          <p:spPr>
            <a:xfrm>
              <a:off x="3810000" y="3873900"/>
              <a:ext cx="990599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Created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4100550" y="1676400"/>
            <a:ext cx="1336199" cy="284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Status</a:t>
            </a:r>
          </a:p>
        </p:txBody>
      </p:sp>
      <p:sp>
        <p:nvSpPr>
          <p:cNvPr id="321" name="Shape 321"/>
          <p:cNvSpPr/>
          <p:nvPr/>
        </p:nvSpPr>
        <p:spPr>
          <a:xfrm>
            <a:off x="341250" y="1676400"/>
            <a:ext cx="1590299" cy="284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Commands</a:t>
            </a:r>
          </a:p>
        </p:txBody>
      </p:sp>
      <p:sp>
        <p:nvSpPr>
          <p:cNvPr id="322" name="Shape 322"/>
          <p:cNvSpPr txBox="1"/>
          <p:nvPr>
            <p:ph type="title"/>
          </p:nvPr>
        </p:nvSpPr>
        <p:spPr>
          <a:xfrm>
            <a:off x="311700" y="445025"/>
            <a:ext cx="28886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8600" y="1155600"/>
            <a:ext cx="2424600" cy="52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Layered file system:</a:t>
            </a:r>
          </a:p>
        </p:txBody>
      </p:sp>
      <p:sp>
        <p:nvSpPr>
          <p:cNvPr id="324" name="Shape 324"/>
          <p:cNvSpPr/>
          <p:nvPr/>
        </p:nvSpPr>
        <p:spPr>
          <a:xfrm>
            <a:off x="54864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325" name="Shape 325"/>
          <p:cNvSpPr/>
          <p:nvPr/>
        </p:nvSpPr>
        <p:spPr>
          <a:xfrm>
            <a:off x="5562600" y="1676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</a:t>
            </a:r>
          </a:p>
        </p:txBody>
      </p:sp>
      <p:sp>
        <p:nvSpPr>
          <p:cNvPr id="326" name="Shape 326"/>
          <p:cNvSpPr/>
          <p:nvPr/>
        </p:nvSpPr>
        <p:spPr>
          <a:xfrm>
            <a:off x="5562600" y="2438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327" name="Shape 327"/>
          <p:cNvSpPr/>
          <p:nvPr/>
        </p:nvSpPr>
        <p:spPr>
          <a:xfrm>
            <a:off x="5562600" y="3200400"/>
            <a:ext cx="2438399" cy="1143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328" name="Shape 328"/>
          <p:cNvSpPr/>
          <p:nvPr/>
        </p:nvSpPr>
        <p:spPr>
          <a:xfrm>
            <a:off x="2057400" y="3276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329" name="Shape 329"/>
          <p:cNvSpPr/>
          <p:nvPr/>
        </p:nvSpPr>
        <p:spPr>
          <a:xfrm>
            <a:off x="2057400" y="2895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330" name="Shape 330"/>
          <p:cNvSpPr/>
          <p:nvPr/>
        </p:nvSpPr>
        <p:spPr>
          <a:xfrm>
            <a:off x="2057400" y="2514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files</a:t>
            </a:r>
          </a:p>
        </p:txBody>
      </p:sp>
      <p:sp>
        <p:nvSpPr>
          <p:cNvPr id="331" name="Shape 331"/>
          <p:cNvSpPr/>
          <p:nvPr/>
        </p:nvSpPr>
        <p:spPr>
          <a:xfrm>
            <a:off x="2057400" y="2133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files updates</a:t>
            </a:r>
          </a:p>
        </p:txBody>
      </p:sp>
      <p:grpSp>
        <p:nvGrpSpPr>
          <p:cNvPr id="332" name="Shape 332"/>
          <p:cNvGrpSpPr/>
          <p:nvPr/>
        </p:nvGrpSpPr>
        <p:grpSpPr>
          <a:xfrm>
            <a:off x="506725" y="3505200"/>
            <a:ext cx="4612274" cy="431400"/>
            <a:chOff x="380994" y="3505200"/>
            <a:chExt cx="4305305" cy="431400"/>
          </a:xfrm>
        </p:grpSpPr>
        <p:sp>
          <p:nvSpPr>
            <p:cNvPr id="333" name="Shape 333"/>
            <p:cNvSpPr txBox="1"/>
            <p:nvPr/>
          </p:nvSpPr>
          <p:spPr>
            <a:xfrm>
              <a:off x="380994" y="3505200"/>
              <a:ext cx="13299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docker start/run</a:t>
              </a:r>
            </a:p>
          </p:txBody>
        </p:sp>
        <p:sp>
          <p:nvSpPr>
            <p:cNvPr id="334" name="Shape 334"/>
            <p:cNvSpPr txBox="1"/>
            <p:nvPr/>
          </p:nvSpPr>
          <p:spPr>
            <a:xfrm>
              <a:off x="3924300" y="3505200"/>
              <a:ext cx="7620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Up</a:t>
              </a:r>
            </a:p>
          </p:txBody>
        </p:sp>
      </p:grpSp>
      <p:grpSp>
        <p:nvGrpSpPr>
          <p:cNvPr id="335" name="Shape 335"/>
          <p:cNvGrpSpPr/>
          <p:nvPr/>
        </p:nvGrpSpPr>
        <p:grpSpPr>
          <a:xfrm>
            <a:off x="506724" y="3873900"/>
            <a:ext cx="4734724" cy="431400"/>
            <a:chOff x="380993" y="3873900"/>
            <a:chExt cx="4419606" cy="431400"/>
          </a:xfrm>
        </p:grpSpPr>
        <p:sp>
          <p:nvSpPr>
            <p:cNvPr id="336" name="Shape 336"/>
            <p:cNvSpPr txBox="1"/>
            <p:nvPr/>
          </p:nvSpPr>
          <p:spPr>
            <a:xfrm>
              <a:off x="380993" y="3873900"/>
              <a:ext cx="1221899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docker create</a:t>
              </a:r>
            </a:p>
          </p:txBody>
        </p:sp>
        <p:sp>
          <p:nvSpPr>
            <p:cNvPr id="337" name="Shape 337"/>
            <p:cNvSpPr txBox="1"/>
            <p:nvPr/>
          </p:nvSpPr>
          <p:spPr>
            <a:xfrm>
              <a:off x="3810000" y="3873900"/>
              <a:ext cx="990599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Created</a:t>
              </a:r>
            </a:p>
          </p:txBody>
        </p:sp>
      </p:grpSp>
      <p:grpSp>
        <p:nvGrpSpPr>
          <p:cNvPr id="338" name="Shape 338"/>
          <p:cNvGrpSpPr/>
          <p:nvPr/>
        </p:nvGrpSpPr>
        <p:grpSpPr>
          <a:xfrm>
            <a:off x="506725" y="2667000"/>
            <a:ext cx="4734723" cy="431400"/>
            <a:chOff x="380994" y="2667000"/>
            <a:chExt cx="4419605" cy="431400"/>
          </a:xfrm>
        </p:grpSpPr>
        <p:sp>
          <p:nvSpPr>
            <p:cNvPr id="339" name="Shape 339"/>
            <p:cNvSpPr txBox="1"/>
            <p:nvPr/>
          </p:nvSpPr>
          <p:spPr>
            <a:xfrm>
              <a:off x="380994" y="2667000"/>
              <a:ext cx="1329900" cy="431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docker stop/kill</a:t>
              </a:r>
            </a:p>
          </p:txBody>
        </p:sp>
        <p:sp>
          <p:nvSpPr>
            <p:cNvPr id="340" name="Shape 340"/>
            <p:cNvSpPr txBox="1"/>
            <p:nvPr/>
          </p:nvSpPr>
          <p:spPr>
            <a:xfrm>
              <a:off x="3810000" y="2667000"/>
              <a:ext cx="990599" cy="431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Exited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4100550" y="1676400"/>
            <a:ext cx="1336199" cy="284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Status</a:t>
            </a:r>
          </a:p>
        </p:txBody>
      </p:sp>
      <p:sp>
        <p:nvSpPr>
          <p:cNvPr id="346" name="Shape 346"/>
          <p:cNvSpPr/>
          <p:nvPr/>
        </p:nvSpPr>
        <p:spPr>
          <a:xfrm>
            <a:off x="341250" y="1676400"/>
            <a:ext cx="1590299" cy="2844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/>
              <a:t>Commands</a:t>
            </a:r>
          </a:p>
        </p:txBody>
      </p:sp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28886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318600" y="1155600"/>
            <a:ext cx="2424600" cy="52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Layered file system:</a:t>
            </a:r>
          </a:p>
        </p:txBody>
      </p:sp>
      <p:sp>
        <p:nvSpPr>
          <p:cNvPr id="349" name="Shape 349"/>
          <p:cNvSpPr/>
          <p:nvPr/>
        </p:nvSpPr>
        <p:spPr>
          <a:xfrm>
            <a:off x="5486400" y="1066800"/>
            <a:ext cx="2590800" cy="38862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Linux distro (Host)</a:t>
            </a:r>
          </a:p>
        </p:txBody>
      </p:sp>
      <p:sp>
        <p:nvSpPr>
          <p:cNvPr id="350" name="Shape 350"/>
          <p:cNvSpPr/>
          <p:nvPr/>
        </p:nvSpPr>
        <p:spPr>
          <a:xfrm>
            <a:off x="5562600" y="1676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</a:t>
            </a:r>
          </a:p>
        </p:txBody>
      </p:sp>
      <p:sp>
        <p:nvSpPr>
          <p:cNvPr id="351" name="Shape 351"/>
          <p:cNvSpPr/>
          <p:nvPr/>
        </p:nvSpPr>
        <p:spPr>
          <a:xfrm>
            <a:off x="5562600" y="2438400"/>
            <a:ext cx="2438399" cy="762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352" name="Shape 352"/>
          <p:cNvSpPr/>
          <p:nvPr/>
        </p:nvSpPr>
        <p:spPr>
          <a:xfrm>
            <a:off x="5562600" y="3200400"/>
            <a:ext cx="2438399" cy="1143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353" name="Shape 353"/>
          <p:cNvSpPr/>
          <p:nvPr/>
        </p:nvSpPr>
        <p:spPr>
          <a:xfrm>
            <a:off x="2057400" y="3276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Ubuntu</a:t>
            </a:r>
          </a:p>
        </p:txBody>
      </p:sp>
      <p:sp>
        <p:nvSpPr>
          <p:cNvPr id="354" name="Shape 354"/>
          <p:cNvSpPr/>
          <p:nvPr/>
        </p:nvSpPr>
        <p:spPr>
          <a:xfrm>
            <a:off x="2057400" y="2895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355" name="Shape 355"/>
          <p:cNvSpPr/>
          <p:nvPr/>
        </p:nvSpPr>
        <p:spPr>
          <a:xfrm>
            <a:off x="2057400" y="2514600"/>
            <a:ext cx="1981199" cy="990599"/>
          </a:xfrm>
          <a:prstGeom prst="cube">
            <a:avLst>
              <a:gd fmla="val 66593" name="adj"/>
            </a:avLst>
          </a:prstGeom>
          <a:solidFill>
            <a:srgbClr val="FFD966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Config files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506700" y="2286000"/>
            <a:ext cx="1336199" cy="43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rm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506725" y="3505200"/>
            <a:ext cx="4612274" cy="431400"/>
            <a:chOff x="380994" y="3505200"/>
            <a:chExt cx="4305305" cy="431400"/>
          </a:xfrm>
        </p:grpSpPr>
        <p:sp>
          <p:nvSpPr>
            <p:cNvPr id="358" name="Shape 358"/>
            <p:cNvSpPr txBox="1"/>
            <p:nvPr/>
          </p:nvSpPr>
          <p:spPr>
            <a:xfrm>
              <a:off x="380994" y="3505200"/>
              <a:ext cx="13299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docker start/run</a:t>
              </a:r>
            </a:p>
          </p:txBody>
        </p:sp>
        <p:sp>
          <p:nvSpPr>
            <p:cNvPr id="359" name="Shape 359"/>
            <p:cNvSpPr txBox="1"/>
            <p:nvPr/>
          </p:nvSpPr>
          <p:spPr>
            <a:xfrm>
              <a:off x="3924300" y="3505200"/>
              <a:ext cx="7620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Up</a:t>
              </a:r>
            </a:p>
          </p:txBody>
        </p:sp>
      </p:grpSp>
      <p:grpSp>
        <p:nvGrpSpPr>
          <p:cNvPr id="360" name="Shape 360"/>
          <p:cNvGrpSpPr/>
          <p:nvPr/>
        </p:nvGrpSpPr>
        <p:grpSpPr>
          <a:xfrm>
            <a:off x="506724" y="3873900"/>
            <a:ext cx="4734724" cy="431400"/>
            <a:chOff x="380993" y="3873900"/>
            <a:chExt cx="4419606" cy="431400"/>
          </a:xfrm>
        </p:grpSpPr>
        <p:sp>
          <p:nvSpPr>
            <p:cNvPr id="361" name="Shape 361"/>
            <p:cNvSpPr txBox="1"/>
            <p:nvPr/>
          </p:nvSpPr>
          <p:spPr>
            <a:xfrm>
              <a:off x="380993" y="3873900"/>
              <a:ext cx="1247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docker create</a:t>
              </a: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3810000" y="3873900"/>
              <a:ext cx="990599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Created</a:t>
              </a:r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506731" y="2667000"/>
            <a:ext cx="4734717" cy="431400"/>
            <a:chOff x="381000" y="2667000"/>
            <a:chExt cx="4419599" cy="431400"/>
          </a:xfrm>
        </p:grpSpPr>
        <p:sp>
          <p:nvSpPr>
            <p:cNvPr id="364" name="Shape 364"/>
            <p:cNvSpPr txBox="1"/>
            <p:nvPr/>
          </p:nvSpPr>
          <p:spPr>
            <a:xfrm>
              <a:off x="381000" y="2667000"/>
              <a:ext cx="1371599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docker stop/kill</a:t>
              </a:r>
            </a:p>
          </p:txBody>
        </p:sp>
        <p:sp>
          <p:nvSpPr>
            <p:cNvPr id="365" name="Shape 365"/>
            <p:cNvSpPr txBox="1"/>
            <p:nvPr/>
          </p:nvSpPr>
          <p:spPr>
            <a:xfrm>
              <a:off x="3810000" y="2667000"/>
              <a:ext cx="990599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Exited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06399" cy="514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From:</a:t>
            </a:r>
          </a:p>
        </p:txBody>
      </p:sp>
      <p:sp>
        <p:nvSpPr>
          <p:cNvPr id="63" name="Shape 63"/>
          <p:cNvSpPr/>
          <p:nvPr/>
        </p:nvSpPr>
        <p:spPr>
          <a:xfrm>
            <a:off x="1140000" y="1066800"/>
            <a:ext cx="1145999" cy="693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Blessed</a:t>
            </a:r>
          </a:p>
        </p:txBody>
      </p:sp>
      <p:sp>
        <p:nvSpPr>
          <p:cNvPr id="64" name="Shape 64"/>
          <p:cNvSpPr/>
          <p:nvPr/>
        </p:nvSpPr>
        <p:spPr>
          <a:xfrm>
            <a:off x="3349800" y="1066800"/>
            <a:ext cx="1145999" cy="693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Staging</a:t>
            </a:r>
          </a:p>
        </p:txBody>
      </p:sp>
      <p:sp>
        <p:nvSpPr>
          <p:cNvPr id="65" name="Shape 65"/>
          <p:cNvSpPr/>
          <p:nvPr/>
        </p:nvSpPr>
        <p:spPr>
          <a:xfrm>
            <a:off x="5562600" y="1077725"/>
            <a:ext cx="1145999" cy="693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External</a:t>
            </a:r>
          </a:p>
        </p:txBody>
      </p:sp>
      <p:cxnSp>
        <p:nvCxnSpPr>
          <p:cNvPr id="66" name="Shape 66"/>
          <p:cNvCxnSpPr/>
          <p:nvPr/>
        </p:nvCxnSpPr>
        <p:spPr>
          <a:xfrm>
            <a:off x="2286000" y="1295400"/>
            <a:ext cx="1063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" name="Shape 67"/>
          <p:cNvCxnSpPr/>
          <p:nvPr/>
        </p:nvCxnSpPr>
        <p:spPr>
          <a:xfrm>
            <a:off x="4498800" y="1295400"/>
            <a:ext cx="1063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" name="Shape 68"/>
          <p:cNvSpPr/>
          <p:nvPr/>
        </p:nvSpPr>
        <p:spPr>
          <a:xfrm>
            <a:off x="4495800" y="1371600"/>
            <a:ext cx="1143000" cy="228600"/>
          </a:xfrm>
          <a:prstGeom prst="curvedLeftArrow">
            <a:avLst>
              <a:gd fmla="val 25000" name="adj1"/>
              <a:gd fmla="val 40858" name="adj2"/>
              <a:gd fmla="val 25000" name="adj3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9" name="Shape 69"/>
          <p:cNvCxnSpPr/>
          <p:nvPr/>
        </p:nvCxnSpPr>
        <p:spPr>
          <a:xfrm rot="10800000">
            <a:off x="2285999" y="1524000"/>
            <a:ext cx="1063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/>
        </p:nvSpPr>
        <p:spPr>
          <a:xfrm>
            <a:off x="2740200" y="1684195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311700" y="1152475"/>
            <a:ext cx="24791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Container first</a:t>
            </a:r>
          </a:p>
        </p:txBody>
      </p:sp>
      <p:sp>
        <p:nvSpPr>
          <p:cNvPr id="373" name="Shape 373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374" name="Shape 374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375" name="Shape 375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376" name="Shape 376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sp>
        <p:nvSpPr>
          <p:cNvPr id="377" name="Shape 377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/>
        </p:nvSpPr>
        <p:spPr>
          <a:xfrm>
            <a:off x="2740200" y="1684195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3" name="Shape 38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311700" y="1152475"/>
            <a:ext cx="24791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Container first</a:t>
            </a:r>
          </a:p>
        </p:txBody>
      </p:sp>
      <p:sp>
        <p:nvSpPr>
          <p:cNvPr id="385" name="Shape 385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386" name="Shape 386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387" name="Shape 387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388" name="Shape 388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sp>
        <p:nvSpPr>
          <p:cNvPr id="389" name="Shape 389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390" name="Shape 390"/>
          <p:cNvSpPr/>
          <p:nvPr/>
        </p:nvSpPr>
        <p:spPr>
          <a:xfrm>
            <a:off x="4318650" y="2603650"/>
            <a:ext cx="1886399" cy="1239599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/>
        </p:nvSpPr>
        <p:spPr>
          <a:xfrm>
            <a:off x="2740200" y="1684195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6" name="Shape 3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311700" y="1152475"/>
            <a:ext cx="24791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Container first</a:t>
            </a:r>
          </a:p>
        </p:txBody>
      </p:sp>
      <p:sp>
        <p:nvSpPr>
          <p:cNvPr id="398" name="Shape 398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399" name="Shape 399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400" name="Shape 400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401" name="Shape 401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sp>
        <p:nvSpPr>
          <p:cNvPr id="402" name="Shape 402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403" name="Shape 403"/>
          <p:cNvSpPr/>
          <p:nvPr/>
        </p:nvSpPr>
        <p:spPr>
          <a:xfrm>
            <a:off x="4318650" y="2603650"/>
            <a:ext cx="1886399" cy="1239599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 txBox="1"/>
          <p:nvPr/>
        </p:nvSpPr>
        <p:spPr>
          <a:xfrm>
            <a:off x="272850" y="1867359"/>
            <a:ext cx="3858600" cy="1071599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create --name=gitolite.repos.blessed.cont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/home/git/repositories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311700" y="1152475"/>
            <a:ext cx="26973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Leaf containers second</a:t>
            </a:r>
          </a:p>
        </p:txBody>
      </p:sp>
      <p:sp>
        <p:nvSpPr>
          <p:cNvPr id="411" name="Shape 411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413" name="Shape 413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414" name="Shape 414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415" name="Shape 415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416" name="Shape 416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sp>
        <p:nvSpPr>
          <p:cNvPr id="417" name="Shape 417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418" name="Shape 418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419" name="Shape 419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420" name="Shape 420"/>
          <p:cNvCxnSpPr>
            <a:stCxn id="419" idx="2"/>
            <a:endCxn id="418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311700" y="1152475"/>
            <a:ext cx="26973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Leaf containers second</a:t>
            </a:r>
          </a:p>
        </p:txBody>
      </p:sp>
      <p:sp>
        <p:nvSpPr>
          <p:cNvPr id="427" name="Shape 427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429" name="Shape 429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430" name="Shape 430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431" name="Shape 431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432" name="Shape 432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sp>
        <p:nvSpPr>
          <p:cNvPr id="433" name="Shape 433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434" name="Shape 434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435" name="Shape 435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436" name="Shape 436"/>
          <p:cNvCxnSpPr>
            <a:stCxn id="435" idx="2"/>
            <a:endCxn id="434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7" name="Shape 437"/>
          <p:cNvSpPr/>
          <p:nvPr/>
        </p:nvSpPr>
        <p:spPr>
          <a:xfrm>
            <a:off x="5830950" y="416115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311700" y="1152475"/>
            <a:ext cx="26973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Leaf containers second</a:t>
            </a:r>
          </a:p>
        </p:txBody>
      </p:sp>
      <p:sp>
        <p:nvSpPr>
          <p:cNvPr id="444" name="Shape 444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5" name="Shape 445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446" name="Shape 446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447" name="Shape 447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448" name="Shape 448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449" name="Shape 449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sp>
        <p:nvSpPr>
          <p:cNvPr id="450" name="Shape 450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451" name="Shape 451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cxnSp>
        <p:nvCxnSpPr>
          <p:cNvPr id="452" name="Shape 452"/>
          <p:cNvCxnSpPr>
            <a:stCxn id="450" idx="1"/>
            <a:endCxn id="451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3" name="Shape 453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454" name="Shape 454"/>
          <p:cNvCxnSpPr>
            <a:stCxn id="450" idx="1"/>
            <a:endCxn id="449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5" name="Shape 455"/>
          <p:cNvCxnSpPr>
            <a:stCxn id="453" idx="2"/>
            <a:endCxn id="451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6" name="Shape 456"/>
          <p:cNvCxnSpPr>
            <a:stCxn id="450" idx="3"/>
            <a:endCxn id="447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7" name="Shape 457"/>
          <p:cNvSpPr txBox="1"/>
          <p:nvPr/>
        </p:nvSpPr>
        <p:spPr>
          <a:xfrm>
            <a:off x="272850" y="1875150"/>
            <a:ext cx="3858600" cy="1172699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run --name=mcron.blessed.cont --volumes-from gitolite.blessed.cont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data.blessed.cont</a:t>
            </a:r>
          </a:p>
        </p:txBody>
      </p:sp>
      <p:sp>
        <p:nvSpPr>
          <p:cNvPr id="458" name="Shape 458"/>
          <p:cNvSpPr/>
          <p:nvPr/>
        </p:nvSpPr>
        <p:spPr>
          <a:xfrm>
            <a:off x="5830950" y="416115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/>
        </p:nvSpPr>
        <p:spPr>
          <a:xfrm>
            <a:off x="272850" y="3246750"/>
            <a:ext cx="3001199" cy="914400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/home/git/repositories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/home/git/gitolite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/home/git/data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464" name="Shape 464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311700" y="1152475"/>
            <a:ext cx="26973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Leaf containers second</a:t>
            </a:r>
          </a:p>
        </p:txBody>
      </p:sp>
      <p:sp>
        <p:nvSpPr>
          <p:cNvPr id="466" name="Shape 466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468" name="Shape 468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469" name="Shape 469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470" name="Shape 470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471" name="Shape 471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sp>
        <p:nvSpPr>
          <p:cNvPr id="472" name="Shape 472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473" name="Shape 473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cxnSp>
        <p:nvCxnSpPr>
          <p:cNvPr id="474" name="Shape 474"/>
          <p:cNvCxnSpPr>
            <a:stCxn id="472" idx="1"/>
            <a:endCxn id="473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5" name="Shape 475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476" name="Shape 476"/>
          <p:cNvCxnSpPr>
            <a:stCxn id="472" idx="1"/>
            <a:endCxn id="471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7" name="Shape 477"/>
          <p:cNvCxnSpPr>
            <a:stCxn id="475" idx="2"/>
            <a:endCxn id="473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8" name="Shape 478"/>
          <p:cNvCxnSpPr>
            <a:stCxn id="472" idx="3"/>
            <a:endCxn id="469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9" name="Shape 479"/>
          <p:cNvSpPr txBox="1"/>
          <p:nvPr/>
        </p:nvSpPr>
        <p:spPr>
          <a:xfrm>
            <a:off x="272850" y="1875150"/>
            <a:ext cx="3858600" cy="1172699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run --name=mcron.blessed.cont --volumes-from gitolite.blessed.cont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data.blessed.cont</a:t>
            </a:r>
          </a:p>
        </p:txBody>
      </p:sp>
      <p:sp>
        <p:nvSpPr>
          <p:cNvPr id="480" name="Shape 480"/>
          <p:cNvSpPr/>
          <p:nvPr/>
        </p:nvSpPr>
        <p:spPr>
          <a:xfrm>
            <a:off x="5830950" y="416115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487" name="Shape 487"/>
          <p:cNvSpPr txBox="1"/>
          <p:nvPr>
            <p:ph idx="1" type="body"/>
          </p:nvPr>
        </p:nvSpPr>
        <p:spPr>
          <a:xfrm>
            <a:off x="311700" y="1152475"/>
            <a:ext cx="29625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containers last</a:t>
            </a:r>
          </a:p>
        </p:txBody>
      </p:sp>
      <p:sp>
        <p:nvSpPr>
          <p:cNvPr id="488" name="Shape 488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489" name="Shape 489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490" name="Shape 490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491" name="Shape 491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492" name="Shape 492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493" name="Shape 493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494" name="Shape 494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sp>
        <p:nvSpPr>
          <p:cNvPr id="495" name="Shape 495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cxnSp>
        <p:nvCxnSpPr>
          <p:cNvPr id="496" name="Shape 496"/>
          <p:cNvCxnSpPr>
            <a:stCxn id="495" idx="1"/>
            <a:endCxn id="497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8" name="Shape 498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499" name="Shape 499"/>
          <p:cNvCxnSpPr>
            <a:stCxn id="495" idx="1"/>
            <a:endCxn id="494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0" name="Shape 500"/>
          <p:cNvCxnSpPr>
            <a:stCxn id="498" idx="2"/>
            <a:endCxn id="497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01" name="Shape 501"/>
          <p:cNvCxnSpPr>
            <a:stCxn id="495" idx="3"/>
            <a:endCxn id="492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97" name="Shape 497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7" name="Shape 507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x="311700" y="1152475"/>
            <a:ext cx="29625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containers last</a:t>
            </a:r>
          </a:p>
        </p:txBody>
      </p:sp>
      <p:sp>
        <p:nvSpPr>
          <p:cNvPr id="509" name="Shape 509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510" name="Shape 510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511" name="Shape 511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512" name="Shape 512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513" name="Shape 513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514" name="Shape 514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515" name="Shape 515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sp>
        <p:nvSpPr>
          <p:cNvPr id="516" name="Shape 516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cxnSp>
        <p:nvCxnSpPr>
          <p:cNvPr id="517" name="Shape 517"/>
          <p:cNvCxnSpPr>
            <a:stCxn id="516" idx="1"/>
            <a:endCxn id="518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19" name="Shape 519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520" name="Shape 520"/>
          <p:cNvCxnSpPr>
            <a:stCxn id="516" idx="1"/>
            <a:endCxn id="515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1" name="Shape 521"/>
          <p:cNvCxnSpPr>
            <a:stCxn id="519" idx="2"/>
            <a:endCxn id="518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22" name="Shape 522"/>
          <p:cNvCxnSpPr>
            <a:stCxn id="516" idx="3"/>
            <a:endCxn id="513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23" name="Shape 523"/>
          <p:cNvSpPr/>
          <p:nvPr/>
        </p:nvSpPr>
        <p:spPr>
          <a:xfrm>
            <a:off x="43501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9" name="Shape 529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530" name="Shape 530"/>
          <p:cNvSpPr txBox="1"/>
          <p:nvPr>
            <p:ph idx="1" type="body"/>
          </p:nvPr>
        </p:nvSpPr>
        <p:spPr>
          <a:xfrm>
            <a:off x="311700" y="1152475"/>
            <a:ext cx="29625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containers last</a:t>
            </a:r>
          </a:p>
        </p:txBody>
      </p:sp>
      <p:sp>
        <p:nvSpPr>
          <p:cNvPr id="531" name="Shape 531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532" name="Shape 532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533" name="Shape 533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534" name="Shape 534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535" name="Shape 535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536" name="Shape 536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537" name="Shape 537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538" name="Shape 538"/>
          <p:cNvCxnSpPr>
            <a:stCxn id="532" idx="3"/>
            <a:endCxn id="534" idx="1"/>
          </p:cNvCxnSpPr>
          <p:nvPr/>
        </p:nvCxnSpPr>
        <p:spPr>
          <a:xfrm>
            <a:off x="5410199" y="21335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39" name="Shape 539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cxnSp>
        <p:nvCxnSpPr>
          <p:cNvPr id="540" name="Shape 540"/>
          <p:cNvCxnSpPr>
            <a:stCxn id="532" idx="3"/>
            <a:endCxn id="535" idx="1"/>
          </p:cNvCxnSpPr>
          <p:nvPr/>
        </p:nvCxnSpPr>
        <p:spPr>
          <a:xfrm>
            <a:off x="5410199" y="21335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1" name="Shape 541"/>
          <p:cNvCxnSpPr>
            <a:stCxn id="539" idx="1"/>
            <a:endCxn id="542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3" name="Shape 543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544" name="Shape 544"/>
          <p:cNvCxnSpPr>
            <a:stCxn id="532" idx="2"/>
            <a:endCxn id="537" idx="0"/>
          </p:cNvCxnSpPr>
          <p:nvPr/>
        </p:nvCxnSpPr>
        <p:spPr>
          <a:xfrm flipH="1" rot="-5400000">
            <a:off x="4696049" y="27334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5" name="Shape 545"/>
          <p:cNvCxnSpPr>
            <a:stCxn id="539" idx="1"/>
            <a:endCxn id="537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6" name="Shape 546"/>
          <p:cNvCxnSpPr>
            <a:stCxn id="543" idx="2"/>
            <a:endCxn id="542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47" name="Shape 547"/>
          <p:cNvCxnSpPr>
            <a:stCxn id="539" idx="3"/>
            <a:endCxn id="535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48" name="Shape 548"/>
          <p:cNvSpPr/>
          <p:nvPr/>
        </p:nvSpPr>
        <p:spPr>
          <a:xfrm>
            <a:off x="43501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49" name="Shape 549"/>
          <p:cNvCxnSpPr>
            <a:endCxn id="542" idx="3"/>
          </p:cNvCxnSpPr>
          <p:nvPr/>
        </p:nvCxnSpPr>
        <p:spPr>
          <a:xfrm rot="5400000">
            <a:off x="3070274" y="3042149"/>
            <a:ext cx="2393400" cy="5901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50" name="Shape 550"/>
          <p:cNvSpPr txBox="1"/>
          <p:nvPr/>
        </p:nvSpPr>
        <p:spPr>
          <a:xfrm>
            <a:off x="272850" y="1875150"/>
            <a:ext cx="3858600" cy="2767799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run --name=apache.blessed.cont --volumes-from gitolite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repos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gpg2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data</a:t>
            </a:r>
          </a:p>
        </p:txBody>
      </p:sp>
      <p:sp>
        <p:nvSpPr>
          <p:cNvPr id="542" name="Shape 542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3045000" y="17526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2892600" y="16002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762075"/>
            <a:ext cx="806399" cy="514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To:</a:t>
            </a:r>
          </a:p>
        </p:txBody>
      </p:sp>
      <p:sp>
        <p:nvSpPr>
          <p:cNvPr id="78" name="Shape 78"/>
          <p:cNvSpPr/>
          <p:nvPr/>
        </p:nvSpPr>
        <p:spPr>
          <a:xfrm>
            <a:off x="2740200" y="14478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3133725" y="16002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80" name="Shape 80"/>
          <p:cNvSpPr/>
          <p:nvPr/>
        </p:nvSpPr>
        <p:spPr>
          <a:xfrm>
            <a:off x="4572000" y="16002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81" name="Shape 81"/>
          <p:cNvSpPr/>
          <p:nvPr/>
        </p:nvSpPr>
        <p:spPr>
          <a:xfrm>
            <a:off x="6901362" y="16002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82" name="Shape 82"/>
          <p:cNvSpPr/>
          <p:nvPr/>
        </p:nvSpPr>
        <p:spPr>
          <a:xfrm>
            <a:off x="6901362" y="23241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83" name="Shape 83"/>
          <p:cNvSpPr/>
          <p:nvPr/>
        </p:nvSpPr>
        <p:spPr>
          <a:xfrm>
            <a:off x="6901362" y="30970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84" name="Shape 84"/>
          <p:cNvSpPr/>
          <p:nvPr/>
        </p:nvSpPr>
        <p:spPr>
          <a:xfrm>
            <a:off x="5275725" y="28194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85" name="Shape 85"/>
          <p:cNvSpPr/>
          <p:nvPr/>
        </p:nvSpPr>
        <p:spPr>
          <a:xfrm>
            <a:off x="4648200" y="26289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86" name="Shape 86"/>
          <p:cNvCxnSpPr>
            <a:stCxn id="79" idx="3"/>
            <a:endCxn id="80" idx="1"/>
          </p:cNvCxnSpPr>
          <p:nvPr/>
        </p:nvCxnSpPr>
        <p:spPr>
          <a:xfrm>
            <a:off x="3971924" y="1904999"/>
            <a:ext cx="600000" cy="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" name="Shape 87"/>
          <p:cNvCxnSpPr>
            <a:stCxn id="80" idx="3"/>
            <a:endCxn id="82" idx="1"/>
          </p:cNvCxnSpPr>
          <p:nvPr/>
        </p:nvCxnSpPr>
        <p:spPr>
          <a:xfrm>
            <a:off x="5410199" y="19049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8" name="Shape 88"/>
          <p:cNvSpPr/>
          <p:nvPr/>
        </p:nvSpPr>
        <p:spPr>
          <a:xfrm>
            <a:off x="6018725" y="40005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89" name="Shape 89"/>
          <p:cNvSpPr/>
          <p:nvPr/>
        </p:nvSpPr>
        <p:spPr>
          <a:xfrm>
            <a:off x="3133725" y="40005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cxnSp>
        <p:nvCxnSpPr>
          <p:cNvPr id="90" name="Shape 90"/>
          <p:cNvCxnSpPr>
            <a:stCxn id="80" idx="3"/>
            <a:endCxn id="83" idx="1"/>
          </p:cNvCxnSpPr>
          <p:nvPr/>
        </p:nvCxnSpPr>
        <p:spPr>
          <a:xfrm>
            <a:off x="5410199" y="19049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1" name="Shape 91"/>
          <p:cNvCxnSpPr>
            <a:stCxn id="88" idx="1"/>
            <a:endCxn id="89" idx="3"/>
          </p:cNvCxnSpPr>
          <p:nvPr/>
        </p:nvCxnSpPr>
        <p:spPr>
          <a:xfrm flipH="1">
            <a:off x="3971825" y="43052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2" name="Shape 92"/>
          <p:cNvSpPr/>
          <p:nvPr/>
        </p:nvSpPr>
        <p:spPr>
          <a:xfrm>
            <a:off x="3133725" y="2705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93" name="Shape 93"/>
          <p:cNvCxnSpPr>
            <a:stCxn id="80" idx="2"/>
            <a:endCxn id="85" idx="0"/>
          </p:cNvCxnSpPr>
          <p:nvPr/>
        </p:nvCxnSpPr>
        <p:spPr>
          <a:xfrm flipH="1" rot="-5400000">
            <a:off x="4696049" y="25048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" name="Shape 94"/>
          <p:cNvCxnSpPr>
            <a:stCxn id="88" idx="1"/>
            <a:endCxn id="85" idx="3"/>
          </p:cNvCxnSpPr>
          <p:nvPr/>
        </p:nvCxnSpPr>
        <p:spPr>
          <a:xfrm rot="10800000">
            <a:off x="4991225" y="33908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5" name="Shape 95"/>
          <p:cNvCxnSpPr>
            <a:stCxn id="92" idx="2"/>
            <a:endCxn id="89" idx="0"/>
          </p:cNvCxnSpPr>
          <p:nvPr/>
        </p:nvCxnSpPr>
        <p:spPr>
          <a:xfrm flipH="1" rot="-5400000">
            <a:off x="3210224" y="36572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" name="Shape 96"/>
          <p:cNvCxnSpPr>
            <a:stCxn id="88" idx="3"/>
            <a:endCxn id="83" idx="2"/>
          </p:cNvCxnSpPr>
          <p:nvPr/>
        </p:nvCxnSpPr>
        <p:spPr>
          <a:xfrm flipH="1" rot="10800000">
            <a:off x="6856924" y="37067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" name="Shape 97"/>
          <p:cNvCxnSpPr>
            <a:stCxn id="80" idx="3"/>
            <a:endCxn id="81" idx="1"/>
          </p:cNvCxnSpPr>
          <p:nvPr/>
        </p:nvCxnSpPr>
        <p:spPr>
          <a:xfrm>
            <a:off x="5410199" y="1904999"/>
            <a:ext cx="1491300" cy="6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>
            <a:stCxn id="80" idx="1"/>
            <a:endCxn id="89" idx="3"/>
          </p:cNvCxnSpPr>
          <p:nvPr/>
        </p:nvCxnSpPr>
        <p:spPr>
          <a:xfrm flipH="1">
            <a:off x="3972000" y="1904999"/>
            <a:ext cx="600000" cy="2400300"/>
          </a:xfrm>
          <a:prstGeom prst="bentConnector3">
            <a:avLst>
              <a:gd fmla="val 1505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6" name="Shape 556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557" name="Shape 557"/>
          <p:cNvSpPr txBox="1"/>
          <p:nvPr>
            <p:ph idx="1" type="body"/>
          </p:nvPr>
        </p:nvSpPr>
        <p:spPr>
          <a:xfrm>
            <a:off x="311700" y="1152475"/>
            <a:ext cx="29625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containers last</a:t>
            </a:r>
          </a:p>
        </p:txBody>
      </p:sp>
      <p:sp>
        <p:nvSpPr>
          <p:cNvPr id="558" name="Shape 558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559" name="Shape 559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560" name="Shape 560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561" name="Shape 561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562" name="Shape 562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563" name="Shape 563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564" name="Shape 564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565" name="Shape 565"/>
          <p:cNvCxnSpPr>
            <a:stCxn id="559" idx="3"/>
            <a:endCxn id="561" idx="1"/>
          </p:cNvCxnSpPr>
          <p:nvPr/>
        </p:nvCxnSpPr>
        <p:spPr>
          <a:xfrm>
            <a:off x="5410199" y="21335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66" name="Shape 566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cxnSp>
        <p:nvCxnSpPr>
          <p:cNvPr id="567" name="Shape 567"/>
          <p:cNvCxnSpPr>
            <a:stCxn id="559" idx="3"/>
            <a:endCxn id="562" idx="1"/>
          </p:cNvCxnSpPr>
          <p:nvPr/>
        </p:nvCxnSpPr>
        <p:spPr>
          <a:xfrm>
            <a:off x="5410199" y="21335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68" name="Shape 568"/>
          <p:cNvCxnSpPr>
            <a:stCxn id="566" idx="1"/>
            <a:endCxn id="569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70" name="Shape 570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571" name="Shape 571"/>
          <p:cNvCxnSpPr>
            <a:stCxn id="559" idx="2"/>
            <a:endCxn id="564" idx="0"/>
          </p:cNvCxnSpPr>
          <p:nvPr/>
        </p:nvCxnSpPr>
        <p:spPr>
          <a:xfrm flipH="1" rot="-5400000">
            <a:off x="4696049" y="27334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2" name="Shape 572"/>
          <p:cNvCxnSpPr>
            <a:stCxn id="566" idx="1"/>
            <a:endCxn id="564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3" name="Shape 573"/>
          <p:cNvCxnSpPr>
            <a:stCxn id="570" idx="2"/>
            <a:endCxn id="569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4" name="Shape 574"/>
          <p:cNvCxnSpPr>
            <a:stCxn id="566" idx="3"/>
            <a:endCxn id="562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75" name="Shape 575"/>
          <p:cNvCxnSpPr>
            <a:stCxn id="559" idx="3"/>
            <a:endCxn id="560" idx="1"/>
          </p:cNvCxnSpPr>
          <p:nvPr/>
        </p:nvCxnSpPr>
        <p:spPr>
          <a:xfrm>
            <a:off x="5410199" y="2133599"/>
            <a:ext cx="1491300" cy="6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76" name="Shape 576"/>
          <p:cNvSpPr/>
          <p:nvPr/>
        </p:nvSpPr>
        <p:spPr>
          <a:xfrm>
            <a:off x="43501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77" name="Shape 577"/>
          <p:cNvCxnSpPr>
            <a:endCxn id="569" idx="3"/>
          </p:cNvCxnSpPr>
          <p:nvPr/>
        </p:nvCxnSpPr>
        <p:spPr>
          <a:xfrm rot="5400000">
            <a:off x="3070274" y="3042149"/>
            <a:ext cx="2393400" cy="5901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78" name="Shape 578"/>
          <p:cNvSpPr txBox="1"/>
          <p:nvPr/>
        </p:nvSpPr>
        <p:spPr>
          <a:xfrm>
            <a:off x="272850" y="1875150"/>
            <a:ext cx="3858600" cy="2767799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run --name=apache.blessed.cont --volumes-from gitolite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repos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gpg2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data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311700" y="3246750"/>
            <a:ext cx="3796799" cy="381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--link ldap.cont:apache.ldap.cont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569" name="Shape 569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5" name="Shape 585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311700" y="1152475"/>
            <a:ext cx="29625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containers last</a:t>
            </a:r>
          </a:p>
        </p:txBody>
      </p:sp>
      <p:sp>
        <p:nvSpPr>
          <p:cNvPr id="587" name="Shape 587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588" name="Shape 588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589" name="Shape 589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590" name="Shape 590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591" name="Shape 591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592" name="Shape 592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593" name="Shape 593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594" name="Shape 594"/>
          <p:cNvCxnSpPr>
            <a:stCxn id="588" idx="3"/>
            <a:endCxn id="590" idx="1"/>
          </p:cNvCxnSpPr>
          <p:nvPr/>
        </p:nvCxnSpPr>
        <p:spPr>
          <a:xfrm>
            <a:off x="5410199" y="21335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5" name="Shape 595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cxnSp>
        <p:nvCxnSpPr>
          <p:cNvPr id="596" name="Shape 596"/>
          <p:cNvCxnSpPr>
            <a:stCxn id="588" idx="3"/>
            <a:endCxn id="591" idx="1"/>
          </p:cNvCxnSpPr>
          <p:nvPr/>
        </p:nvCxnSpPr>
        <p:spPr>
          <a:xfrm>
            <a:off x="5410199" y="21335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597" name="Shape 597"/>
          <p:cNvCxnSpPr>
            <a:stCxn id="595" idx="1"/>
            <a:endCxn id="598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99" name="Shape 599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600" name="Shape 600"/>
          <p:cNvCxnSpPr>
            <a:stCxn id="588" idx="2"/>
            <a:endCxn id="593" idx="0"/>
          </p:cNvCxnSpPr>
          <p:nvPr/>
        </p:nvCxnSpPr>
        <p:spPr>
          <a:xfrm flipH="1" rot="-5400000">
            <a:off x="4696049" y="27334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1" name="Shape 601"/>
          <p:cNvCxnSpPr>
            <a:stCxn id="595" idx="1"/>
            <a:endCxn id="593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2" name="Shape 602"/>
          <p:cNvCxnSpPr>
            <a:stCxn id="599" idx="2"/>
            <a:endCxn id="598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3" name="Shape 603"/>
          <p:cNvCxnSpPr>
            <a:stCxn id="595" idx="3"/>
            <a:endCxn id="591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4" name="Shape 604"/>
          <p:cNvCxnSpPr>
            <a:stCxn id="588" idx="3"/>
            <a:endCxn id="589" idx="1"/>
          </p:cNvCxnSpPr>
          <p:nvPr/>
        </p:nvCxnSpPr>
        <p:spPr>
          <a:xfrm>
            <a:off x="5410199" y="2133599"/>
            <a:ext cx="1491300" cy="6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5" name="Shape 605"/>
          <p:cNvSpPr/>
          <p:nvPr/>
        </p:nvSpPr>
        <p:spPr>
          <a:xfrm>
            <a:off x="43501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06" name="Shape 606"/>
          <p:cNvCxnSpPr>
            <a:stCxn id="588" idx="0"/>
            <a:endCxn id="607" idx="2"/>
          </p:cNvCxnSpPr>
          <p:nvPr/>
        </p:nvCxnSpPr>
        <p:spPr>
          <a:xfrm rot="-5400000">
            <a:off x="4686599" y="1523700"/>
            <a:ext cx="6096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08" name="Shape 608"/>
          <p:cNvCxnSpPr>
            <a:endCxn id="598" idx="3"/>
          </p:cNvCxnSpPr>
          <p:nvPr/>
        </p:nvCxnSpPr>
        <p:spPr>
          <a:xfrm rot="5400000">
            <a:off x="3070274" y="3042149"/>
            <a:ext cx="2393400" cy="5901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09" name="Shape 609"/>
          <p:cNvSpPr txBox="1"/>
          <p:nvPr/>
        </p:nvSpPr>
        <p:spPr>
          <a:xfrm>
            <a:off x="272850" y="1875150"/>
            <a:ext cx="3858600" cy="2767799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run --name=apache.blessed.cont --volumes-from gitolite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repos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gpg2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data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311700" y="3246750"/>
            <a:ext cx="3796799" cy="381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--link ldap.cont:apache.ldap.cont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611" name="Shape 611"/>
          <p:cNvSpPr txBox="1"/>
          <p:nvPr/>
        </p:nvSpPr>
        <p:spPr>
          <a:xfrm>
            <a:off x="311700" y="3551550"/>
            <a:ext cx="3796799" cy="6857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--link apache.staging.cont: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apache.upstream.cont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Shape 598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607" name="Shape 607"/>
          <p:cNvSpPr/>
          <p:nvPr/>
        </p:nvSpPr>
        <p:spPr>
          <a:xfrm>
            <a:off x="4572000" y="6096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  <a:br>
              <a:rPr lang="en"/>
            </a:br>
            <a:r>
              <a:rPr lang="en"/>
              <a:t>staging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7" name="Shape 617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618" name="Shape 618"/>
          <p:cNvSpPr txBox="1"/>
          <p:nvPr>
            <p:ph idx="1" type="body"/>
          </p:nvPr>
        </p:nvSpPr>
        <p:spPr>
          <a:xfrm>
            <a:off x="311700" y="1152475"/>
            <a:ext cx="29625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containers last</a:t>
            </a:r>
          </a:p>
        </p:txBody>
      </p:sp>
      <p:sp>
        <p:nvSpPr>
          <p:cNvPr id="619" name="Shape 619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620" name="Shape 620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621" name="Shape 621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622" name="Shape 622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623" name="Shape 623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624" name="Shape 624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625" name="Shape 625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626" name="Shape 626"/>
          <p:cNvCxnSpPr>
            <a:stCxn id="620" idx="3"/>
            <a:endCxn id="622" idx="1"/>
          </p:cNvCxnSpPr>
          <p:nvPr/>
        </p:nvCxnSpPr>
        <p:spPr>
          <a:xfrm>
            <a:off x="5410199" y="21335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27" name="Shape 627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cxnSp>
        <p:nvCxnSpPr>
          <p:cNvPr id="628" name="Shape 628"/>
          <p:cNvCxnSpPr>
            <a:stCxn id="620" idx="3"/>
            <a:endCxn id="623" idx="1"/>
          </p:cNvCxnSpPr>
          <p:nvPr/>
        </p:nvCxnSpPr>
        <p:spPr>
          <a:xfrm>
            <a:off x="5410199" y="21335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9" name="Shape 629"/>
          <p:cNvCxnSpPr>
            <a:stCxn id="627" idx="1"/>
            <a:endCxn id="630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1" name="Shape 631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632" name="Shape 632"/>
          <p:cNvCxnSpPr>
            <a:stCxn id="620" idx="2"/>
            <a:endCxn id="625" idx="0"/>
          </p:cNvCxnSpPr>
          <p:nvPr/>
        </p:nvCxnSpPr>
        <p:spPr>
          <a:xfrm flipH="1" rot="-5400000">
            <a:off x="4696049" y="27334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3" name="Shape 633"/>
          <p:cNvCxnSpPr>
            <a:stCxn id="627" idx="1"/>
            <a:endCxn id="625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4" name="Shape 634"/>
          <p:cNvCxnSpPr>
            <a:stCxn id="631" idx="2"/>
            <a:endCxn id="630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5" name="Shape 635"/>
          <p:cNvCxnSpPr>
            <a:stCxn id="627" idx="3"/>
            <a:endCxn id="623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36" name="Shape 636"/>
          <p:cNvCxnSpPr>
            <a:stCxn id="620" idx="3"/>
            <a:endCxn id="621" idx="1"/>
          </p:cNvCxnSpPr>
          <p:nvPr/>
        </p:nvCxnSpPr>
        <p:spPr>
          <a:xfrm>
            <a:off x="5410199" y="2133599"/>
            <a:ext cx="1491300" cy="6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7" name="Shape 637"/>
          <p:cNvSpPr/>
          <p:nvPr/>
        </p:nvSpPr>
        <p:spPr>
          <a:xfrm>
            <a:off x="43501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4572000" y="6096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  <a:br>
              <a:rPr lang="en"/>
            </a:br>
            <a:r>
              <a:rPr lang="en"/>
              <a:t>staging</a:t>
            </a:r>
          </a:p>
        </p:txBody>
      </p:sp>
      <p:cxnSp>
        <p:nvCxnSpPr>
          <p:cNvPr id="639" name="Shape 639"/>
          <p:cNvCxnSpPr>
            <a:stCxn id="620" idx="0"/>
            <a:endCxn id="638" idx="2"/>
          </p:cNvCxnSpPr>
          <p:nvPr/>
        </p:nvCxnSpPr>
        <p:spPr>
          <a:xfrm rot="-5400000">
            <a:off x="4686599" y="1523700"/>
            <a:ext cx="6096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40" name="Shape 640"/>
          <p:cNvCxnSpPr>
            <a:endCxn id="630" idx="3"/>
          </p:cNvCxnSpPr>
          <p:nvPr/>
        </p:nvCxnSpPr>
        <p:spPr>
          <a:xfrm rot="5400000">
            <a:off x="3070274" y="3042149"/>
            <a:ext cx="2393400" cy="5901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1" name="Shape 641"/>
          <p:cNvSpPr txBox="1"/>
          <p:nvPr/>
        </p:nvSpPr>
        <p:spPr>
          <a:xfrm>
            <a:off x="272850" y="1875150"/>
            <a:ext cx="3858600" cy="2767799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run --name=apache.blessed.cont --volumes-from gitolite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repos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gpg2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--volumes-from data</a:t>
            </a:r>
          </a:p>
        </p:txBody>
      </p:sp>
      <p:sp>
        <p:nvSpPr>
          <p:cNvPr id="642" name="Shape 642"/>
          <p:cNvSpPr txBox="1"/>
          <p:nvPr/>
        </p:nvSpPr>
        <p:spPr>
          <a:xfrm>
            <a:off x="311700" y="3246750"/>
            <a:ext cx="3796799" cy="381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--link ldap.cont:apache.ldap.cont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643" name="Shape 643"/>
          <p:cNvSpPr txBox="1"/>
          <p:nvPr/>
        </p:nvSpPr>
        <p:spPr>
          <a:xfrm>
            <a:off x="311700" y="3551550"/>
            <a:ext cx="3796799" cy="6857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--link apache.staging.cont: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apache.upstream.cont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Shape 644"/>
          <p:cNvSpPr txBox="1"/>
          <p:nvPr/>
        </p:nvSpPr>
        <p:spPr>
          <a:xfrm>
            <a:off x="311700" y="4084950"/>
            <a:ext cx="3796799" cy="523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-p 6043:8543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-p 6053:8553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650" name="Shape 650"/>
          <p:cNvSpPr txBox="1"/>
          <p:nvPr>
            <p:ph idx="1" type="body"/>
          </p:nvPr>
        </p:nvSpPr>
        <p:spPr>
          <a:xfrm>
            <a:off x="311700" y="1152475"/>
            <a:ext cx="29625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containers last</a:t>
            </a:r>
          </a:p>
        </p:txBody>
      </p:sp>
      <p:sp>
        <p:nvSpPr>
          <p:cNvPr id="651" name="Shape 651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653" name="Shape 653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654" name="Shape 654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655" name="Shape 655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656" name="Shape 656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657" name="Shape 657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658" name="Shape 658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659" name="Shape 659"/>
          <p:cNvCxnSpPr>
            <a:stCxn id="653" idx="3"/>
            <a:endCxn id="655" idx="1"/>
          </p:cNvCxnSpPr>
          <p:nvPr/>
        </p:nvCxnSpPr>
        <p:spPr>
          <a:xfrm>
            <a:off x="5410199" y="21335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60" name="Shape 660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cxnSp>
        <p:nvCxnSpPr>
          <p:cNvPr id="661" name="Shape 661"/>
          <p:cNvCxnSpPr>
            <a:stCxn id="653" idx="3"/>
            <a:endCxn id="656" idx="1"/>
          </p:cNvCxnSpPr>
          <p:nvPr/>
        </p:nvCxnSpPr>
        <p:spPr>
          <a:xfrm>
            <a:off x="5410199" y="21335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2" name="Shape 662"/>
          <p:cNvCxnSpPr>
            <a:stCxn id="660" idx="1"/>
            <a:endCxn id="663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64" name="Shape 664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665" name="Shape 665"/>
          <p:cNvCxnSpPr>
            <a:stCxn id="653" idx="2"/>
            <a:endCxn id="658" idx="0"/>
          </p:cNvCxnSpPr>
          <p:nvPr/>
        </p:nvCxnSpPr>
        <p:spPr>
          <a:xfrm flipH="1" rot="-5400000">
            <a:off x="4696049" y="27334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6" name="Shape 666"/>
          <p:cNvCxnSpPr>
            <a:stCxn id="660" idx="1"/>
            <a:endCxn id="658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7" name="Shape 667"/>
          <p:cNvCxnSpPr>
            <a:stCxn id="664" idx="2"/>
            <a:endCxn id="663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8" name="Shape 668"/>
          <p:cNvCxnSpPr>
            <a:stCxn id="660" idx="3"/>
            <a:endCxn id="656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69" name="Shape 669"/>
          <p:cNvCxnSpPr>
            <a:stCxn id="653" idx="3"/>
            <a:endCxn id="654" idx="1"/>
          </p:cNvCxnSpPr>
          <p:nvPr/>
        </p:nvCxnSpPr>
        <p:spPr>
          <a:xfrm>
            <a:off x="5410199" y="2133599"/>
            <a:ext cx="1491300" cy="6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70" name="Shape 670"/>
          <p:cNvSpPr/>
          <p:nvPr/>
        </p:nvSpPr>
        <p:spPr>
          <a:xfrm>
            <a:off x="4572000" y="6096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  <a:br>
              <a:rPr lang="en"/>
            </a:br>
            <a:r>
              <a:rPr lang="en"/>
              <a:t>staging</a:t>
            </a:r>
          </a:p>
        </p:txBody>
      </p:sp>
      <p:cxnSp>
        <p:nvCxnSpPr>
          <p:cNvPr id="671" name="Shape 671"/>
          <p:cNvCxnSpPr>
            <a:stCxn id="653" idx="0"/>
            <a:endCxn id="670" idx="2"/>
          </p:cNvCxnSpPr>
          <p:nvPr/>
        </p:nvCxnSpPr>
        <p:spPr>
          <a:xfrm rot="-5400000">
            <a:off x="4686599" y="1523700"/>
            <a:ext cx="6096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72" name="Shape 672"/>
          <p:cNvCxnSpPr>
            <a:stCxn id="653" idx="1"/>
            <a:endCxn id="663" idx="3"/>
          </p:cNvCxnSpPr>
          <p:nvPr/>
        </p:nvCxnSpPr>
        <p:spPr>
          <a:xfrm flipH="1">
            <a:off x="3972000" y="2133599"/>
            <a:ext cx="600000" cy="2400300"/>
          </a:xfrm>
          <a:prstGeom prst="bentConnector3">
            <a:avLst>
              <a:gd fmla="val 15021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63" name="Shape 663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x="311700" y="1152475"/>
            <a:ext cx="29625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containers last</a:t>
            </a:r>
          </a:p>
        </p:txBody>
      </p:sp>
      <p:sp>
        <p:nvSpPr>
          <p:cNvPr id="679" name="Shape 679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681" name="Shape 681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682" name="Shape 682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683" name="Shape 683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684" name="Shape 684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685" name="Shape 685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686" name="Shape 686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687" name="Shape 687"/>
          <p:cNvCxnSpPr>
            <a:stCxn id="681" idx="3"/>
            <a:endCxn id="683" idx="1"/>
          </p:cNvCxnSpPr>
          <p:nvPr/>
        </p:nvCxnSpPr>
        <p:spPr>
          <a:xfrm>
            <a:off x="5410199" y="21335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88" name="Shape 688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cxnSp>
        <p:nvCxnSpPr>
          <p:cNvPr id="689" name="Shape 689"/>
          <p:cNvCxnSpPr>
            <a:stCxn id="681" idx="3"/>
            <a:endCxn id="684" idx="1"/>
          </p:cNvCxnSpPr>
          <p:nvPr/>
        </p:nvCxnSpPr>
        <p:spPr>
          <a:xfrm>
            <a:off x="5410199" y="21335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0" name="Shape 690"/>
          <p:cNvCxnSpPr>
            <a:stCxn id="688" idx="1"/>
            <a:endCxn id="691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2" name="Shape 692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693" name="Shape 693"/>
          <p:cNvCxnSpPr>
            <a:stCxn id="681" idx="2"/>
            <a:endCxn id="686" idx="0"/>
          </p:cNvCxnSpPr>
          <p:nvPr/>
        </p:nvCxnSpPr>
        <p:spPr>
          <a:xfrm flipH="1" rot="-5400000">
            <a:off x="4696049" y="27334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4" name="Shape 694"/>
          <p:cNvCxnSpPr>
            <a:stCxn id="688" idx="1"/>
            <a:endCxn id="686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5" name="Shape 695"/>
          <p:cNvCxnSpPr>
            <a:stCxn id="692" idx="2"/>
            <a:endCxn id="691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6" name="Shape 696"/>
          <p:cNvCxnSpPr>
            <a:stCxn id="688" idx="3"/>
            <a:endCxn id="684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97" name="Shape 697"/>
          <p:cNvCxnSpPr>
            <a:stCxn id="681" idx="3"/>
            <a:endCxn id="682" idx="1"/>
          </p:cNvCxnSpPr>
          <p:nvPr/>
        </p:nvCxnSpPr>
        <p:spPr>
          <a:xfrm>
            <a:off x="5410199" y="2133599"/>
            <a:ext cx="1491300" cy="6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8" name="Shape 698"/>
          <p:cNvSpPr/>
          <p:nvPr/>
        </p:nvSpPr>
        <p:spPr>
          <a:xfrm>
            <a:off x="4572000" y="6096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  <a:br>
              <a:rPr lang="en"/>
            </a:br>
            <a:r>
              <a:rPr lang="en"/>
              <a:t>staging</a:t>
            </a:r>
          </a:p>
        </p:txBody>
      </p:sp>
      <p:cxnSp>
        <p:nvCxnSpPr>
          <p:cNvPr id="699" name="Shape 699"/>
          <p:cNvCxnSpPr>
            <a:stCxn id="681" idx="0"/>
            <a:endCxn id="698" idx="2"/>
          </p:cNvCxnSpPr>
          <p:nvPr/>
        </p:nvCxnSpPr>
        <p:spPr>
          <a:xfrm rot="-5400000">
            <a:off x="4686599" y="1523700"/>
            <a:ext cx="6096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00" name="Shape 700"/>
          <p:cNvCxnSpPr>
            <a:stCxn id="681" idx="1"/>
            <a:endCxn id="691" idx="3"/>
          </p:cNvCxnSpPr>
          <p:nvPr/>
        </p:nvCxnSpPr>
        <p:spPr>
          <a:xfrm flipH="1">
            <a:off x="3972000" y="2133599"/>
            <a:ext cx="600000" cy="2400300"/>
          </a:xfrm>
          <a:prstGeom prst="bentConnector3">
            <a:avLst>
              <a:gd fmla="val 15021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91" name="Shape 691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701" name="Shape 701"/>
          <p:cNvSpPr txBox="1"/>
          <p:nvPr/>
        </p:nvSpPr>
        <p:spPr>
          <a:xfrm>
            <a:off x="194900" y="2645503"/>
            <a:ext cx="3858600" cy="2193300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run --name=nginx.blessed.cont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702" name="Shape 702"/>
          <p:cNvSpPr/>
          <p:nvPr/>
        </p:nvSpPr>
        <p:spPr>
          <a:xfrm>
            <a:off x="29023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708" name="Shape 708"/>
          <p:cNvSpPr txBox="1"/>
          <p:nvPr>
            <p:ph idx="1" type="body"/>
          </p:nvPr>
        </p:nvSpPr>
        <p:spPr>
          <a:xfrm>
            <a:off x="311700" y="1152475"/>
            <a:ext cx="29625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containers last</a:t>
            </a:r>
          </a:p>
        </p:txBody>
      </p:sp>
      <p:sp>
        <p:nvSpPr>
          <p:cNvPr id="709" name="Shape 709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711" name="Shape 711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712" name="Shape 712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713" name="Shape 713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714" name="Shape 714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715" name="Shape 715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716" name="Shape 716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717" name="Shape 717"/>
          <p:cNvCxnSpPr>
            <a:stCxn id="711" idx="3"/>
            <a:endCxn id="713" idx="1"/>
          </p:cNvCxnSpPr>
          <p:nvPr/>
        </p:nvCxnSpPr>
        <p:spPr>
          <a:xfrm>
            <a:off x="5410199" y="21335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18" name="Shape 718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cxnSp>
        <p:nvCxnSpPr>
          <p:cNvPr id="719" name="Shape 719"/>
          <p:cNvCxnSpPr>
            <a:stCxn id="711" idx="3"/>
            <a:endCxn id="714" idx="1"/>
          </p:cNvCxnSpPr>
          <p:nvPr/>
        </p:nvCxnSpPr>
        <p:spPr>
          <a:xfrm>
            <a:off x="5410199" y="21335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0" name="Shape 720"/>
          <p:cNvCxnSpPr>
            <a:stCxn id="718" idx="1"/>
            <a:endCxn id="721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2" name="Shape 722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723" name="Shape 723"/>
          <p:cNvCxnSpPr>
            <a:stCxn id="711" idx="2"/>
            <a:endCxn id="716" idx="0"/>
          </p:cNvCxnSpPr>
          <p:nvPr/>
        </p:nvCxnSpPr>
        <p:spPr>
          <a:xfrm flipH="1" rot="-5400000">
            <a:off x="4696049" y="27334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4" name="Shape 724"/>
          <p:cNvCxnSpPr>
            <a:stCxn id="718" idx="1"/>
            <a:endCxn id="716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5" name="Shape 725"/>
          <p:cNvCxnSpPr>
            <a:stCxn id="722" idx="2"/>
            <a:endCxn id="721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6" name="Shape 726"/>
          <p:cNvCxnSpPr>
            <a:stCxn id="718" idx="3"/>
            <a:endCxn id="714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27" name="Shape 727"/>
          <p:cNvCxnSpPr>
            <a:stCxn id="711" idx="3"/>
            <a:endCxn id="712" idx="1"/>
          </p:cNvCxnSpPr>
          <p:nvPr/>
        </p:nvCxnSpPr>
        <p:spPr>
          <a:xfrm>
            <a:off x="5410199" y="2133599"/>
            <a:ext cx="1491300" cy="6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8" name="Shape 728"/>
          <p:cNvSpPr/>
          <p:nvPr/>
        </p:nvSpPr>
        <p:spPr>
          <a:xfrm>
            <a:off x="4572000" y="6096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  <a:br>
              <a:rPr lang="en"/>
            </a:br>
            <a:r>
              <a:rPr lang="en"/>
              <a:t>staging</a:t>
            </a:r>
          </a:p>
        </p:txBody>
      </p:sp>
      <p:cxnSp>
        <p:nvCxnSpPr>
          <p:cNvPr id="729" name="Shape 729"/>
          <p:cNvCxnSpPr>
            <a:stCxn id="711" idx="0"/>
            <a:endCxn id="728" idx="2"/>
          </p:cNvCxnSpPr>
          <p:nvPr/>
        </p:nvCxnSpPr>
        <p:spPr>
          <a:xfrm rot="-5400000">
            <a:off x="4686599" y="1523700"/>
            <a:ext cx="6096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30" name="Shape 730"/>
          <p:cNvCxnSpPr>
            <a:stCxn id="711" idx="1"/>
            <a:endCxn id="721" idx="3"/>
          </p:cNvCxnSpPr>
          <p:nvPr/>
        </p:nvCxnSpPr>
        <p:spPr>
          <a:xfrm flipH="1">
            <a:off x="3972000" y="2133599"/>
            <a:ext cx="600000" cy="2400300"/>
          </a:xfrm>
          <a:prstGeom prst="bentConnector3">
            <a:avLst>
              <a:gd fmla="val 15021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1" name="Shape 721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731" name="Shape 731"/>
          <p:cNvSpPr txBox="1"/>
          <p:nvPr/>
        </p:nvSpPr>
        <p:spPr>
          <a:xfrm>
            <a:off x="194900" y="2645503"/>
            <a:ext cx="3858600" cy="2193300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run --name=nginx.blessed.cont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732" name="Shape 732"/>
          <p:cNvSpPr/>
          <p:nvPr/>
        </p:nvSpPr>
        <p:spPr>
          <a:xfrm>
            <a:off x="29023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3" name="Shape 733"/>
          <p:cNvSpPr txBox="1"/>
          <p:nvPr/>
        </p:nvSpPr>
        <p:spPr>
          <a:xfrm>
            <a:off x="219900" y="3162748"/>
            <a:ext cx="3796799" cy="523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--link apache.blessed.cont: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nginx.apache.cont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cxnSp>
        <p:nvCxnSpPr>
          <p:cNvPr id="734" name="Shape 734"/>
          <p:cNvCxnSpPr>
            <a:stCxn id="735" idx="3"/>
            <a:endCxn id="736" idx="1"/>
          </p:cNvCxnSpPr>
          <p:nvPr/>
        </p:nvCxnSpPr>
        <p:spPr>
          <a:xfrm>
            <a:off x="3971925" y="2133600"/>
            <a:ext cx="600000" cy="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type="title"/>
          </p:nvPr>
        </p:nvSpPr>
        <p:spPr>
          <a:xfrm>
            <a:off x="311700" y="445025"/>
            <a:ext cx="27908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rework</a:t>
            </a:r>
          </a:p>
        </p:txBody>
      </p:sp>
      <p:sp>
        <p:nvSpPr>
          <p:cNvPr id="742" name="Shape 742"/>
          <p:cNvSpPr txBox="1"/>
          <p:nvPr>
            <p:ph idx="1" type="body"/>
          </p:nvPr>
        </p:nvSpPr>
        <p:spPr>
          <a:xfrm>
            <a:off x="311700" y="1152475"/>
            <a:ext cx="2962500" cy="523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Linked containers last</a:t>
            </a:r>
          </a:p>
        </p:txBody>
      </p:sp>
      <p:sp>
        <p:nvSpPr>
          <p:cNvPr id="743" name="Shape 743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745" name="Shape 745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746" name="Shape 746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747" name="Shape 747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748" name="Shape 748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749" name="Shape 749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750" name="Shape 750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751" name="Shape 751"/>
          <p:cNvCxnSpPr>
            <a:stCxn id="745" idx="3"/>
            <a:endCxn id="747" idx="1"/>
          </p:cNvCxnSpPr>
          <p:nvPr/>
        </p:nvCxnSpPr>
        <p:spPr>
          <a:xfrm>
            <a:off x="5410199" y="21335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52" name="Shape 752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cxnSp>
        <p:nvCxnSpPr>
          <p:cNvPr id="753" name="Shape 753"/>
          <p:cNvCxnSpPr>
            <a:stCxn id="745" idx="3"/>
            <a:endCxn id="748" idx="1"/>
          </p:cNvCxnSpPr>
          <p:nvPr/>
        </p:nvCxnSpPr>
        <p:spPr>
          <a:xfrm>
            <a:off x="5410199" y="21335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4" name="Shape 754"/>
          <p:cNvCxnSpPr>
            <a:stCxn id="752" idx="1"/>
            <a:endCxn id="755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56" name="Shape 756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757" name="Shape 757"/>
          <p:cNvCxnSpPr>
            <a:stCxn id="745" idx="2"/>
            <a:endCxn id="750" idx="0"/>
          </p:cNvCxnSpPr>
          <p:nvPr/>
        </p:nvCxnSpPr>
        <p:spPr>
          <a:xfrm flipH="1" rot="-5400000">
            <a:off x="4696049" y="27334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8" name="Shape 758"/>
          <p:cNvCxnSpPr>
            <a:stCxn id="752" idx="1"/>
            <a:endCxn id="750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59" name="Shape 759"/>
          <p:cNvCxnSpPr>
            <a:stCxn id="756" idx="2"/>
            <a:endCxn id="755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0" name="Shape 760"/>
          <p:cNvCxnSpPr>
            <a:stCxn id="752" idx="3"/>
            <a:endCxn id="748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1" name="Shape 761"/>
          <p:cNvCxnSpPr>
            <a:stCxn id="745" idx="3"/>
            <a:endCxn id="746" idx="1"/>
          </p:cNvCxnSpPr>
          <p:nvPr/>
        </p:nvCxnSpPr>
        <p:spPr>
          <a:xfrm>
            <a:off x="5410199" y="2133599"/>
            <a:ext cx="1491300" cy="6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62" name="Shape 762"/>
          <p:cNvSpPr/>
          <p:nvPr/>
        </p:nvSpPr>
        <p:spPr>
          <a:xfrm>
            <a:off x="4572000" y="6096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  <a:br>
              <a:rPr lang="en"/>
            </a:br>
            <a:r>
              <a:rPr lang="en"/>
              <a:t>staging</a:t>
            </a:r>
          </a:p>
        </p:txBody>
      </p:sp>
      <p:cxnSp>
        <p:nvCxnSpPr>
          <p:cNvPr id="763" name="Shape 763"/>
          <p:cNvCxnSpPr>
            <a:stCxn id="745" idx="0"/>
            <a:endCxn id="762" idx="2"/>
          </p:cNvCxnSpPr>
          <p:nvPr/>
        </p:nvCxnSpPr>
        <p:spPr>
          <a:xfrm rot="-5400000">
            <a:off x="4686599" y="1523700"/>
            <a:ext cx="609600" cy="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64" name="Shape 764"/>
          <p:cNvCxnSpPr>
            <a:stCxn id="745" idx="1"/>
            <a:endCxn id="755" idx="3"/>
          </p:cNvCxnSpPr>
          <p:nvPr/>
        </p:nvCxnSpPr>
        <p:spPr>
          <a:xfrm flipH="1">
            <a:off x="3972000" y="2133599"/>
            <a:ext cx="600000" cy="2400300"/>
          </a:xfrm>
          <a:prstGeom prst="bentConnector3">
            <a:avLst>
              <a:gd fmla="val 15021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55" name="Shape 755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765" name="Shape 765"/>
          <p:cNvSpPr txBox="1"/>
          <p:nvPr/>
        </p:nvSpPr>
        <p:spPr>
          <a:xfrm>
            <a:off x="194900" y="2645503"/>
            <a:ext cx="3858600" cy="2193300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run --name=nginx.repos.blessed.cont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766" name="Shape 766"/>
          <p:cNvSpPr/>
          <p:nvPr/>
        </p:nvSpPr>
        <p:spPr>
          <a:xfrm>
            <a:off x="29023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7" name="Shape 767"/>
          <p:cNvSpPr txBox="1"/>
          <p:nvPr/>
        </p:nvSpPr>
        <p:spPr>
          <a:xfrm>
            <a:off x="219900" y="3162748"/>
            <a:ext cx="3796799" cy="523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--link apache.blessed.cont: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nginx.apache.cont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cxnSp>
        <p:nvCxnSpPr>
          <p:cNvPr id="768" name="Shape 768"/>
          <p:cNvCxnSpPr>
            <a:stCxn id="769" idx="3"/>
            <a:endCxn id="770" idx="1"/>
          </p:cNvCxnSpPr>
          <p:nvPr/>
        </p:nvCxnSpPr>
        <p:spPr>
          <a:xfrm>
            <a:off x="3971925" y="2133600"/>
            <a:ext cx="600000" cy="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71" name="Shape 771"/>
          <p:cNvSpPr txBox="1"/>
          <p:nvPr/>
        </p:nvSpPr>
        <p:spPr>
          <a:xfrm>
            <a:off x="225804" y="3695700"/>
            <a:ext cx="3796799" cy="685799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-p 6080:80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-p 6443:443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777" name="Shape 777"/>
          <p:cNvSpPr txBox="1"/>
          <p:nvPr>
            <p:ph idx="1" type="body"/>
          </p:nvPr>
        </p:nvSpPr>
        <p:spPr>
          <a:xfrm>
            <a:off x="311700" y="1152475"/>
            <a:ext cx="1863300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Configuration</a:t>
            </a:r>
          </a:p>
        </p:txBody>
      </p:sp>
      <p:sp>
        <p:nvSpPr>
          <p:cNvPr id="778" name="Shape 778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780" name="Shape 780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786" name="Shape 786"/>
          <p:cNvSpPr txBox="1"/>
          <p:nvPr>
            <p:ph idx="1" type="body"/>
          </p:nvPr>
        </p:nvSpPr>
        <p:spPr>
          <a:xfrm>
            <a:off x="311700" y="1152475"/>
            <a:ext cx="1863300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Configuration</a:t>
            </a:r>
          </a:p>
        </p:txBody>
      </p:sp>
      <p:sp>
        <p:nvSpPr>
          <p:cNvPr id="787" name="Shape 787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8" name="Shape 788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789" name="Shape 789"/>
          <p:cNvSpPr txBox="1"/>
          <p:nvPr/>
        </p:nvSpPr>
        <p:spPr>
          <a:xfrm>
            <a:off x="4131575" y="2643753"/>
            <a:ext cx="3858600" cy="2193300"/>
          </a:xfrm>
          <a:prstGeom prst="rect">
            <a:avLst/>
          </a:prstGeom>
          <a:solidFill>
            <a:srgbClr val="E06666"/>
          </a:solidFill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location /git/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proxy_pass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https://nginx.apache.cont:8543/git/;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location /hgit/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proxy_pass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https://nginx.apache.cont:8553/hgit/;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790" name="Shape 790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791" name="Shape 791"/>
          <p:cNvSpPr/>
          <p:nvPr/>
        </p:nvSpPr>
        <p:spPr>
          <a:xfrm>
            <a:off x="29023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797" name="Shape 797"/>
          <p:cNvSpPr txBox="1"/>
          <p:nvPr>
            <p:ph idx="1" type="body"/>
          </p:nvPr>
        </p:nvSpPr>
        <p:spPr>
          <a:xfrm>
            <a:off x="311700" y="1152475"/>
            <a:ext cx="1863300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Configuration</a:t>
            </a:r>
          </a:p>
        </p:txBody>
      </p:sp>
      <p:sp>
        <p:nvSpPr>
          <p:cNvPr id="798" name="Shape 798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800" name="Shape 800"/>
          <p:cNvSpPr txBox="1"/>
          <p:nvPr/>
        </p:nvSpPr>
        <p:spPr>
          <a:xfrm>
            <a:off x="4131575" y="2643753"/>
            <a:ext cx="3858600" cy="2193300"/>
          </a:xfrm>
          <a:prstGeom prst="rect">
            <a:avLst/>
          </a:prstGeom>
          <a:solidFill>
            <a:srgbClr val="E06666"/>
          </a:solidFill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location /git/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proxy_pass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https://nginx.apache.cont:8543/git/;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location /hgit/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proxy_pass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https://nginx.apache.cont:8553/hgit/;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801" name="Shape 801"/>
          <p:cNvSpPr/>
          <p:nvPr/>
        </p:nvSpPr>
        <p:spPr>
          <a:xfrm>
            <a:off x="5224650" y="3077425"/>
            <a:ext cx="2229600" cy="2340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nginx.apache.cont:8543</a:t>
            </a:r>
          </a:p>
        </p:txBody>
      </p:sp>
      <p:sp>
        <p:nvSpPr>
          <p:cNvPr id="802" name="Shape 802"/>
          <p:cNvSpPr/>
          <p:nvPr/>
        </p:nvSpPr>
        <p:spPr>
          <a:xfrm>
            <a:off x="5148450" y="3991825"/>
            <a:ext cx="2229600" cy="2340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nginx.apache.cont:8543</a:t>
            </a:r>
          </a:p>
        </p:txBody>
      </p:sp>
      <p:sp>
        <p:nvSpPr>
          <p:cNvPr id="803" name="Shape 803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804" name="Shape 804"/>
          <p:cNvSpPr/>
          <p:nvPr/>
        </p:nvSpPr>
        <p:spPr>
          <a:xfrm>
            <a:off x="29023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 issues? 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Example: Replicated Git repos hosting servers</a:t>
            </a:r>
          </a:p>
        </p:txBody>
      </p:sp>
      <p:sp>
        <p:nvSpPr>
          <p:cNvPr id="105" name="Shape 105"/>
          <p:cNvSpPr/>
          <p:nvPr/>
        </p:nvSpPr>
        <p:spPr>
          <a:xfrm>
            <a:off x="2740200" y="1828800"/>
            <a:ext cx="1145999" cy="693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Blessed</a:t>
            </a:r>
          </a:p>
        </p:txBody>
      </p:sp>
      <p:sp>
        <p:nvSpPr>
          <p:cNvPr id="106" name="Shape 106"/>
          <p:cNvSpPr/>
          <p:nvPr/>
        </p:nvSpPr>
        <p:spPr>
          <a:xfrm>
            <a:off x="4950000" y="1828800"/>
            <a:ext cx="1145999" cy="693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Staging</a:t>
            </a:r>
          </a:p>
        </p:txBody>
      </p:sp>
      <p:sp>
        <p:nvSpPr>
          <p:cNvPr id="107" name="Shape 107"/>
          <p:cNvSpPr/>
          <p:nvPr/>
        </p:nvSpPr>
        <p:spPr>
          <a:xfrm>
            <a:off x="7162800" y="1839725"/>
            <a:ext cx="1145999" cy="693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External</a:t>
            </a:r>
          </a:p>
        </p:txBody>
      </p:sp>
      <p:sp>
        <p:nvSpPr>
          <p:cNvPr id="108" name="Shape 108"/>
          <p:cNvSpPr/>
          <p:nvPr/>
        </p:nvSpPr>
        <p:spPr>
          <a:xfrm>
            <a:off x="454200" y="1820700"/>
            <a:ext cx="1145999" cy="6938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Internal</a:t>
            </a:r>
          </a:p>
        </p:txBody>
      </p:sp>
      <p:cxnSp>
        <p:nvCxnSpPr>
          <p:cNvPr id="109" name="Shape 109"/>
          <p:cNvCxnSpPr/>
          <p:nvPr/>
        </p:nvCxnSpPr>
        <p:spPr>
          <a:xfrm>
            <a:off x="3886200" y="2057400"/>
            <a:ext cx="1063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0" name="Shape 110"/>
          <p:cNvCxnSpPr/>
          <p:nvPr/>
        </p:nvCxnSpPr>
        <p:spPr>
          <a:xfrm>
            <a:off x="6099000" y="2057400"/>
            <a:ext cx="1063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1" name="Shape 111"/>
          <p:cNvSpPr/>
          <p:nvPr/>
        </p:nvSpPr>
        <p:spPr>
          <a:xfrm>
            <a:off x="6096000" y="2133600"/>
            <a:ext cx="1143000" cy="228600"/>
          </a:xfrm>
          <a:prstGeom prst="curvedLeftArrow">
            <a:avLst>
              <a:gd fmla="val 25000" name="adj1"/>
              <a:gd fmla="val 40858" name="adj2"/>
              <a:gd fmla="val 25000" name="adj3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2" name="Shape 112"/>
          <p:cNvCxnSpPr/>
          <p:nvPr/>
        </p:nvCxnSpPr>
        <p:spPr>
          <a:xfrm rot="10800000">
            <a:off x="3886199" y="2286000"/>
            <a:ext cx="1063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3" name="Shape 113"/>
          <p:cNvSpPr txBox="1"/>
          <p:nvPr/>
        </p:nvSpPr>
        <p:spPr>
          <a:xfrm>
            <a:off x="462900" y="3200400"/>
            <a:ext cx="44901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Isolation (server)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Configuration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  <a:buChar char="●"/>
            </a:pPr>
            <a:r>
              <a:rPr lang="en"/>
              <a:t>Reproducibility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810" name="Shape 810"/>
          <p:cNvSpPr txBox="1"/>
          <p:nvPr>
            <p:ph idx="1" type="body"/>
          </p:nvPr>
        </p:nvSpPr>
        <p:spPr>
          <a:xfrm>
            <a:off x="311700" y="1152475"/>
            <a:ext cx="1863300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Configuration</a:t>
            </a:r>
          </a:p>
        </p:txBody>
      </p:sp>
      <p:sp>
        <p:nvSpPr>
          <p:cNvPr id="811" name="Shape 811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4131575" y="2643753"/>
            <a:ext cx="3858600" cy="2193300"/>
          </a:xfrm>
          <a:prstGeom prst="rect">
            <a:avLst/>
          </a:prstGeom>
          <a:solidFill>
            <a:srgbClr val="E06666"/>
          </a:solidFill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location /git/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proxy_pass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https://nginx.apache.cont:8543/git/;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location /hgit/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proxy_pass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https://nginx.apache.cont:8553/hgit/;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814" name="Shape 814"/>
          <p:cNvSpPr/>
          <p:nvPr/>
        </p:nvSpPr>
        <p:spPr>
          <a:xfrm>
            <a:off x="5224650" y="3077425"/>
            <a:ext cx="2229600" cy="2340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nginx.apache.cont:8543</a:t>
            </a:r>
          </a:p>
        </p:txBody>
      </p:sp>
      <p:sp>
        <p:nvSpPr>
          <p:cNvPr id="815" name="Shape 815"/>
          <p:cNvSpPr/>
          <p:nvPr/>
        </p:nvSpPr>
        <p:spPr>
          <a:xfrm>
            <a:off x="5148450" y="3991825"/>
            <a:ext cx="2229600" cy="2340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nginx.apache.cont:8543</a:t>
            </a:r>
          </a:p>
        </p:txBody>
      </p:sp>
      <p:sp>
        <p:nvSpPr>
          <p:cNvPr id="816" name="Shape 816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817" name="Shape 817"/>
          <p:cNvSpPr/>
          <p:nvPr/>
        </p:nvSpPr>
        <p:spPr>
          <a:xfrm>
            <a:off x="5413925" y="1949700"/>
            <a:ext cx="1293900" cy="367799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8543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8553</a:t>
            </a:r>
          </a:p>
        </p:txBody>
      </p:sp>
      <p:sp>
        <p:nvSpPr>
          <p:cNvPr id="818" name="Shape 818"/>
          <p:cNvSpPr/>
          <p:nvPr/>
        </p:nvSpPr>
        <p:spPr>
          <a:xfrm>
            <a:off x="29023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824" name="Shape 824"/>
          <p:cNvSpPr txBox="1"/>
          <p:nvPr>
            <p:ph idx="1" type="body"/>
          </p:nvPr>
        </p:nvSpPr>
        <p:spPr>
          <a:xfrm>
            <a:off x="311700" y="1152475"/>
            <a:ext cx="1863300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Configuration</a:t>
            </a:r>
          </a:p>
        </p:txBody>
      </p:sp>
      <p:sp>
        <p:nvSpPr>
          <p:cNvPr id="825" name="Shape 825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6" name="Shape 826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827" name="Shape 827"/>
          <p:cNvSpPr txBox="1"/>
          <p:nvPr/>
        </p:nvSpPr>
        <p:spPr>
          <a:xfrm>
            <a:off x="4131575" y="2643753"/>
            <a:ext cx="3858600" cy="2193300"/>
          </a:xfrm>
          <a:prstGeom prst="rect">
            <a:avLst/>
          </a:prstGeom>
          <a:solidFill>
            <a:srgbClr val="E06666"/>
          </a:solidFill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location /git/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proxy_pass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https://nginx.apache.cont:8543/git/;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location /hgit/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proxy_pass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https://nginx.apache.cont:8553/hgit/;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828" name="Shape 828"/>
          <p:cNvSpPr/>
          <p:nvPr/>
        </p:nvSpPr>
        <p:spPr>
          <a:xfrm>
            <a:off x="5224650" y="3077425"/>
            <a:ext cx="2229600" cy="2340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nginx.apache.cont:8543</a:t>
            </a:r>
          </a:p>
        </p:txBody>
      </p:sp>
      <p:sp>
        <p:nvSpPr>
          <p:cNvPr id="829" name="Shape 829"/>
          <p:cNvSpPr/>
          <p:nvPr/>
        </p:nvSpPr>
        <p:spPr>
          <a:xfrm>
            <a:off x="5148450" y="3991825"/>
            <a:ext cx="2229600" cy="2340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nginx.apache.cont:8543</a:t>
            </a:r>
          </a:p>
        </p:txBody>
      </p:sp>
      <p:sp>
        <p:nvSpPr>
          <p:cNvPr id="830" name="Shape 830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831" name="Shape 831"/>
          <p:cNvSpPr/>
          <p:nvPr/>
        </p:nvSpPr>
        <p:spPr>
          <a:xfrm>
            <a:off x="5413925" y="1949700"/>
            <a:ext cx="1293900" cy="367799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8543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8553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194900" y="2645501"/>
            <a:ext cx="3858600" cy="1270200"/>
          </a:xfrm>
          <a:prstGeom prst="rect">
            <a:avLst/>
          </a:prstGeom>
          <a:solidFill>
            <a:srgbClr val="FFD966"/>
          </a:solidFill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docker run --name=nginx.repos.blessed.cont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--link apache.blessed.cont: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u="sng">
                <a:latin typeface="Courier New"/>
                <a:ea typeface="Courier New"/>
                <a:cs typeface="Courier New"/>
                <a:sym typeface="Courier New"/>
              </a:rPr>
              <a:t>nginx.apache.cont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lvl="0" rtl="0">
              <a:spcBef>
                <a:spcPts val="0"/>
              </a:spcBef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cxnSp>
        <p:nvCxnSpPr>
          <p:cNvPr id="833" name="Shape 833"/>
          <p:cNvCxnSpPr>
            <a:stCxn id="826" idx="3"/>
            <a:endCxn id="830" idx="1"/>
          </p:cNvCxnSpPr>
          <p:nvPr/>
        </p:nvCxnSpPr>
        <p:spPr>
          <a:xfrm>
            <a:off x="3971924" y="2133599"/>
            <a:ext cx="600000" cy="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34" name="Shape 834"/>
          <p:cNvSpPr/>
          <p:nvPr/>
        </p:nvSpPr>
        <p:spPr>
          <a:xfrm>
            <a:off x="2902325" y="1752600"/>
            <a:ext cx="1278600" cy="762000"/>
          </a:xfrm>
          <a:prstGeom prst="ellipse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840" name="Shape 840"/>
          <p:cNvSpPr txBox="1"/>
          <p:nvPr>
            <p:ph idx="1" type="body"/>
          </p:nvPr>
        </p:nvSpPr>
        <p:spPr>
          <a:xfrm>
            <a:off x="311700" y="1152475"/>
            <a:ext cx="2073600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Isolation (services)</a:t>
            </a:r>
          </a:p>
        </p:txBody>
      </p:sp>
      <p:sp>
        <p:nvSpPr>
          <p:cNvPr id="841" name="Shape 841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843" name="Shape 843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844" name="Shape 844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845" name="Shape 845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846" name="Shape 846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sp>
        <p:nvSpPr>
          <p:cNvPr id="847" name="Shape 847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848" name="Shape 848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849" name="Shape 849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850" name="Shape 850"/>
          <p:cNvCxnSpPr>
            <a:stCxn id="851" idx="1"/>
            <a:endCxn id="849" idx="3"/>
          </p:cNvCxnSpPr>
          <p:nvPr/>
        </p:nvCxnSpPr>
        <p:spPr>
          <a:xfrm rot="10800000">
            <a:off x="4991099" y="3619500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2" name="Shape 852"/>
          <p:cNvCxnSpPr>
            <a:stCxn id="845" idx="1"/>
            <a:endCxn id="853" idx="3"/>
          </p:cNvCxnSpPr>
          <p:nvPr/>
        </p:nvCxnSpPr>
        <p:spPr>
          <a:xfrm flipH="1">
            <a:off x="3972125" y="4533899"/>
            <a:ext cx="20466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4" name="Shape 854"/>
          <p:cNvCxnSpPr>
            <a:stCxn id="846" idx="2"/>
            <a:endCxn id="847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860" name="Shape 860"/>
          <p:cNvSpPr txBox="1"/>
          <p:nvPr>
            <p:ph idx="1" type="body"/>
          </p:nvPr>
        </p:nvSpPr>
        <p:spPr>
          <a:xfrm>
            <a:off x="311700" y="1152475"/>
            <a:ext cx="2073600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Isolation (services)</a:t>
            </a:r>
          </a:p>
        </p:txBody>
      </p:sp>
      <p:sp>
        <p:nvSpPr>
          <p:cNvPr id="861" name="Shape 861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863" name="Shape 863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864" name="Shape 864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870" name="Shape 870"/>
          <p:cNvSpPr txBox="1"/>
          <p:nvPr>
            <p:ph idx="1" type="body"/>
          </p:nvPr>
        </p:nvSpPr>
        <p:spPr>
          <a:xfrm>
            <a:off x="311700" y="1152475"/>
            <a:ext cx="2073600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Isolation (services)</a:t>
            </a:r>
          </a:p>
        </p:txBody>
      </p:sp>
      <p:sp>
        <p:nvSpPr>
          <p:cNvPr id="871" name="Shape 871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2" name="Shape 872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873" name="Shape 873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874" name="Shape 874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875" name="Shape 875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876" name="Shape 876"/>
          <p:cNvCxnSpPr>
            <a:stCxn id="877" idx="1"/>
            <a:endCxn id="875" idx="3"/>
          </p:cNvCxnSpPr>
          <p:nvPr/>
        </p:nvCxnSpPr>
        <p:spPr>
          <a:xfrm rot="10800000">
            <a:off x="4991099" y="3619500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78" name="Shape 878"/>
          <p:cNvCxnSpPr>
            <a:stCxn id="872" idx="1"/>
            <a:endCxn id="879" idx="3"/>
          </p:cNvCxnSpPr>
          <p:nvPr/>
        </p:nvCxnSpPr>
        <p:spPr>
          <a:xfrm flipH="1">
            <a:off x="3972125" y="4533899"/>
            <a:ext cx="20466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Shape 8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885" name="Shape 885"/>
          <p:cNvSpPr txBox="1"/>
          <p:nvPr>
            <p:ph idx="1" type="body"/>
          </p:nvPr>
        </p:nvSpPr>
        <p:spPr>
          <a:xfrm>
            <a:off x="311700" y="1152475"/>
            <a:ext cx="2073600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Isolation (services)</a:t>
            </a:r>
          </a:p>
        </p:txBody>
      </p:sp>
      <p:sp>
        <p:nvSpPr>
          <p:cNvPr id="886" name="Shape 886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7" name="Shape 887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888" name="Shape 888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sp>
        <p:nvSpPr>
          <p:cNvPr id="889" name="Shape 889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890" name="Shape 890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891" name="Shape 891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892" name="Shape 892"/>
          <p:cNvCxnSpPr>
            <a:stCxn id="893" idx="1"/>
            <a:endCxn id="891" idx="3"/>
          </p:cNvCxnSpPr>
          <p:nvPr/>
        </p:nvCxnSpPr>
        <p:spPr>
          <a:xfrm rot="10800000">
            <a:off x="4991099" y="3619500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4" name="Shape 894"/>
          <p:cNvCxnSpPr>
            <a:stCxn id="887" idx="1"/>
            <a:endCxn id="895" idx="3"/>
          </p:cNvCxnSpPr>
          <p:nvPr/>
        </p:nvCxnSpPr>
        <p:spPr>
          <a:xfrm flipH="1">
            <a:off x="3972125" y="4533899"/>
            <a:ext cx="20466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96" name="Shape 896"/>
          <p:cNvCxnSpPr>
            <a:stCxn id="888" idx="2"/>
            <a:endCxn id="889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Shape 9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902" name="Shape 902"/>
          <p:cNvSpPr txBox="1"/>
          <p:nvPr>
            <p:ph idx="1" type="body"/>
          </p:nvPr>
        </p:nvSpPr>
        <p:spPr>
          <a:xfrm>
            <a:off x="311700" y="1152475"/>
            <a:ext cx="2073600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Isolation (services)</a:t>
            </a:r>
          </a:p>
        </p:txBody>
      </p:sp>
      <p:sp>
        <p:nvSpPr>
          <p:cNvPr id="903" name="Shape 903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sp>
        <p:nvSpPr>
          <p:cNvPr id="905" name="Shape 905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cxnSp>
        <p:nvCxnSpPr>
          <p:cNvPr id="906" name="Shape 906"/>
          <p:cNvCxnSpPr>
            <a:stCxn id="904" idx="2"/>
            <a:endCxn id="905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912" name="Shape 912"/>
          <p:cNvSpPr txBox="1"/>
          <p:nvPr>
            <p:ph idx="1" type="body"/>
          </p:nvPr>
        </p:nvSpPr>
        <p:spPr>
          <a:xfrm>
            <a:off x="311700" y="1152475"/>
            <a:ext cx="2474099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Isolation (ports/names)</a:t>
            </a:r>
          </a:p>
        </p:txBody>
      </p:sp>
      <p:sp>
        <p:nvSpPr>
          <p:cNvPr id="913" name="Shape 913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915" name="Shape 915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916" name="Shape 916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917" name="Shape 917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918" name="Shape 918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919" name="Shape 919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920" name="Shape 920"/>
          <p:cNvCxnSpPr>
            <a:stCxn id="918" idx="1"/>
            <a:endCxn id="917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1" name="Shape 921"/>
          <p:cNvCxnSpPr>
            <a:stCxn id="919" idx="2"/>
            <a:endCxn id="917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2" name="Shape 922"/>
          <p:cNvCxnSpPr>
            <a:stCxn id="915" idx="1"/>
            <a:endCxn id="917" idx="3"/>
          </p:cNvCxnSpPr>
          <p:nvPr/>
        </p:nvCxnSpPr>
        <p:spPr>
          <a:xfrm flipH="1">
            <a:off x="3972000" y="2133599"/>
            <a:ext cx="600000" cy="24003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928" name="Shape 928"/>
          <p:cNvSpPr txBox="1"/>
          <p:nvPr>
            <p:ph idx="1" type="body"/>
          </p:nvPr>
        </p:nvSpPr>
        <p:spPr>
          <a:xfrm>
            <a:off x="311700" y="1152475"/>
            <a:ext cx="2474099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Isolation (ports/names)</a:t>
            </a:r>
          </a:p>
        </p:txBody>
      </p:sp>
      <p:sp>
        <p:nvSpPr>
          <p:cNvPr id="929" name="Shape 929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0" name="Shape 930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931" name="Shape 931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932" name="Shape 932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933" name="Shape 933"/>
          <p:cNvSpPr/>
          <p:nvPr/>
        </p:nvSpPr>
        <p:spPr>
          <a:xfrm>
            <a:off x="4384925" y="2317500"/>
            <a:ext cx="1293900" cy="367799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8543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8553</a:t>
            </a:r>
          </a:p>
        </p:txBody>
      </p:sp>
      <p:sp>
        <p:nvSpPr>
          <p:cNvPr id="934" name="Shape 934"/>
          <p:cNvSpPr/>
          <p:nvPr/>
        </p:nvSpPr>
        <p:spPr>
          <a:xfrm>
            <a:off x="2905875" y="2317500"/>
            <a:ext cx="1293900" cy="367799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8543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8553</a:t>
            </a:r>
          </a:p>
        </p:txBody>
      </p:sp>
      <p:sp>
        <p:nvSpPr>
          <p:cNvPr id="935" name="Shape 935"/>
          <p:cNvSpPr/>
          <p:nvPr/>
        </p:nvSpPr>
        <p:spPr>
          <a:xfrm>
            <a:off x="6673525" y="2329599"/>
            <a:ext cx="1293900" cy="2352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369</a:t>
            </a:r>
          </a:p>
        </p:txBody>
      </p:sp>
      <p:sp>
        <p:nvSpPr>
          <p:cNvPr id="936" name="Shape 936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937" name="Shape 937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938" name="Shape 938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939" name="Shape 939"/>
          <p:cNvCxnSpPr>
            <a:stCxn id="937" idx="1"/>
            <a:endCxn id="936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0" name="Shape 940"/>
          <p:cNvCxnSpPr>
            <a:stCxn id="938" idx="2"/>
            <a:endCxn id="936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1" name="Shape 941"/>
          <p:cNvCxnSpPr>
            <a:stCxn id="931" idx="1"/>
            <a:endCxn id="936" idx="3"/>
          </p:cNvCxnSpPr>
          <p:nvPr/>
        </p:nvCxnSpPr>
        <p:spPr>
          <a:xfrm flipH="1">
            <a:off x="3972000" y="2133599"/>
            <a:ext cx="600000" cy="24003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2" name="Shape 942"/>
          <p:cNvSpPr/>
          <p:nvPr/>
        </p:nvSpPr>
        <p:spPr>
          <a:xfrm>
            <a:off x="2906175" y="3530100"/>
            <a:ext cx="1293900" cy="2352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2200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Docker Advantages</a:t>
            </a:r>
          </a:p>
        </p:txBody>
      </p:sp>
      <p:sp>
        <p:nvSpPr>
          <p:cNvPr id="948" name="Shape 948"/>
          <p:cNvSpPr txBox="1"/>
          <p:nvPr>
            <p:ph idx="1" type="body"/>
          </p:nvPr>
        </p:nvSpPr>
        <p:spPr>
          <a:xfrm>
            <a:off x="311700" y="1152475"/>
            <a:ext cx="2474099" cy="45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Isolation (ports/names)</a:t>
            </a:r>
          </a:p>
        </p:txBody>
      </p:sp>
      <p:sp>
        <p:nvSpPr>
          <p:cNvPr id="949" name="Shape 949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951" name="Shape 951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952" name="Shape 952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953" name="Shape 953"/>
          <p:cNvSpPr/>
          <p:nvPr/>
        </p:nvSpPr>
        <p:spPr>
          <a:xfrm>
            <a:off x="3051725" y="1263900"/>
            <a:ext cx="1064700" cy="367799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port 6080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port 6443</a:t>
            </a:r>
          </a:p>
        </p:txBody>
      </p:sp>
      <p:sp>
        <p:nvSpPr>
          <p:cNvPr id="954" name="Shape 954"/>
          <p:cNvSpPr/>
          <p:nvPr/>
        </p:nvSpPr>
        <p:spPr>
          <a:xfrm>
            <a:off x="4384925" y="2317500"/>
            <a:ext cx="1293900" cy="367799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8543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8553</a:t>
            </a:r>
          </a:p>
        </p:txBody>
      </p:sp>
      <p:sp>
        <p:nvSpPr>
          <p:cNvPr id="955" name="Shape 955"/>
          <p:cNvSpPr/>
          <p:nvPr/>
        </p:nvSpPr>
        <p:spPr>
          <a:xfrm>
            <a:off x="2905875" y="2317500"/>
            <a:ext cx="1293900" cy="367799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8543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8553</a:t>
            </a:r>
          </a:p>
        </p:txBody>
      </p:sp>
      <p:sp>
        <p:nvSpPr>
          <p:cNvPr id="956" name="Shape 956"/>
          <p:cNvSpPr/>
          <p:nvPr/>
        </p:nvSpPr>
        <p:spPr>
          <a:xfrm>
            <a:off x="6673525" y="2329599"/>
            <a:ext cx="1293900" cy="2352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369</a:t>
            </a:r>
          </a:p>
        </p:txBody>
      </p:sp>
      <p:sp>
        <p:nvSpPr>
          <p:cNvPr id="957" name="Shape 957"/>
          <p:cNvSpPr/>
          <p:nvPr/>
        </p:nvSpPr>
        <p:spPr>
          <a:xfrm>
            <a:off x="4499525" y="1263900"/>
            <a:ext cx="1064700" cy="367799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port 6043</a:t>
            </a:r>
            <a:br>
              <a:rPr b="1"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port 6053</a:t>
            </a:r>
          </a:p>
        </p:txBody>
      </p:sp>
      <p:sp>
        <p:nvSpPr>
          <p:cNvPr id="958" name="Shape 958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959" name="Shape 959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960" name="Shape 960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961" name="Shape 961"/>
          <p:cNvCxnSpPr>
            <a:stCxn id="959" idx="1"/>
            <a:endCxn id="958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2" name="Shape 962"/>
          <p:cNvCxnSpPr>
            <a:stCxn id="960" idx="2"/>
            <a:endCxn id="958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3" name="Shape 963"/>
          <p:cNvCxnSpPr>
            <a:stCxn id="951" idx="1"/>
            <a:endCxn id="958" idx="3"/>
          </p:cNvCxnSpPr>
          <p:nvPr/>
        </p:nvCxnSpPr>
        <p:spPr>
          <a:xfrm flipH="1">
            <a:off x="3972000" y="2133599"/>
            <a:ext cx="600000" cy="24003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4" name="Shape 964"/>
          <p:cNvSpPr/>
          <p:nvPr/>
        </p:nvSpPr>
        <p:spPr>
          <a:xfrm>
            <a:off x="2906175" y="3530100"/>
            <a:ext cx="1293900" cy="2352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EXPOSE 2200</a:t>
            </a:r>
          </a:p>
        </p:txBody>
      </p:sp>
      <p:sp>
        <p:nvSpPr>
          <p:cNvPr id="965" name="Shape 965"/>
          <p:cNvSpPr/>
          <p:nvPr/>
        </p:nvSpPr>
        <p:spPr>
          <a:xfrm>
            <a:off x="1680125" y="3530100"/>
            <a:ext cx="1064700" cy="2352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port 2200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are the issues?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6111599" cy="514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Example: Monolithic service =&gt; Isolation (processes) issue</a:t>
            </a:r>
          </a:p>
        </p:txBody>
      </p:sp>
      <p:sp>
        <p:nvSpPr>
          <p:cNvPr id="120" name="Shape 120"/>
          <p:cNvSpPr/>
          <p:nvPr/>
        </p:nvSpPr>
        <p:spPr>
          <a:xfrm>
            <a:off x="606600" y="2857500"/>
            <a:ext cx="1145999" cy="9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Blessed /</a:t>
            </a:r>
            <a:br>
              <a:rPr lang="en"/>
            </a:br>
            <a:r>
              <a:rPr lang="en"/>
              <a:t>Staging /</a:t>
            </a:r>
            <a:br>
              <a:rPr lang="en"/>
            </a:br>
            <a:r>
              <a:rPr lang="en"/>
              <a:t>External /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Internal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1905000" y="3238500"/>
            <a:ext cx="381000" cy="152400"/>
            <a:chOff x="2286000" y="2590800"/>
            <a:chExt cx="381000" cy="152400"/>
          </a:xfrm>
        </p:grpSpPr>
        <p:cxnSp>
          <p:nvCxnSpPr>
            <p:cNvPr id="122" name="Shape 122"/>
            <p:cNvCxnSpPr/>
            <p:nvPr/>
          </p:nvCxnSpPr>
          <p:spPr>
            <a:xfrm>
              <a:off x="2286000" y="2590800"/>
              <a:ext cx="3810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3" name="Shape 123"/>
            <p:cNvCxnSpPr/>
            <p:nvPr/>
          </p:nvCxnSpPr>
          <p:spPr>
            <a:xfrm>
              <a:off x="2286000" y="2743200"/>
              <a:ext cx="3810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24" name="Shape 124"/>
          <p:cNvSpPr/>
          <p:nvPr/>
        </p:nvSpPr>
        <p:spPr>
          <a:xfrm>
            <a:off x="2740200" y="16764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3133725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126" name="Shape 126"/>
          <p:cNvSpPr/>
          <p:nvPr/>
        </p:nvSpPr>
        <p:spPr>
          <a:xfrm>
            <a:off x="4572000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127" name="Shape 127"/>
          <p:cNvSpPr/>
          <p:nvPr/>
        </p:nvSpPr>
        <p:spPr>
          <a:xfrm>
            <a:off x="6901362" y="18288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128" name="Shape 128"/>
          <p:cNvSpPr/>
          <p:nvPr/>
        </p:nvSpPr>
        <p:spPr>
          <a:xfrm>
            <a:off x="6901362" y="25527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129" name="Shape 129"/>
          <p:cNvSpPr/>
          <p:nvPr/>
        </p:nvSpPr>
        <p:spPr>
          <a:xfrm>
            <a:off x="6901362" y="33256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130" name="Shape 130"/>
          <p:cNvSpPr/>
          <p:nvPr/>
        </p:nvSpPr>
        <p:spPr>
          <a:xfrm>
            <a:off x="5275725" y="30480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131" name="Shape 131"/>
          <p:cNvSpPr/>
          <p:nvPr/>
        </p:nvSpPr>
        <p:spPr>
          <a:xfrm>
            <a:off x="4648200" y="28575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132" name="Shape 132"/>
          <p:cNvCxnSpPr>
            <a:stCxn id="125" idx="3"/>
            <a:endCxn id="126" idx="1"/>
          </p:cNvCxnSpPr>
          <p:nvPr/>
        </p:nvCxnSpPr>
        <p:spPr>
          <a:xfrm>
            <a:off x="3971924" y="2133599"/>
            <a:ext cx="600000" cy="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3" name="Shape 133"/>
          <p:cNvCxnSpPr>
            <a:stCxn id="126" idx="3"/>
            <a:endCxn id="128" idx="1"/>
          </p:cNvCxnSpPr>
          <p:nvPr/>
        </p:nvCxnSpPr>
        <p:spPr>
          <a:xfrm>
            <a:off x="5410199" y="21335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4" name="Shape 134"/>
          <p:cNvSpPr/>
          <p:nvPr/>
        </p:nvSpPr>
        <p:spPr>
          <a:xfrm>
            <a:off x="6018725" y="4229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135" name="Shape 135"/>
          <p:cNvSpPr/>
          <p:nvPr/>
        </p:nvSpPr>
        <p:spPr>
          <a:xfrm>
            <a:off x="3133725" y="42291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cxnSp>
        <p:nvCxnSpPr>
          <p:cNvPr id="136" name="Shape 136"/>
          <p:cNvCxnSpPr>
            <a:stCxn id="126" idx="3"/>
            <a:endCxn id="129" idx="1"/>
          </p:cNvCxnSpPr>
          <p:nvPr/>
        </p:nvCxnSpPr>
        <p:spPr>
          <a:xfrm>
            <a:off x="5410199" y="21335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7" name="Shape 137"/>
          <p:cNvCxnSpPr>
            <a:stCxn id="134" idx="1"/>
            <a:endCxn id="135" idx="3"/>
          </p:cNvCxnSpPr>
          <p:nvPr/>
        </p:nvCxnSpPr>
        <p:spPr>
          <a:xfrm flipH="1">
            <a:off x="3971825" y="45338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8" name="Shape 138"/>
          <p:cNvSpPr/>
          <p:nvPr/>
        </p:nvSpPr>
        <p:spPr>
          <a:xfrm>
            <a:off x="3133725" y="29337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139" name="Shape 139"/>
          <p:cNvCxnSpPr>
            <a:stCxn id="126" idx="2"/>
            <a:endCxn id="131" idx="0"/>
          </p:cNvCxnSpPr>
          <p:nvPr/>
        </p:nvCxnSpPr>
        <p:spPr>
          <a:xfrm flipH="1" rot="-5400000">
            <a:off x="4696049" y="27334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0" name="Shape 140"/>
          <p:cNvCxnSpPr>
            <a:stCxn id="134" idx="1"/>
            <a:endCxn id="131" idx="3"/>
          </p:cNvCxnSpPr>
          <p:nvPr/>
        </p:nvCxnSpPr>
        <p:spPr>
          <a:xfrm rot="10800000">
            <a:off x="4991225" y="36194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1" name="Shape 141"/>
          <p:cNvCxnSpPr>
            <a:stCxn id="138" idx="2"/>
            <a:endCxn id="135" idx="0"/>
          </p:cNvCxnSpPr>
          <p:nvPr/>
        </p:nvCxnSpPr>
        <p:spPr>
          <a:xfrm flipH="1" rot="-5400000">
            <a:off x="3210224" y="38858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2" name="Shape 142"/>
          <p:cNvCxnSpPr>
            <a:stCxn id="134" idx="3"/>
            <a:endCxn id="129" idx="2"/>
          </p:cNvCxnSpPr>
          <p:nvPr/>
        </p:nvCxnSpPr>
        <p:spPr>
          <a:xfrm flipH="1" rot="10800000">
            <a:off x="6856924" y="39353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3" name="Shape 143"/>
          <p:cNvCxnSpPr>
            <a:stCxn id="126" idx="3"/>
            <a:endCxn id="127" idx="1"/>
          </p:cNvCxnSpPr>
          <p:nvPr/>
        </p:nvCxnSpPr>
        <p:spPr>
          <a:xfrm>
            <a:off x="5410199" y="2133599"/>
            <a:ext cx="1491300" cy="6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>
            <a:stCxn id="126" idx="1"/>
            <a:endCxn id="135" idx="3"/>
          </p:cNvCxnSpPr>
          <p:nvPr/>
        </p:nvCxnSpPr>
        <p:spPr>
          <a:xfrm flipH="1">
            <a:off x="3972000" y="2133599"/>
            <a:ext cx="600000" cy="2400300"/>
          </a:xfrm>
          <a:prstGeom prst="bentConnector3">
            <a:avLst>
              <a:gd fmla="val 1505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/>
          <p:nvPr/>
        </p:nvSpPr>
        <p:spPr>
          <a:xfrm>
            <a:off x="3045000" y="17526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" name="Shape 971"/>
          <p:cNvSpPr/>
          <p:nvPr/>
        </p:nvSpPr>
        <p:spPr>
          <a:xfrm>
            <a:off x="2892600" y="16002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2" name="Shape 97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End result</a:t>
            </a:r>
          </a:p>
        </p:txBody>
      </p:sp>
      <p:sp>
        <p:nvSpPr>
          <p:cNvPr id="973" name="Shape 973"/>
          <p:cNvSpPr txBox="1"/>
          <p:nvPr>
            <p:ph idx="1" type="body"/>
          </p:nvPr>
        </p:nvSpPr>
        <p:spPr>
          <a:xfrm>
            <a:off x="311700" y="1762075"/>
            <a:ext cx="2137499" cy="1334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21 containers, in 3 sets, </a:t>
            </a:r>
            <a:br>
              <a:rPr lang="en"/>
            </a:br>
            <a:r>
              <a:rPr lang="en"/>
              <a:t>one for each environment.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service vs. data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Extensible without downtime.</a:t>
            </a:r>
          </a:p>
        </p:txBody>
      </p:sp>
      <p:sp>
        <p:nvSpPr>
          <p:cNvPr id="974" name="Shape 974"/>
          <p:cNvSpPr/>
          <p:nvPr/>
        </p:nvSpPr>
        <p:spPr>
          <a:xfrm>
            <a:off x="2740200" y="1447800"/>
            <a:ext cx="5489400" cy="327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5" name="Shape 975"/>
          <p:cNvSpPr/>
          <p:nvPr/>
        </p:nvSpPr>
        <p:spPr>
          <a:xfrm>
            <a:off x="3133725" y="16002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NGiNX</a:t>
            </a:r>
          </a:p>
        </p:txBody>
      </p:sp>
      <p:sp>
        <p:nvSpPr>
          <p:cNvPr id="976" name="Shape 976"/>
          <p:cNvSpPr/>
          <p:nvPr/>
        </p:nvSpPr>
        <p:spPr>
          <a:xfrm>
            <a:off x="4572000" y="16002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Apache</a:t>
            </a:r>
          </a:p>
        </p:txBody>
      </p:sp>
      <p:sp>
        <p:nvSpPr>
          <p:cNvPr id="977" name="Shape 977"/>
          <p:cNvSpPr/>
          <p:nvPr/>
        </p:nvSpPr>
        <p:spPr>
          <a:xfrm>
            <a:off x="6901362" y="16002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LDAP</a:t>
            </a:r>
          </a:p>
        </p:txBody>
      </p:sp>
      <p:sp>
        <p:nvSpPr>
          <p:cNvPr id="978" name="Shape 978"/>
          <p:cNvSpPr/>
          <p:nvPr/>
        </p:nvSpPr>
        <p:spPr>
          <a:xfrm>
            <a:off x="6901362" y="232412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Gpg2</a:t>
            </a:r>
          </a:p>
        </p:txBody>
      </p:sp>
      <p:sp>
        <p:nvSpPr>
          <p:cNvPr id="979" name="Shape 979"/>
          <p:cNvSpPr/>
          <p:nvPr/>
        </p:nvSpPr>
        <p:spPr>
          <a:xfrm>
            <a:off x="6901362" y="3097075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Gitolite</a:t>
            </a:r>
          </a:p>
        </p:txBody>
      </p:sp>
      <p:sp>
        <p:nvSpPr>
          <p:cNvPr id="980" name="Shape 980"/>
          <p:cNvSpPr/>
          <p:nvPr/>
        </p:nvSpPr>
        <p:spPr>
          <a:xfrm>
            <a:off x="5275725" y="2819400"/>
            <a:ext cx="601199" cy="381000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Hooks</a:t>
            </a:r>
          </a:p>
        </p:txBody>
      </p:sp>
      <p:sp>
        <p:nvSpPr>
          <p:cNvPr id="981" name="Shape 981"/>
          <p:cNvSpPr/>
          <p:nvPr/>
        </p:nvSpPr>
        <p:spPr>
          <a:xfrm>
            <a:off x="4648200" y="2628900"/>
            <a:ext cx="685799" cy="762000"/>
          </a:xfrm>
          <a:prstGeom prst="can">
            <a:avLst>
              <a:gd fmla="val 25000" name="adj"/>
            </a:avLst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Git</a:t>
            </a:r>
            <a:br>
              <a:rPr lang="en"/>
            </a:br>
            <a:r>
              <a:rPr lang="en"/>
              <a:t>repos</a:t>
            </a:r>
          </a:p>
        </p:txBody>
      </p:sp>
      <p:cxnSp>
        <p:nvCxnSpPr>
          <p:cNvPr id="982" name="Shape 982"/>
          <p:cNvCxnSpPr>
            <a:stCxn id="975" idx="3"/>
            <a:endCxn id="976" idx="1"/>
          </p:cNvCxnSpPr>
          <p:nvPr/>
        </p:nvCxnSpPr>
        <p:spPr>
          <a:xfrm>
            <a:off x="3971924" y="1904999"/>
            <a:ext cx="600000" cy="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3" name="Shape 983"/>
          <p:cNvCxnSpPr>
            <a:stCxn id="976" idx="3"/>
            <a:endCxn id="978" idx="1"/>
          </p:cNvCxnSpPr>
          <p:nvPr/>
        </p:nvCxnSpPr>
        <p:spPr>
          <a:xfrm>
            <a:off x="5410199" y="1904999"/>
            <a:ext cx="1491300" cy="7239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84" name="Shape 984"/>
          <p:cNvSpPr/>
          <p:nvPr/>
        </p:nvSpPr>
        <p:spPr>
          <a:xfrm>
            <a:off x="6018725" y="40005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MCron</a:t>
            </a:r>
          </a:p>
        </p:txBody>
      </p:sp>
      <p:sp>
        <p:nvSpPr>
          <p:cNvPr id="985" name="Shape 985"/>
          <p:cNvSpPr/>
          <p:nvPr/>
        </p:nvSpPr>
        <p:spPr>
          <a:xfrm>
            <a:off x="3133725" y="4000500"/>
            <a:ext cx="838199" cy="609599"/>
          </a:xfrm>
          <a:prstGeom prst="rect">
            <a:avLst/>
          </a:prstGeom>
          <a:solidFill>
            <a:srgbClr val="FFD9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cxnSp>
        <p:nvCxnSpPr>
          <p:cNvPr id="986" name="Shape 986"/>
          <p:cNvCxnSpPr>
            <a:stCxn id="976" idx="3"/>
            <a:endCxn id="979" idx="1"/>
          </p:cNvCxnSpPr>
          <p:nvPr/>
        </p:nvCxnSpPr>
        <p:spPr>
          <a:xfrm>
            <a:off x="5410199" y="1904999"/>
            <a:ext cx="1491300" cy="1497000"/>
          </a:xfrm>
          <a:prstGeom prst="bentConnector3">
            <a:avLst>
              <a:gd fmla="val 49995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7" name="Shape 987"/>
          <p:cNvCxnSpPr>
            <a:stCxn id="984" idx="1"/>
            <a:endCxn id="985" idx="3"/>
          </p:cNvCxnSpPr>
          <p:nvPr/>
        </p:nvCxnSpPr>
        <p:spPr>
          <a:xfrm flipH="1">
            <a:off x="3971825" y="4305299"/>
            <a:ext cx="2046900" cy="6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88" name="Shape 988"/>
          <p:cNvSpPr/>
          <p:nvPr/>
        </p:nvSpPr>
        <p:spPr>
          <a:xfrm>
            <a:off x="3133725" y="2705100"/>
            <a:ext cx="838199" cy="609599"/>
          </a:xfrm>
          <a:prstGeom prst="rect">
            <a:avLst/>
          </a:prstGeom>
          <a:solidFill>
            <a:srgbClr val="E0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SSHD</a:t>
            </a:r>
          </a:p>
        </p:txBody>
      </p:sp>
      <p:cxnSp>
        <p:nvCxnSpPr>
          <p:cNvPr id="989" name="Shape 989"/>
          <p:cNvCxnSpPr>
            <a:stCxn id="976" idx="2"/>
            <a:endCxn id="981" idx="0"/>
          </p:cNvCxnSpPr>
          <p:nvPr/>
        </p:nvCxnSpPr>
        <p:spPr>
          <a:xfrm flipH="1" rot="-5400000">
            <a:off x="4696049" y="2504849"/>
            <a:ext cx="590700" cy="600"/>
          </a:xfrm>
          <a:prstGeom prst="bentConnector3">
            <a:avLst>
              <a:gd fmla="val 35493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0" name="Shape 990"/>
          <p:cNvCxnSpPr>
            <a:stCxn id="984" idx="1"/>
            <a:endCxn id="981" idx="3"/>
          </p:cNvCxnSpPr>
          <p:nvPr/>
        </p:nvCxnSpPr>
        <p:spPr>
          <a:xfrm rot="10800000">
            <a:off x="4991225" y="3390899"/>
            <a:ext cx="1027500" cy="9144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1" name="Shape 991"/>
          <p:cNvCxnSpPr>
            <a:stCxn id="988" idx="2"/>
            <a:endCxn id="985" idx="0"/>
          </p:cNvCxnSpPr>
          <p:nvPr/>
        </p:nvCxnSpPr>
        <p:spPr>
          <a:xfrm flipH="1" rot="-5400000">
            <a:off x="3210224" y="3657299"/>
            <a:ext cx="6858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2" name="Shape 992"/>
          <p:cNvCxnSpPr>
            <a:stCxn id="984" idx="3"/>
            <a:endCxn id="979" idx="2"/>
          </p:cNvCxnSpPr>
          <p:nvPr/>
        </p:nvCxnSpPr>
        <p:spPr>
          <a:xfrm flipH="1" rot="10800000">
            <a:off x="6856924" y="3706799"/>
            <a:ext cx="463500" cy="598500"/>
          </a:xfrm>
          <a:prstGeom prst="bentConnector2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3" name="Shape 993"/>
          <p:cNvCxnSpPr>
            <a:stCxn id="976" idx="3"/>
            <a:endCxn id="977" idx="1"/>
          </p:cNvCxnSpPr>
          <p:nvPr/>
        </p:nvCxnSpPr>
        <p:spPr>
          <a:xfrm>
            <a:off x="5410199" y="1904999"/>
            <a:ext cx="1491300" cy="600"/>
          </a:xfrm>
          <a:prstGeom prst="bentConnector3">
            <a:avLst>
              <a:gd fmla="val 49995" name="adj1"/>
            </a:avLst>
          </a:prstGeom>
          <a:noFill/>
          <a:ln cap="flat" cmpd="sng" w="38100">
            <a:solidFill>
              <a:srgbClr val="99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4" name="Shape 994"/>
          <p:cNvCxnSpPr>
            <a:stCxn id="976" idx="1"/>
            <a:endCxn id="985" idx="3"/>
          </p:cNvCxnSpPr>
          <p:nvPr/>
        </p:nvCxnSpPr>
        <p:spPr>
          <a:xfrm flipH="1">
            <a:off x="3972000" y="1904999"/>
            <a:ext cx="600000" cy="2400300"/>
          </a:xfrm>
          <a:prstGeom prst="bentConnector3">
            <a:avLst>
              <a:gd fmla="val 15050" name="adj1"/>
            </a:avLst>
          </a:prstGeom>
          <a:noFill/>
          <a:ln cap="flat" cmpd="sng" w="28575">
            <a:solidFill>
              <a:srgbClr val="F1C23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95" name="Shape 995"/>
          <p:cNvSpPr/>
          <p:nvPr/>
        </p:nvSpPr>
        <p:spPr>
          <a:xfrm>
            <a:off x="3042875" y="906325"/>
            <a:ext cx="989699" cy="40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Blessed</a:t>
            </a:r>
          </a:p>
        </p:txBody>
      </p:sp>
      <p:sp>
        <p:nvSpPr>
          <p:cNvPr id="996" name="Shape 996"/>
          <p:cNvSpPr/>
          <p:nvPr/>
        </p:nvSpPr>
        <p:spPr>
          <a:xfrm>
            <a:off x="4951132" y="906325"/>
            <a:ext cx="989699" cy="40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Staging</a:t>
            </a:r>
          </a:p>
        </p:txBody>
      </p:sp>
      <p:sp>
        <p:nvSpPr>
          <p:cNvPr id="997" name="Shape 997"/>
          <p:cNvSpPr/>
          <p:nvPr/>
        </p:nvSpPr>
        <p:spPr>
          <a:xfrm>
            <a:off x="6861979" y="912650"/>
            <a:ext cx="989699" cy="40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External</a:t>
            </a:r>
          </a:p>
        </p:txBody>
      </p:sp>
      <p:cxnSp>
        <p:nvCxnSpPr>
          <p:cNvPr id="998" name="Shape 998"/>
          <p:cNvCxnSpPr/>
          <p:nvPr/>
        </p:nvCxnSpPr>
        <p:spPr>
          <a:xfrm>
            <a:off x="4032495" y="1038686"/>
            <a:ext cx="9185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9" name="Shape 999"/>
          <p:cNvCxnSpPr/>
          <p:nvPr/>
        </p:nvCxnSpPr>
        <p:spPr>
          <a:xfrm>
            <a:off x="5943342" y="1038686"/>
            <a:ext cx="9185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0" name="Shape 1000"/>
          <p:cNvSpPr/>
          <p:nvPr/>
        </p:nvSpPr>
        <p:spPr>
          <a:xfrm>
            <a:off x="5940752" y="1082806"/>
            <a:ext cx="986999" cy="132300"/>
          </a:xfrm>
          <a:prstGeom prst="curvedLeftArrow">
            <a:avLst>
              <a:gd fmla="val 25000" name="adj1"/>
              <a:gd fmla="val 40858" name="adj2"/>
              <a:gd fmla="val 25000" name="adj3"/>
            </a:avLst>
          </a:prstGeom>
          <a:solidFill>
            <a:schemeClr val="accent5"/>
          </a:solidFill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01" name="Shape 1001"/>
          <p:cNvCxnSpPr/>
          <p:nvPr/>
        </p:nvCxnSpPr>
        <p:spPr>
          <a:xfrm rot="10800000">
            <a:off x="4032532" y="1171047"/>
            <a:ext cx="9185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02" name="Shape 1002"/>
          <p:cNvSpPr txBox="1"/>
          <p:nvPr>
            <p:ph idx="2" type="body"/>
          </p:nvPr>
        </p:nvSpPr>
        <p:spPr>
          <a:xfrm>
            <a:off x="768900" y="923875"/>
            <a:ext cx="806399" cy="72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From:</a:t>
            </a:r>
            <a:br>
              <a:rPr lang="en"/>
            </a:br>
            <a:r>
              <a:rPr lang="en"/>
              <a:t>To: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25908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Docker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81000" y="1155600"/>
            <a:ext cx="2666999" cy="53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Lightweight virtualization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25908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81000" y="1155600"/>
            <a:ext cx="2666999" cy="53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Lightweight virtualization</a:t>
            </a:r>
          </a:p>
        </p:txBody>
      </p:sp>
      <p:grpSp>
        <p:nvGrpSpPr>
          <p:cNvPr id="157" name="Shape 157"/>
          <p:cNvGrpSpPr/>
          <p:nvPr/>
        </p:nvGrpSpPr>
        <p:grpSpPr>
          <a:xfrm>
            <a:off x="3200400" y="594975"/>
            <a:ext cx="2590800" cy="4358025"/>
            <a:chOff x="3200400" y="594975"/>
            <a:chExt cx="2590800" cy="4358025"/>
          </a:xfrm>
        </p:grpSpPr>
        <p:sp>
          <p:nvSpPr>
            <p:cNvPr id="158" name="Shape 158"/>
            <p:cNvSpPr/>
            <p:nvPr/>
          </p:nvSpPr>
          <p:spPr>
            <a:xfrm>
              <a:off x="3200400" y="1066800"/>
              <a:ext cx="2590800" cy="3886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Linux distro (Host)</a:t>
              </a:r>
            </a:p>
          </p:txBody>
        </p:sp>
        <p:sp>
          <p:nvSpPr>
            <p:cNvPr id="159" name="Shape 159"/>
            <p:cNvSpPr/>
            <p:nvPr/>
          </p:nvSpPr>
          <p:spPr>
            <a:xfrm>
              <a:off x="3276600" y="1676400"/>
              <a:ext cx="2438399" cy="2057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E5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Linux distro (</a:t>
              </a:r>
              <a:r>
                <a:rPr b="1" lang="en"/>
                <a:t>VM</a:t>
              </a:r>
              <a:r>
                <a:rPr lang="en"/>
                <a:t>)</a:t>
              </a:r>
            </a:p>
          </p:txBody>
        </p:sp>
        <p:sp>
          <p:nvSpPr>
            <p:cNvPr id="160" name="Shape 160"/>
            <p:cNvSpPr/>
            <p:nvPr/>
          </p:nvSpPr>
          <p:spPr>
            <a:xfrm>
              <a:off x="3429000" y="4343400"/>
              <a:ext cx="990599" cy="533399"/>
            </a:xfrm>
            <a:prstGeom prst="rect">
              <a:avLst/>
            </a:prstGeom>
            <a:solidFill>
              <a:srgbClr val="666666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Linux Kernel</a:t>
              </a:r>
            </a:p>
          </p:txBody>
        </p:sp>
        <p:sp>
          <p:nvSpPr>
            <p:cNvPr id="161" name="Shape 161"/>
            <p:cNvSpPr/>
            <p:nvPr/>
          </p:nvSpPr>
          <p:spPr>
            <a:xfrm>
              <a:off x="4572000" y="4343400"/>
              <a:ext cx="990599" cy="533399"/>
            </a:xfrm>
            <a:prstGeom prst="rect">
              <a:avLst/>
            </a:prstGeom>
            <a:solidFill>
              <a:srgbClr val="666666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Hardware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3429000" y="3886200"/>
              <a:ext cx="2133599" cy="381000"/>
            </a:xfrm>
            <a:prstGeom prst="rect">
              <a:avLst/>
            </a:prstGeom>
            <a:solidFill>
              <a:srgbClr val="4A86E8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Hypervisor (type 2)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3429000" y="3048000"/>
              <a:ext cx="990599" cy="533399"/>
            </a:xfrm>
            <a:prstGeom prst="rect">
              <a:avLst/>
            </a:prstGeom>
            <a:solidFill>
              <a:srgbClr val="666666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Linux Kernel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4572000" y="3048000"/>
              <a:ext cx="990599" cy="533399"/>
            </a:xfrm>
            <a:prstGeom prst="rect">
              <a:avLst/>
            </a:prstGeom>
            <a:solidFill>
              <a:srgbClr val="666666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Hardware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3429000" y="2362200"/>
              <a:ext cx="2133599" cy="533399"/>
            </a:xfrm>
            <a:prstGeom prst="rect">
              <a:avLst/>
            </a:prstGeom>
            <a:solidFill>
              <a:srgbClr val="E06666"/>
            </a:solidFill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Application</a:t>
              </a: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3700275" y="594975"/>
              <a:ext cx="1582499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Virtual Machine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25908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Docker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81000" y="1155600"/>
            <a:ext cx="2666999" cy="533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Lightweight virtualization</a:t>
            </a:r>
          </a:p>
        </p:txBody>
      </p:sp>
      <p:grpSp>
        <p:nvGrpSpPr>
          <p:cNvPr id="173" name="Shape 173"/>
          <p:cNvGrpSpPr/>
          <p:nvPr/>
        </p:nvGrpSpPr>
        <p:grpSpPr>
          <a:xfrm>
            <a:off x="3200400" y="594975"/>
            <a:ext cx="2590800" cy="4358025"/>
            <a:chOff x="3200400" y="594975"/>
            <a:chExt cx="2590800" cy="4358025"/>
          </a:xfrm>
        </p:grpSpPr>
        <p:sp>
          <p:nvSpPr>
            <p:cNvPr id="174" name="Shape 174"/>
            <p:cNvSpPr/>
            <p:nvPr/>
          </p:nvSpPr>
          <p:spPr>
            <a:xfrm>
              <a:off x="3200400" y="1066800"/>
              <a:ext cx="2590800" cy="3886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Linux distro (Host)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3276600" y="1676400"/>
              <a:ext cx="2438399" cy="2057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E5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Linux distro (</a:t>
              </a:r>
              <a:r>
                <a:rPr b="1" lang="en"/>
                <a:t>VM</a:t>
              </a:r>
              <a:r>
                <a:rPr lang="en"/>
                <a:t>)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3429000" y="4343400"/>
              <a:ext cx="990599" cy="533399"/>
            </a:xfrm>
            <a:prstGeom prst="rect">
              <a:avLst/>
            </a:prstGeom>
            <a:solidFill>
              <a:srgbClr val="666666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Linux Kernel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4572000" y="4343400"/>
              <a:ext cx="990599" cy="533399"/>
            </a:xfrm>
            <a:prstGeom prst="rect">
              <a:avLst/>
            </a:prstGeom>
            <a:solidFill>
              <a:srgbClr val="666666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Hardware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3429000" y="3886200"/>
              <a:ext cx="2133599" cy="381000"/>
            </a:xfrm>
            <a:prstGeom prst="rect">
              <a:avLst/>
            </a:prstGeom>
            <a:solidFill>
              <a:srgbClr val="4A86E8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Hypervisor (type 2)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3429000" y="3048000"/>
              <a:ext cx="990599" cy="533399"/>
            </a:xfrm>
            <a:prstGeom prst="rect">
              <a:avLst/>
            </a:prstGeom>
            <a:solidFill>
              <a:srgbClr val="666666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Linux Kernel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4572000" y="3048000"/>
              <a:ext cx="990599" cy="533399"/>
            </a:xfrm>
            <a:prstGeom prst="rect">
              <a:avLst/>
            </a:prstGeom>
            <a:solidFill>
              <a:srgbClr val="666666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Hardware</a:t>
              </a:r>
            </a:p>
          </p:txBody>
        </p:sp>
        <p:sp>
          <p:nvSpPr>
            <p:cNvPr id="181" name="Shape 181"/>
            <p:cNvSpPr/>
            <p:nvPr/>
          </p:nvSpPr>
          <p:spPr>
            <a:xfrm>
              <a:off x="3429000" y="2362200"/>
              <a:ext cx="2133599" cy="533399"/>
            </a:xfrm>
            <a:prstGeom prst="rect">
              <a:avLst/>
            </a:prstGeom>
            <a:solidFill>
              <a:srgbClr val="E06666"/>
            </a:solidFill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Application</a:t>
              </a: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3700275" y="594975"/>
              <a:ext cx="1582499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Virtual Machine</a:t>
              </a:r>
            </a:p>
          </p:txBody>
        </p:sp>
      </p:grpSp>
      <p:grpSp>
        <p:nvGrpSpPr>
          <p:cNvPr id="183" name="Shape 183"/>
          <p:cNvGrpSpPr/>
          <p:nvPr/>
        </p:nvGrpSpPr>
        <p:grpSpPr>
          <a:xfrm>
            <a:off x="6248400" y="594975"/>
            <a:ext cx="2590800" cy="4358025"/>
            <a:chOff x="6248400" y="594975"/>
            <a:chExt cx="2590800" cy="4358025"/>
          </a:xfrm>
        </p:grpSpPr>
        <p:sp>
          <p:nvSpPr>
            <p:cNvPr id="184" name="Shape 184"/>
            <p:cNvSpPr/>
            <p:nvPr/>
          </p:nvSpPr>
          <p:spPr>
            <a:xfrm>
              <a:off x="6248400" y="1066800"/>
              <a:ext cx="2590800" cy="38862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Linux distro (Host)</a:t>
              </a:r>
            </a:p>
          </p:txBody>
        </p:sp>
        <p:sp>
          <p:nvSpPr>
            <p:cNvPr id="185" name="Shape 185"/>
            <p:cNvSpPr/>
            <p:nvPr/>
          </p:nvSpPr>
          <p:spPr>
            <a:xfrm>
              <a:off x="6324600" y="1676400"/>
              <a:ext cx="2438399" cy="2057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E599"/>
            </a:solidFill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Files (</a:t>
              </a:r>
              <a:r>
                <a:rPr b="1" lang="en">
                  <a:solidFill>
                    <a:srgbClr val="4A86E8"/>
                  </a:solidFill>
                </a:rPr>
                <a:t>Docker</a:t>
              </a:r>
              <a:r>
                <a:rPr lang="en"/>
                <a:t>)</a:t>
              </a:r>
            </a:p>
          </p:txBody>
        </p:sp>
        <p:sp>
          <p:nvSpPr>
            <p:cNvPr id="186" name="Shape 186"/>
            <p:cNvSpPr/>
            <p:nvPr/>
          </p:nvSpPr>
          <p:spPr>
            <a:xfrm>
              <a:off x="6477000" y="4343400"/>
              <a:ext cx="990599" cy="533399"/>
            </a:xfrm>
            <a:prstGeom prst="rect">
              <a:avLst/>
            </a:prstGeom>
            <a:solidFill>
              <a:srgbClr val="666666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Linux Kernel</a:t>
              </a:r>
            </a:p>
          </p:txBody>
        </p:sp>
        <p:sp>
          <p:nvSpPr>
            <p:cNvPr id="187" name="Shape 187"/>
            <p:cNvSpPr/>
            <p:nvPr/>
          </p:nvSpPr>
          <p:spPr>
            <a:xfrm>
              <a:off x="7620000" y="4343400"/>
              <a:ext cx="990599" cy="533399"/>
            </a:xfrm>
            <a:prstGeom prst="rect">
              <a:avLst/>
            </a:prstGeom>
            <a:solidFill>
              <a:srgbClr val="666666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Hardware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6477000" y="3886200"/>
              <a:ext cx="2133599" cy="381000"/>
            </a:xfrm>
            <a:prstGeom prst="rect">
              <a:avLst/>
            </a:prstGeom>
            <a:solidFill>
              <a:srgbClr val="4A86E8"/>
            </a:solidFill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Docker Engine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6477000" y="2362200"/>
              <a:ext cx="2133599" cy="533399"/>
            </a:xfrm>
            <a:prstGeom prst="rect">
              <a:avLst/>
            </a:prstGeom>
            <a:solidFill>
              <a:srgbClr val="E06666"/>
            </a:solidFill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/>
                <a:t>[Application]</a:t>
              </a: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6748275" y="594975"/>
              <a:ext cx="1582499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/>
                <a:t>Docker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45025"/>
            <a:ext cx="3041100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Docker?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11700" y="1152475"/>
            <a:ext cx="1440900" cy="67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Containers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