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9" r:id="rId15"/>
    <p:sldId id="268" r:id="rId16"/>
    <p:sldId id="270" r:id="rId17"/>
    <p:sldId id="271" r:id="rId18"/>
    <p:sldId id="274" r:id="rId19"/>
    <p:sldId id="273" r:id="rId20"/>
    <p:sldId id="277" r:id="rId21"/>
    <p:sldId id="278" r:id="rId22"/>
    <p:sldId id="279" r:id="rId23"/>
    <p:sldId id="275" r:id="rId24"/>
    <p:sldId id="276"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C8B5"/>
    <a:srgbClr val="69B399"/>
    <a:srgbClr val="B68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36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C4937-12B1-4D59-8EA3-620FF4542B89}" type="datetimeFigureOut">
              <a:rPr lang="fr-FR" smtClean="0"/>
              <a:t>14/09/2020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6A3AF-230E-4111-B363-9BA602A2F4F8}" type="slidenum">
              <a:rPr lang="fr-FR" smtClean="0"/>
              <a:t>‹N°›</a:t>
            </a:fld>
            <a:endParaRPr lang="fr-FR"/>
          </a:p>
        </p:txBody>
      </p:sp>
    </p:spTree>
    <p:extLst>
      <p:ext uri="{BB962C8B-B14F-4D97-AF65-F5344CB8AC3E}">
        <p14:creationId xmlns:p14="http://schemas.microsoft.com/office/powerpoint/2010/main" val="413392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9B6D15A7-9CCF-4FEA-8454-FC2A141679D0}" type="datetime1">
              <a:rPr lang="fr-FR" smtClean="0"/>
              <a:t>14/09/2020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383079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3AE17CE-743F-4BF9-B29A-7AB2BE8A5158}" type="datetime1">
              <a:rPr lang="fr-FR" smtClean="0"/>
              <a:t>14/09/2020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54616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A80E256-5B4F-459B-9B08-4C70790A9676}" type="datetime1">
              <a:rPr lang="fr-FR" smtClean="0"/>
              <a:t>14/09/2020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335426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029B956-08F8-4E5B-AD87-2CC5E77E6467}" type="datetime1">
              <a:rPr lang="fr-FR" smtClean="0"/>
              <a:t>14/09/2020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55211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B106FF8-CCBF-4AB0-891F-17A96024BF84}" type="datetime1">
              <a:rPr lang="fr-FR" smtClean="0"/>
              <a:t>14/09/2020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388809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Date Placeholder 7"/>
          <p:cNvSpPr>
            <a:spLocks noGrp="1"/>
          </p:cNvSpPr>
          <p:nvPr>
            <p:ph type="dt" sz="half" idx="10"/>
          </p:nvPr>
        </p:nvSpPr>
        <p:spPr/>
        <p:txBody>
          <a:bodyPr/>
          <a:lstStyle/>
          <a:p>
            <a:fld id="{AB4EB30B-11F3-453E-BADD-10DFC4A816DA}" type="datetime1">
              <a:rPr lang="fr-FR" smtClean="0"/>
              <a:t>14/09/2020</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331910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Date Placeholder 1"/>
          <p:cNvSpPr>
            <a:spLocks noGrp="1"/>
          </p:cNvSpPr>
          <p:nvPr>
            <p:ph type="dt" sz="half" idx="10"/>
          </p:nvPr>
        </p:nvSpPr>
        <p:spPr/>
        <p:txBody>
          <a:bodyPr/>
          <a:lstStyle/>
          <a:p>
            <a:fld id="{88FF65D7-BB8A-4813-9EF8-5357BC69989B}" type="datetime1">
              <a:rPr lang="fr-FR" smtClean="0"/>
              <a:t>14/09/2020</a:t>
            </a:fld>
            <a:endParaRPr lang="fr-FR"/>
          </a:p>
        </p:txBody>
      </p:sp>
      <p:sp>
        <p:nvSpPr>
          <p:cNvPr id="11" name="Footer Placeholder 10"/>
          <p:cNvSpPr>
            <a:spLocks noGrp="1"/>
          </p:cNvSpPr>
          <p:nvPr>
            <p:ph type="ftr" sz="quarter" idx="11"/>
          </p:nvPr>
        </p:nvSpPr>
        <p:spPr/>
        <p:txBody>
          <a:bodyPr/>
          <a:lstStyle/>
          <a:p>
            <a:endParaRPr lang="fr-FR"/>
          </a:p>
        </p:txBody>
      </p:sp>
      <p:sp>
        <p:nvSpPr>
          <p:cNvPr id="12" name="Slide Number Placeholder 11"/>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363816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2" name="Date Placeholder 1"/>
          <p:cNvSpPr>
            <a:spLocks noGrp="1"/>
          </p:cNvSpPr>
          <p:nvPr>
            <p:ph type="dt" sz="half" idx="10"/>
          </p:nvPr>
        </p:nvSpPr>
        <p:spPr/>
        <p:txBody>
          <a:bodyPr/>
          <a:lstStyle/>
          <a:p>
            <a:fld id="{9C3D1B30-A72D-4F7E-9C76-FEF71EFFCE31}" type="datetime1">
              <a:rPr lang="fr-FR" smtClean="0"/>
              <a:t>14/09/2020</a:t>
            </a:fld>
            <a:endParaRPr lang="fr-FR"/>
          </a:p>
        </p:txBody>
      </p:sp>
      <p:sp>
        <p:nvSpPr>
          <p:cNvPr id="7" name="Footer Placeholder 6"/>
          <p:cNvSpPr>
            <a:spLocks noGrp="1"/>
          </p:cNvSpPr>
          <p:nvPr>
            <p:ph type="ftr" sz="quarter" idx="11"/>
          </p:nvPr>
        </p:nvSpPr>
        <p:spPr/>
        <p:txBody>
          <a:bodyPr/>
          <a:lstStyle/>
          <a:p>
            <a:endParaRPr lang="fr-FR"/>
          </a:p>
        </p:txBody>
      </p:sp>
      <p:sp>
        <p:nvSpPr>
          <p:cNvPr id="8" name="Slide Number Placeholder 7"/>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347459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04384CA-72FA-46DB-A895-4A20F3343A50}" type="datetime1">
              <a:rPr lang="fr-FR" smtClean="0"/>
              <a:t>14/09/2020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284770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smtClean="0"/>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8" name="Date Placeholder 7"/>
          <p:cNvSpPr>
            <a:spLocks noGrp="1"/>
          </p:cNvSpPr>
          <p:nvPr>
            <p:ph type="dt" sz="half" idx="10"/>
          </p:nvPr>
        </p:nvSpPr>
        <p:spPr/>
        <p:txBody>
          <a:bodyPr/>
          <a:lstStyle/>
          <a:p>
            <a:fld id="{97E36BD2-3474-4860-88A5-E51F1EA12E15}" type="datetime1">
              <a:rPr lang="fr-FR" smtClean="0"/>
              <a:t>14/09/2020</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265517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8" name="Date Placeholder 7"/>
          <p:cNvSpPr>
            <a:spLocks noGrp="1"/>
          </p:cNvSpPr>
          <p:nvPr>
            <p:ph type="dt" sz="half" idx="10"/>
          </p:nvPr>
        </p:nvSpPr>
        <p:spPr/>
        <p:txBody>
          <a:bodyPr/>
          <a:lstStyle/>
          <a:p>
            <a:fld id="{F0DE0098-D54F-4A2E-B8B8-9141EF864525}" type="datetime1">
              <a:rPr lang="fr-FR" smtClean="0"/>
              <a:t>14/09/2020</a:t>
            </a:fld>
            <a:endParaRPr lang="fr-FR"/>
          </a:p>
        </p:txBody>
      </p:sp>
      <p:sp>
        <p:nvSpPr>
          <p:cNvPr id="9" name="Footer Placeholder 8"/>
          <p:cNvSpPr>
            <a:spLocks noGrp="1"/>
          </p:cNvSpPr>
          <p:nvPr>
            <p:ph type="ftr" sz="quarter" idx="11"/>
          </p:nvPr>
        </p:nvSpPr>
        <p:spPr>
          <a:xfrm>
            <a:off x="3499101" y="6356350"/>
            <a:ext cx="5911517" cy="365125"/>
          </a:xfrm>
        </p:spPr>
        <p:txBody>
          <a:bodyPr/>
          <a:lstStyle/>
          <a:p>
            <a:endParaRPr lang="fr-FR"/>
          </a:p>
        </p:txBody>
      </p:sp>
      <p:sp>
        <p:nvSpPr>
          <p:cNvPr id="10" name="Slide Number Placeholder 9"/>
          <p:cNvSpPr>
            <a:spLocks noGrp="1"/>
          </p:cNvSpPr>
          <p:nvPr>
            <p:ph type="sldNum" sz="quarter" idx="12"/>
          </p:nvPr>
        </p:nvSpPr>
        <p:spPr/>
        <p:txBody>
          <a:bodyPr/>
          <a:lstStyle/>
          <a:p>
            <a:fld id="{E2865AC2-C3CD-4BE8-8A41-BDDEB636779E}" type="slidenum">
              <a:rPr lang="fr-FR" smtClean="0"/>
              <a:t>‹N°›</a:t>
            </a:fld>
            <a:endParaRPr lang="fr-FR"/>
          </a:p>
        </p:txBody>
      </p:sp>
    </p:spTree>
    <p:extLst>
      <p:ext uri="{BB962C8B-B14F-4D97-AF65-F5344CB8AC3E}">
        <p14:creationId xmlns:p14="http://schemas.microsoft.com/office/powerpoint/2010/main" val="50478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BF2A031-C910-4693-A6A2-E8CBC9DB0102}" type="datetime1">
              <a:rPr lang="fr-FR" smtClean="0"/>
              <a:t>14/09/2020</a:t>
            </a:fld>
            <a:endParaRPr lang="fr-F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fr-F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2865AC2-C3CD-4BE8-8A41-BDDEB636779E}" type="slidenum">
              <a:rPr lang="fr-FR" smtClean="0"/>
              <a:t>‹N°›</a:t>
            </a:fld>
            <a:endParaRPr lang="fr-FR"/>
          </a:p>
        </p:txBody>
      </p:sp>
    </p:spTree>
    <p:extLst>
      <p:ext uri="{BB962C8B-B14F-4D97-AF65-F5344CB8AC3E}">
        <p14:creationId xmlns:p14="http://schemas.microsoft.com/office/powerpoint/2010/main" val="4120191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hyperlink" Target="file:///C:\Users\lriaboff\Documents\Etude%20boiteries\AnalyseResultats\DossiersAnalysesSupplementaires\ResultatsPLSDA\PLSDA_boiteux_non_boiteux\PlotVar.png" TargetMode="External"/><Relationship Id="rId2" Type="http://schemas.openxmlformats.org/officeDocument/2006/relationships/hyperlink" Target="file:///C:\Users\lriaboff\Documents\Etude%20boiteries\AnalyseResultats\DossiersAnalysesSupplementaires\ResultatsPLSDA\PLSDA_boiteux_non_boiteux\PlotInd.png" TargetMode="Externa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hyperlink" Target="file:///C:\Users\lriaboff\Documents\Etude%20boiteries\AnalyseResultats\DossiersAnalysesSupplementaires\ResultatsPLSDA\var_imp_sort.xlsx"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002/cem.78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87829" y="1234516"/>
            <a:ext cx="8334102" cy="461665"/>
          </a:xfrm>
          <a:prstGeom prst="rect">
            <a:avLst/>
          </a:prstGeom>
          <a:noFill/>
        </p:spPr>
        <p:txBody>
          <a:bodyPr wrap="square" rtlCol="0">
            <a:spAutoFit/>
          </a:bodyPr>
          <a:lstStyle/>
          <a:p>
            <a:r>
              <a:rPr lang="fr-FR" sz="2400" dirty="0" smtClean="0">
                <a:solidFill>
                  <a:schemeClr val="bg1"/>
                </a:solidFill>
              </a:rPr>
              <a:t>Méthode Partial Least Square – Discriminant </a:t>
            </a:r>
            <a:r>
              <a:rPr lang="fr-FR" sz="2400" dirty="0" err="1" smtClean="0">
                <a:solidFill>
                  <a:schemeClr val="bg1"/>
                </a:solidFill>
              </a:rPr>
              <a:t>Analyis</a:t>
            </a:r>
            <a:r>
              <a:rPr lang="fr-FR" sz="2400" dirty="0" smtClean="0">
                <a:solidFill>
                  <a:schemeClr val="bg1"/>
                </a:solidFill>
              </a:rPr>
              <a:t> (PLS-DA)</a:t>
            </a:r>
            <a:endParaRPr lang="fr-FR" sz="2400" dirty="0">
              <a:solidFill>
                <a:schemeClr val="bg1"/>
              </a:solidFill>
            </a:endParaRPr>
          </a:p>
        </p:txBody>
      </p:sp>
      <p:sp>
        <p:nvSpPr>
          <p:cNvPr id="5" name="ZoneTexte 4"/>
          <p:cNvSpPr txBox="1"/>
          <p:nvPr/>
        </p:nvSpPr>
        <p:spPr>
          <a:xfrm>
            <a:off x="489856" y="1984603"/>
            <a:ext cx="8432075" cy="1015663"/>
          </a:xfrm>
          <a:prstGeom prst="rect">
            <a:avLst/>
          </a:prstGeom>
          <a:noFill/>
        </p:spPr>
        <p:txBody>
          <a:bodyPr wrap="square" rtlCol="0">
            <a:spAutoFit/>
          </a:bodyPr>
          <a:lstStyle/>
          <a:p>
            <a:pPr algn="ctr"/>
            <a:r>
              <a:rPr lang="fr-FR" sz="2000" dirty="0" smtClean="0">
                <a:solidFill>
                  <a:schemeClr val="bg1"/>
                </a:solidFill>
              </a:rPr>
              <a:t>Objectif et principe de la PLS-DA</a:t>
            </a:r>
          </a:p>
          <a:p>
            <a:pPr algn="ctr"/>
            <a:r>
              <a:rPr lang="fr-FR" sz="2000" dirty="0" smtClean="0">
                <a:solidFill>
                  <a:schemeClr val="bg1"/>
                </a:solidFill>
              </a:rPr>
              <a:t>Intérêt de la PLS-DA en comparaison à d’autres méthodes</a:t>
            </a:r>
          </a:p>
          <a:p>
            <a:pPr algn="ctr"/>
            <a:r>
              <a:rPr lang="fr-FR" sz="2000" dirty="0" smtClean="0">
                <a:solidFill>
                  <a:schemeClr val="bg1"/>
                </a:solidFill>
              </a:rPr>
              <a:t>Exemple sur un cas d’étude </a:t>
            </a:r>
          </a:p>
        </p:txBody>
      </p:sp>
      <p:sp>
        <p:nvSpPr>
          <p:cNvPr id="7" name="ZoneTexte 6"/>
          <p:cNvSpPr txBox="1"/>
          <p:nvPr/>
        </p:nvSpPr>
        <p:spPr>
          <a:xfrm>
            <a:off x="418012" y="5075596"/>
            <a:ext cx="4336868" cy="646331"/>
          </a:xfrm>
          <a:prstGeom prst="rect">
            <a:avLst/>
          </a:prstGeom>
          <a:noFill/>
        </p:spPr>
        <p:txBody>
          <a:bodyPr wrap="square" rtlCol="0">
            <a:spAutoFit/>
          </a:bodyPr>
          <a:lstStyle/>
          <a:p>
            <a:r>
              <a:rPr lang="fr-FR" dirty="0" smtClean="0">
                <a:solidFill>
                  <a:schemeClr val="bg1"/>
                </a:solidFill>
              </a:rPr>
              <a:t>Réunion PEP’S</a:t>
            </a:r>
          </a:p>
          <a:p>
            <a:r>
              <a:rPr lang="fr-FR" dirty="0" smtClean="0">
                <a:solidFill>
                  <a:schemeClr val="bg1"/>
                </a:solidFill>
              </a:rPr>
              <a:t>14 Septembre 2020</a:t>
            </a:r>
          </a:p>
        </p:txBody>
      </p:sp>
      <p:sp>
        <p:nvSpPr>
          <p:cNvPr id="8" name="ZoneTexte 7"/>
          <p:cNvSpPr txBox="1"/>
          <p:nvPr/>
        </p:nvSpPr>
        <p:spPr>
          <a:xfrm>
            <a:off x="7485018" y="5383246"/>
            <a:ext cx="1715589" cy="369332"/>
          </a:xfrm>
          <a:prstGeom prst="rect">
            <a:avLst/>
          </a:prstGeom>
          <a:noFill/>
        </p:spPr>
        <p:txBody>
          <a:bodyPr wrap="square" rtlCol="0">
            <a:spAutoFit/>
          </a:bodyPr>
          <a:lstStyle/>
          <a:p>
            <a:r>
              <a:rPr lang="fr-FR" dirty="0" smtClean="0">
                <a:solidFill>
                  <a:schemeClr val="bg1"/>
                </a:solidFill>
              </a:rPr>
              <a:t>Lucile Riaboff</a:t>
            </a:r>
          </a:p>
        </p:txBody>
      </p:sp>
      <p:pic>
        <p:nvPicPr>
          <p:cNvPr id="11" name="Image 10"/>
          <p:cNvPicPr>
            <a:picLocks noChangeAspect="1"/>
          </p:cNvPicPr>
          <p:nvPr/>
        </p:nvPicPr>
        <p:blipFill>
          <a:blip r:embed="rId2"/>
          <a:stretch>
            <a:fillRect/>
          </a:stretch>
        </p:blipFill>
        <p:spPr>
          <a:xfrm>
            <a:off x="2326506" y="3110427"/>
            <a:ext cx="4615086" cy="1965169"/>
          </a:xfrm>
          <a:prstGeom prst="rect">
            <a:avLst/>
          </a:prstGeom>
        </p:spPr>
      </p:pic>
      <p:pic>
        <p:nvPicPr>
          <p:cNvPr id="13" name="Image 12"/>
          <p:cNvPicPr>
            <a:picLocks noChangeAspect="1"/>
          </p:cNvPicPr>
          <p:nvPr/>
        </p:nvPicPr>
        <p:blipFill rotWithShape="1">
          <a:blip r:embed="rId3"/>
          <a:srcRect t="52997"/>
          <a:stretch/>
        </p:blipFill>
        <p:spPr>
          <a:xfrm>
            <a:off x="9474926" y="3014612"/>
            <a:ext cx="2522086" cy="1193407"/>
          </a:xfrm>
          <a:prstGeom prst="rect">
            <a:avLst/>
          </a:prstGeom>
        </p:spPr>
      </p:pic>
      <p:pic>
        <p:nvPicPr>
          <p:cNvPr id="14" name="Image 13"/>
          <p:cNvPicPr>
            <a:picLocks noChangeAspect="1"/>
          </p:cNvPicPr>
          <p:nvPr/>
        </p:nvPicPr>
        <p:blipFill rotWithShape="1">
          <a:blip r:embed="rId3"/>
          <a:srcRect b="48933"/>
          <a:stretch/>
        </p:blipFill>
        <p:spPr>
          <a:xfrm>
            <a:off x="9474926" y="1336300"/>
            <a:ext cx="2522086" cy="1296607"/>
          </a:xfrm>
          <a:prstGeom prst="rect">
            <a:avLst/>
          </a:prstGeom>
        </p:spPr>
      </p:pic>
      <p:sp>
        <p:nvSpPr>
          <p:cNvPr id="15" name="ZoneTexte 14"/>
          <p:cNvSpPr txBox="1"/>
          <p:nvPr/>
        </p:nvSpPr>
        <p:spPr>
          <a:xfrm>
            <a:off x="9474926" y="4533223"/>
            <a:ext cx="2522086" cy="369332"/>
          </a:xfrm>
          <a:prstGeom prst="rect">
            <a:avLst/>
          </a:prstGeom>
          <a:noFill/>
        </p:spPr>
        <p:txBody>
          <a:bodyPr wrap="square" rtlCol="0">
            <a:spAutoFit/>
          </a:bodyPr>
          <a:lstStyle/>
          <a:p>
            <a:r>
              <a:rPr lang="fr-FR" dirty="0" err="1" smtClean="0"/>
              <a:t>BioEpAR</a:t>
            </a:r>
            <a:r>
              <a:rPr lang="fr-FR" dirty="0" smtClean="0"/>
              <a:t> – PEP’S</a:t>
            </a:r>
            <a:endParaRPr lang="fr-FR" dirty="0"/>
          </a:p>
        </p:txBody>
      </p:sp>
      <p:sp>
        <p:nvSpPr>
          <p:cNvPr id="16" name="Espace réservé du numéro de diapositive 15"/>
          <p:cNvSpPr>
            <a:spLocks noGrp="1"/>
          </p:cNvSpPr>
          <p:nvPr>
            <p:ph type="sldNum" sz="quarter" idx="12"/>
          </p:nvPr>
        </p:nvSpPr>
        <p:spPr/>
        <p:txBody>
          <a:bodyPr/>
          <a:lstStyle/>
          <a:p>
            <a:fld id="{E2865AC2-C3CD-4BE8-8A41-BDDEB636779E}" type="slidenum">
              <a:rPr lang="fr-FR" smtClean="0"/>
              <a:t>1</a:t>
            </a:fld>
            <a:endParaRPr lang="fr-FR"/>
          </a:p>
        </p:txBody>
      </p:sp>
    </p:spTree>
    <p:extLst>
      <p:ext uri="{BB962C8B-B14F-4D97-AF65-F5344CB8AC3E}">
        <p14:creationId xmlns:p14="http://schemas.microsoft.com/office/powerpoint/2010/main" val="342887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3" y="694930"/>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sp>
        <p:nvSpPr>
          <p:cNvPr id="3" name="Rectangle à coins arrondis 2"/>
          <p:cNvSpPr/>
          <p:nvPr/>
        </p:nvSpPr>
        <p:spPr>
          <a:xfrm>
            <a:off x="896026" y="1291889"/>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896026" y="1356369"/>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mc:AlternateContent xmlns:mc="http://schemas.openxmlformats.org/markup-compatibility/2006" xmlns:a14="http://schemas.microsoft.com/office/drawing/2010/main">
        <mc:Choice Requires="a14">
          <p:sp>
            <p:nvSpPr>
              <p:cNvPr id="34" name="ZoneTexte 33"/>
              <p:cNvSpPr txBox="1"/>
              <p:nvPr/>
            </p:nvSpPr>
            <p:spPr>
              <a:xfrm>
                <a:off x="6358" y="2377471"/>
                <a:ext cx="7331225" cy="584775"/>
              </a:xfrm>
              <a:prstGeom prst="rect">
                <a:avLst/>
              </a:prstGeom>
              <a:noFill/>
            </p:spPr>
            <p:txBody>
              <a:bodyPr wrap="square" rtlCol="0">
                <a:spAutoFit/>
              </a:bodyPr>
              <a:lstStyle/>
              <a:p>
                <a:pPr algn="ctr"/>
                <a:r>
                  <a:rPr lang="fr-FR" sz="1600" dirty="0" smtClean="0"/>
                  <a:t>Trouver la première composante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oMath>
                </a14:m>
                <a:r>
                  <a:rPr lang="fr-FR" sz="1600" dirty="0" smtClean="0"/>
                  <a:t> revient à trouver le vecteur propre </a:t>
                </a:r>
                <a14:m>
                  <m:oMath xmlns:m="http://schemas.openxmlformats.org/officeDocument/2006/math">
                    <m:sSub>
                      <m:sSubPr>
                        <m:ctrlPr>
                          <a:rPr lang="fr-FR" sz="1600" b="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𝑤</m:t>
                        </m:r>
                      </m:e>
                      <m:sub>
                        <m:r>
                          <a:rPr lang="fr-FR" sz="1600" b="0" i="1" smtClean="0">
                            <a:solidFill>
                              <a:schemeClr val="accent6"/>
                            </a:solidFill>
                            <a:latin typeface="Cambria Math" panose="02040503050406030204" pitchFamily="18" charset="0"/>
                          </a:rPr>
                          <m:t>1</m:t>
                        </m:r>
                      </m:sub>
                    </m:sSub>
                  </m:oMath>
                </a14:m>
                <a:r>
                  <a:rPr lang="fr-FR" sz="1600" dirty="0" smtClean="0"/>
                  <a:t>tel que :</a:t>
                </a:r>
                <a:endParaRPr lang="fr-FR" sz="1600" dirty="0"/>
              </a:p>
              <a:p>
                <a:pPr algn="ctr"/>
                <a:r>
                  <a:rPr lang="fr-FR" sz="1600" dirty="0" smtClean="0"/>
                  <a:t>  </a:t>
                </a:r>
                <a:endParaRPr lang="fr-FR" sz="1600" dirty="0"/>
              </a:p>
            </p:txBody>
          </p:sp>
        </mc:Choice>
        <mc:Fallback xmlns="">
          <p:sp>
            <p:nvSpPr>
              <p:cNvPr id="34" name="ZoneTexte 33"/>
              <p:cNvSpPr txBox="1">
                <a:spLocks noRot="1" noChangeAspect="1" noMove="1" noResize="1" noEditPoints="1" noAdjustHandles="1" noChangeArrowheads="1" noChangeShapeType="1" noTextEdit="1"/>
              </p:cNvSpPr>
              <p:nvPr/>
            </p:nvSpPr>
            <p:spPr>
              <a:xfrm>
                <a:off x="6358" y="2377471"/>
                <a:ext cx="7331225" cy="584775"/>
              </a:xfrm>
              <a:prstGeom prst="rect">
                <a:avLst/>
              </a:prstGeom>
              <a:blipFill>
                <a:blip r:embed="rId2"/>
                <a:stretch>
                  <a:fillRect t="-312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8" name="ZoneTexte 37"/>
              <p:cNvSpPr txBox="1"/>
              <p:nvPr/>
            </p:nvSpPr>
            <p:spPr>
              <a:xfrm>
                <a:off x="5593982" y="997716"/>
                <a:ext cx="3368935" cy="1027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𝟏</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𝟐</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𝟏𝟐</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𝒎</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m:t>
                                  </m:r>
                                  <m:r>
                                    <a:rPr lang="fr-FR" sz="1600" b="1" i="1" smtClean="0">
                                      <a:solidFill>
                                        <a:schemeClr val="accent6"/>
                                      </a:solidFill>
                                      <a:latin typeface="Cambria Math" panose="02040503050406030204" pitchFamily="18" charset="0"/>
                                    </a:rPr>
                                    <m:t>𝒎</m:t>
                                  </m:r>
                                </m:sub>
                              </m:sSub>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m:t>
                                  </m:r>
                                  <m:r>
                                    <a:rPr lang="fr-FR" sz="1600" b="0" i="1" smtClean="0">
                                      <a:solidFill>
                                        <a:schemeClr val="accent4"/>
                                      </a:solidFill>
                                      <a:latin typeface="Cambria Math" panose="02040503050406030204" pitchFamily="18" charset="0"/>
                                    </a:rPr>
                                    <m:t>𝑚</m:t>
                                  </m:r>
                                </m:sub>
                              </m:sSub>
                            </m:e>
                            <m:e>
                              <m:r>
                                <a:rPr lang="fr-FR" sz="1600" b="0" i="1" smtClean="0">
                                  <a:latin typeface="Cambria Math" panose="02040503050406030204" pitchFamily="18" charset="0"/>
                                </a:rPr>
                                <m:t>…</m:t>
                              </m:r>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h</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h𝑚</m:t>
                                  </m:r>
                                </m:sub>
                              </m:sSub>
                            </m:e>
                          </m:eqArr>
                        </m:e>
                      </m:d>
                    </m:oMath>
                  </m:oMathPara>
                </a14:m>
                <a:endParaRPr lang="fr-FR" sz="1600" dirty="0"/>
              </a:p>
            </p:txBody>
          </p:sp>
        </mc:Choice>
        <mc:Fallback xmlns="">
          <p:sp>
            <p:nvSpPr>
              <p:cNvPr id="38" name="ZoneTexte 37"/>
              <p:cNvSpPr txBox="1">
                <a:spLocks noRot="1" noChangeAspect="1" noMove="1" noResize="1" noEditPoints="1" noAdjustHandles="1" noChangeArrowheads="1" noChangeShapeType="1" noTextEdit="1"/>
              </p:cNvSpPr>
              <p:nvPr/>
            </p:nvSpPr>
            <p:spPr>
              <a:xfrm>
                <a:off x="5593982" y="997716"/>
                <a:ext cx="3368935" cy="1027589"/>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p:cNvSpPr txBox="1"/>
              <p:nvPr/>
            </p:nvSpPr>
            <p:spPr>
              <a:xfrm>
                <a:off x="331777" y="5580909"/>
                <a:ext cx="4319110"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L’axe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restitue bien la variance de X</a:t>
                </a:r>
                <a:endParaRPr lang="fr-FR" sz="1600" dirty="0"/>
              </a:p>
            </p:txBody>
          </p:sp>
        </mc:Choice>
        <mc:Fallback xmlns="">
          <p:sp>
            <p:nvSpPr>
              <p:cNvPr id="23" name="ZoneTexte 22"/>
              <p:cNvSpPr txBox="1">
                <a:spLocks noRot="1" noChangeAspect="1" noMove="1" noResize="1" noEditPoints="1" noAdjustHandles="1" noChangeArrowheads="1" noChangeShapeType="1" noTextEdit="1"/>
              </p:cNvSpPr>
              <p:nvPr/>
            </p:nvSpPr>
            <p:spPr>
              <a:xfrm>
                <a:off x="331777" y="5580909"/>
                <a:ext cx="4319110" cy="338554"/>
              </a:xfrm>
              <a:prstGeom prst="rect">
                <a:avLst/>
              </a:prstGeom>
              <a:blipFill>
                <a:blip r:embed="rId4"/>
                <a:stretch>
                  <a:fillRect l="-564" t="-5455" b="-23636"/>
                </a:stretch>
              </a:blipFill>
            </p:spPr>
            <p:txBody>
              <a:bodyPr/>
              <a:lstStyle/>
              <a:p>
                <a:r>
                  <a:rPr lang="fr-FR">
                    <a:noFill/>
                  </a:rPr>
                  <a:t> </a:t>
                </a:r>
              </a:p>
            </p:txBody>
          </p:sp>
        </mc:Fallback>
      </mc:AlternateContent>
      <p:cxnSp>
        <p:nvCxnSpPr>
          <p:cNvPr id="81" name="Connecteur droit avec flèche 80"/>
          <p:cNvCxnSpPr/>
          <p:nvPr/>
        </p:nvCxnSpPr>
        <p:spPr>
          <a:xfrm flipH="1" flipV="1">
            <a:off x="2169268" y="315133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Connecteur droit avec flèche 81"/>
          <p:cNvCxnSpPr/>
          <p:nvPr/>
        </p:nvCxnSpPr>
        <p:spPr>
          <a:xfrm>
            <a:off x="331777" y="4341943"/>
            <a:ext cx="37605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3" name="ZoneTexte 82"/>
          <p:cNvSpPr txBox="1"/>
          <p:nvPr/>
        </p:nvSpPr>
        <p:spPr>
          <a:xfrm>
            <a:off x="4039194" y="4166379"/>
            <a:ext cx="502792" cy="369332"/>
          </a:xfrm>
          <a:prstGeom prst="rect">
            <a:avLst/>
          </a:prstGeom>
          <a:noFill/>
        </p:spPr>
        <p:txBody>
          <a:bodyPr wrap="square" rtlCol="0">
            <a:spAutoFit/>
          </a:bodyPr>
          <a:lstStyle/>
          <a:p>
            <a:r>
              <a:rPr lang="fr-FR" dirty="0" smtClean="0"/>
              <a:t>X1</a:t>
            </a:r>
            <a:endParaRPr lang="fr-FR" dirty="0"/>
          </a:p>
        </p:txBody>
      </p:sp>
      <p:sp>
        <p:nvSpPr>
          <p:cNvPr id="84" name="ZoneTexte 83"/>
          <p:cNvSpPr txBox="1"/>
          <p:nvPr/>
        </p:nvSpPr>
        <p:spPr>
          <a:xfrm>
            <a:off x="1999967" y="2802262"/>
            <a:ext cx="502792" cy="369332"/>
          </a:xfrm>
          <a:prstGeom prst="rect">
            <a:avLst/>
          </a:prstGeom>
          <a:noFill/>
        </p:spPr>
        <p:txBody>
          <a:bodyPr wrap="square" rtlCol="0">
            <a:spAutoFit/>
          </a:bodyPr>
          <a:lstStyle/>
          <a:p>
            <a:r>
              <a:rPr lang="fr-FR" dirty="0" smtClean="0"/>
              <a:t>X2</a:t>
            </a:r>
            <a:endParaRPr lang="fr-FR" dirty="0"/>
          </a:p>
        </p:txBody>
      </p:sp>
      <p:cxnSp>
        <p:nvCxnSpPr>
          <p:cNvPr id="85" name="Connecteur droit 84"/>
          <p:cNvCxnSpPr/>
          <p:nvPr/>
        </p:nvCxnSpPr>
        <p:spPr>
          <a:xfrm flipV="1">
            <a:off x="1060128" y="3508183"/>
            <a:ext cx="2137300" cy="1750473"/>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sp>
        <p:nvSpPr>
          <p:cNvPr id="86" name="Organigramme : Connecteur 85"/>
          <p:cNvSpPr/>
          <p:nvPr/>
        </p:nvSpPr>
        <p:spPr>
          <a:xfrm>
            <a:off x="2839927" y="3935422"/>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Organigramme : Connecteur 86"/>
          <p:cNvSpPr/>
          <p:nvPr/>
        </p:nvSpPr>
        <p:spPr>
          <a:xfrm>
            <a:off x="3127804" y="387465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Organigramme : Connecteur 87"/>
          <p:cNvSpPr/>
          <p:nvPr/>
        </p:nvSpPr>
        <p:spPr>
          <a:xfrm>
            <a:off x="2691395" y="34634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 name="Organigramme : Connecteur 88"/>
          <p:cNvSpPr/>
          <p:nvPr/>
        </p:nvSpPr>
        <p:spPr>
          <a:xfrm>
            <a:off x="2523876" y="376875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Organigramme : Connecteur 89"/>
          <p:cNvSpPr/>
          <p:nvPr/>
        </p:nvSpPr>
        <p:spPr>
          <a:xfrm>
            <a:off x="2972137" y="3585141"/>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Organigramme : Connecteur 90"/>
          <p:cNvSpPr/>
          <p:nvPr/>
        </p:nvSpPr>
        <p:spPr>
          <a:xfrm>
            <a:off x="2461129" y="4120850"/>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Organigramme : Connecteur 91"/>
          <p:cNvSpPr/>
          <p:nvPr/>
        </p:nvSpPr>
        <p:spPr>
          <a:xfrm>
            <a:off x="1705788" y="5028346"/>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Organigramme : Connecteur 92"/>
          <p:cNvSpPr/>
          <p:nvPr/>
        </p:nvSpPr>
        <p:spPr>
          <a:xfrm>
            <a:off x="1842651" y="47759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Organigramme : Connecteur 93"/>
          <p:cNvSpPr/>
          <p:nvPr/>
        </p:nvSpPr>
        <p:spPr>
          <a:xfrm>
            <a:off x="1277074" y="431227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Organigramme : Connecteur 95"/>
          <p:cNvSpPr/>
          <p:nvPr/>
        </p:nvSpPr>
        <p:spPr>
          <a:xfrm>
            <a:off x="1335989" y="515078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Organigramme : Connecteur 96"/>
          <p:cNvSpPr/>
          <p:nvPr/>
        </p:nvSpPr>
        <p:spPr>
          <a:xfrm>
            <a:off x="1223134" y="4778329"/>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3" name="ZoneTexte 12"/>
              <p:cNvSpPr txBox="1"/>
              <p:nvPr/>
            </p:nvSpPr>
            <p:spPr>
              <a:xfrm>
                <a:off x="9293316" y="5587568"/>
                <a:ext cx="3546200" cy="338554"/>
              </a:xfrm>
              <a:prstGeom prst="rect">
                <a:avLst/>
              </a:prstGeom>
              <a:noFill/>
            </p:spPr>
            <p:txBody>
              <a:bodyPr wrap="square" rtlCol="0">
                <a:spAutoFit/>
              </a:bodyPr>
              <a:lstStyle/>
              <a:p>
                <a:r>
                  <a:rPr lang="fr-FR" sz="1600" dirty="0" smtClean="0"/>
                  <a:t>covariance(</a:t>
                </a:r>
                <a14:m>
                  <m:oMath xmlns:m="http://schemas.openxmlformats.org/officeDocument/2006/math">
                    <m:sSub>
                      <m:sSubPr>
                        <m:ctrlPr>
                          <a:rPr lang="fr-FR" sz="1600" b="1" i="1">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 y) soit élevée</a:t>
                </a:r>
                <a:endParaRPr lang="fr-FR" sz="1600" dirty="0"/>
              </a:p>
            </p:txBody>
          </p:sp>
        </mc:Choice>
        <mc:Fallback xmlns="">
          <p:sp>
            <p:nvSpPr>
              <p:cNvPr id="13" name="ZoneTexte 12"/>
              <p:cNvSpPr txBox="1">
                <a:spLocks noRot="1" noChangeAspect="1" noMove="1" noResize="1" noEditPoints="1" noAdjustHandles="1" noChangeArrowheads="1" noChangeShapeType="1" noTextEdit="1"/>
              </p:cNvSpPr>
              <p:nvPr/>
            </p:nvSpPr>
            <p:spPr>
              <a:xfrm>
                <a:off x="9293316" y="5587568"/>
                <a:ext cx="3546200" cy="338554"/>
              </a:xfrm>
              <a:prstGeom prst="rect">
                <a:avLst/>
              </a:prstGeom>
              <a:blipFill>
                <a:blip r:embed="rId5"/>
                <a:stretch>
                  <a:fillRect l="-859" t="-5455" b="-23636"/>
                </a:stretch>
              </a:blipFill>
            </p:spPr>
            <p:txBody>
              <a:bodyPr/>
              <a:lstStyle/>
              <a:p>
                <a:r>
                  <a:rPr lang="fr-FR">
                    <a:noFill/>
                  </a:rPr>
                  <a:t> </a:t>
                </a:r>
              </a:p>
            </p:txBody>
          </p:sp>
        </mc:Fallback>
      </mc:AlternateContent>
      <p:sp>
        <p:nvSpPr>
          <p:cNvPr id="14" name="Flèche droite 13"/>
          <p:cNvSpPr/>
          <p:nvPr/>
        </p:nvSpPr>
        <p:spPr>
          <a:xfrm>
            <a:off x="8867130" y="5612629"/>
            <a:ext cx="394411" cy="347965"/>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0" name="Groupe 179"/>
          <p:cNvGrpSpPr/>
          <p:nvPr/>
        </p:nvGrpSpPr>
        <p:grpSpPr>
          <a:xfrm>
            <a:off x="2003323" y="6156494"/>
            <a:ext cx="9598891" cy="394210"/>
            <a:chOff x="2003323" y="6226834"/>
            <a:chExt cx="9598891" cy="394210"/>
          </a:xfrm>
        </p:grpSpPr>
        <p:sp>
          <p:nvSpPr>
            <p:cNvPr id="139" name="Flèche droite 138"/>
            <p:cNvSpPr/>
            <p:nvPr/>
          </p:nvSpPr>
          <p:spPr>
            <a:xfrm>
              <a:off x="2003323" y="6258925"/>
              <a:ext cx="394411" cy="347965"/>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5" name="Rectangle 14"/>
                <p:cNvSpPr/>
                <p:nvPr/>
              </p:nvSpPr>
              <p:spPr>
                <a:xfrm>
                  <a:off x="2418866" y="6226834"/>
                  <a:ext cx="9183348" cy="394210"/>
                </a:xfrm>
                <a:prstGeom prst="rect">
                  <a:avLst/>
                </a:prstGeom>
              </p:spPr>
              <p:txBody>
                <a:bodyPr wrap="none">
                  <a:spAutoFit/>
                </a:bodyPr>
                <a:lstStyle/>
                <a:p>
                  <a:pPr algn="ctr"/>
                  <a:r>
                    <a:rPr lang="fr-FR" dirty="0" smtClean="0"/>
                    <a:t>On cherche donc </a:t>
                  </a:r>
                  <a14:m>
                    <m:oMath xmlns:m="http://schemas.openxmlformats.org/officeDocument/2006/math">
                      <m:sSub>
                        <m:sSubPr>
                          <m:ctrlPr>
                            <a:rPr lang="fr-FR" b="1" i="1">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𝒕</m:t>
                          </m:r>
                        </m:e>
                        <m:sub>
                          <m:r>
                            <a:rPr lang="fr-FR" b="1" i="1">
                              <a:solidFill>
                                <a:srgbClr val="69B399"/>
                              </a:solidFill>
                              <a:latin typeface="Cambria Math" panose="02040503050406030204" pitchFamily="18" charset="0"/>
                            </a:rPr>
                            <m:t>𝟏</m:t>
                          </m:r>
                        </m:sub>
                      </m:sSub>
                      <m:r>
                        <a:rPr lang="fr-FR" b="1" i="1">
                          <a:latin typeface="Cambria Math" panose="02040503050406030204" pitchFamily="18" charset="0"/>
                        </a:rPr>
                        <m:t>=</m:t>
                      </m:r>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𝟏</m:t>
                          </m:r>
                        </m:sub>
                      </m:sSub>
                      <m:sSub>
                        <m:sSubPr>
                          <m:ctrlPr>
                            <a:rPr lang="fr-FR" b="1" i="1" smtClean="0">
                              <a:solidFill>
                                <a:schemeClr val="accent6"/>
                              </a:solidFill>
                              <a:latin typeface="Cambria Math" panose="02040503050406030204" pitchFamily="18" charset="0"/>
                            </a:rPr>
                          </m:ctrlPr>
                        </m:sSubPr>
                        <m:e>
                          <m:r>
                            <a:rPr lang="fr-FR" b="1" i="1">
                              <a:solidFill>
                                <a:schemeClr val="accent6"/>
                              </a:solidFill>
                              <a:latin typeface="Cambria Math" panose="02040503050406030204" pitchFamily="18" charset="0"/>
                            </a:rPr>
                            <m:t>𝒘</m:t>
                          </m:r>
                        </m:e>
                        <m:sub>
                          <m:r>
                            <a:rPr lang="fr-FR" b="1" i="1">
                              <a:solidFill>
                                <a:schemeClr val="accent6"/>
                              </a:solidFill>
                              <a:latin typeface="Cambria Math" panose="02040503050406030204" pitchFamily="18" charset="0"/>
                            </a:rPr>
                            <m:t>𝟏𝟏</m:t>
                          </m:r>
                        </m:sub>
                      </m:sSub>
                      <m:r>
                        <a:rPr lang="fr-FR" b="1" i="1">
                          <a:latin typeface="Cambria Math" panose="02040503050406030204" pitchFamily="18" charset="0"/>
                        </a:rPr>
                        <m:t>+</m:t>
                      </m:r>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𝟐</m:t>
                          </m:r>
                        </m:sub>
                      </m:sSub>
                      <m:sSub>
                        <m:sSubPr>
                          <m:ctrlPr>
                            <a:rPr lang="fr-FR" b="1" i="1">
                              <a:solidFill>
                                <a:schemeClr val="accent6"/>
                              </a:solidFill>
                              <a:latin typeface="Cambria Math" panose="02040503050406030204" pitchFamily="18" charset="0"/>
                            </a:rPr>
                          </m:ctrlPr>
                        </m:sSubPr>
                        <m:e>
                          <m:r>
                            <a:rPr lang="fr-FR" b="1" i="1">
                              <a:solidFill>
                                <a:schemeClr val="accent6"/>
                              </a:solidFill>
                              <a:latin typeface="Cambria Math" panose="02040503050406030204" pitchFamily="18" charset="0"/>
                            </a:rPr>
                            <m:t>𝒘</m:t>
                          </m:r>
                        </m:e>
                        <m:sub>
                          <m:r>
                            <a:rPr lang="fr-FR" b="1" i="1">
                              <a:solidFill>
                                <a:schemeClr val="accent6"/>
                              </a:solidFill>
                              <a:latin typeface="Cambria Math" panose="02040503050406030204" pitchFamily="18" charset="0"/>
                            </a:rPr>
                            <m:t>𝟏𝟐</m:t>
                          </m:r>
                        </m:sub>
                      </m:sSub>
                      <m:r>
                        <a:rPr lang="fr-FR" b="1" i="1">
                          <a:latin typeface="Cambria Math" panose="02040503050406030204" pitchFamily="18" charset="0"/>
                        </a:rPr>
                        <m:t>+…+</m:t>
                      </m:r>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𝒑</m:t>
                          </m:r>
                        </m:sub>
                      </m:sSub>
                      <m:sSub>
                        <m:sSubPr>
                          <m:ctrlPr>
                            <a:rPr lang="fr-FR" b="1" i="1">
                              <a:solidFill>
                                <a:schemeClr val="accent6"/>
                              </a:solidFill>
                              <a:latin typeface="Cambria Math" panose="02040503050406030204" pitchFamily="18" charset="0"/>
                            </a:rPr>
                          </m:ctrlPr>
                        </m:sSubPr>
                        <m:e>
                          <m:r>
                            <a:rPr lang="fr-FR" b="1" i="1">
                              <a:solidFill>
                                <a:schemeClr val="accent6"/>
                              </a:solidFill>
                              <a:latin typeface="Cambria Math" panose="02040503050406030204" pitchFamily="18" charset="0"/>
                            </a:rPr>
                            <m:t>𝒘</m:t>
                          </m:r>
                        </m:e>
                        <m:sub>
                          <m:r>
                            <a:rPr lang="fr-FR" b="1" i="1">
                              <a:solidFill>
                                <a:schemeClr val="accent6"/>
                              </a:solidFill>
                              <a:latin typeface="Cambria Math" panose="02040503050406030204" pitchFamily="18" charset="0"/>
                            </a:rPr>
                            <m:t>𝟏</m:t>
                          </m:r>
                          <m:r>
                            <a:rPr lang="fr-FR" b="1" i="1">
                              <a:solidFill>
                                <a:schemeClr val="accent6"/>
                              </a:solidFill>
                              <a:latin typeface="Cambria Math" panose="02040503050406030204" pitchFamily="18" charset="0"/>
                            </a:rPr>
                            <m:t>𝒎</m:t>
                          </m:r>
                        </m:sub>
                      </m:sSub>
                      <m:r>
                        <a:rPr lang="fr-FR" b="1" i="1" smtClean="0">
                          <a:solidFill>
                            <a:schemeClr val="accent6"/>
                          </a:solidFill>
                          <a:latin typeface="Cambria Math" panose="02040503050406030204" pitchFamily="18" charset="0"/>
                        </a:rPr>
                        <m:t>=</m:t>
                      </m:r>
                      <m:r>
                        <a:rPr lang="fr-FR" b="1" i="1" smtClean="0">
                          <a:solidFill>
                            <a:schemeClr val="tx1"/>
                          </a:solidFill>
                          <a:latin typeface="Cambria Math" panose="02040503050406030204" pitchFamily="18" charset="0"/>
                        </a:rPr>
                        <m:t>𝑿</m:t>
                      </m:r>
                      <m:sSub>
                        <m:sSubPr>
                          <m:ctrlPr>
                            <a:rPr lang="fr-FR" b="1" i="1" smtClean="0">
                              <a:solidFill>
                                <a:schemeClr val="accent6"/>
                              </a:solidFill>
                              <a:latin typeface="Cambria Math" panose="02040503050406030204" pitchFamily="18" charset="0"/>
                            </a:rPr>
                          </m:ctrlPr>
                        </m:sSubPr>
                        <m:e>
                          <m:r>
                            <a:rPr lang="fr-FR" b="1" i="1">
                              <a:solidFill>
                                <a:schemeClr val="accent6"/>
                              </a:solidFill>
                              <a:latin typeface="Cambria Math" panose="02040503050406030204" pitchFamily="18" charset="0"/>
                            </a:rPr>
                            <m:t>𝒘</m:t>
                          </m:r>
                        </m:e>
                        <m:sub>
                          <m:r>
                            <a:rPr lang="fr-FR" b="1" i="1" smtClean="0">
                              <a:solidFill>
                                <a:schemeClr val="accent6"/>
                              </a:solidFill>
                              <a:latin typeface="Cambria Math" panose="02040503050406030204" pitchFamily="18" charset="0"/>
                            </a:rPr>
                            <m:t>𝟏</m:t>
                          </m:r>
                        </m:sub>
                      </m:sSub>
                      <m:r>
                        <a:rPr lang="fr-FR" b="1" i="1" smtClean="0">
                          <a:solidFill>
                            <a:schemeClr val="tx1"/>
                          </a:solidFill>
                          <a:latin typeface="Cambria Math" panose="02040503050406030204" pitchFamily="18" charset="0"/>
                        </a:rPr>
                        <m:t> </m:t>
                      </m:r>
                    </m:oMath>
                  </a14:m>
                  <a:r>
                    <a:rPr lang="fr-FR" dirty="0" smtClean="0"/>
                    <a:t>tel que </a:t>
                  </a:r>
                  <a:r>
                    <a:rPr lang="fr-FR" dirty="0" err="1" smtClean="0"/>
                    <a:t>cov</a:t>
                  </a:r>
                  <a:r>
                    <a:rPr lang="fr-FR" dirty="0" smtClean="0"/>
                    <a:t>(</a:t>
                  </a:r>
                  <a14:m>
                    <m:oMath xmlns:m="http://schemas.openxmlformats.org/officeDocument/2006/math">
                      <m:sSub>
                        <m:sSubPr>
                          <m:ctrlPr>
                            <a:rPr lang="fr-FR" b="1" i="1">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𝒕</m:t>
                          </m:r>
                        </m:e>
                        <m:sub>
                          <m:r>
                            <a:rPr lang="fr-FR" b="1" i="1">
                              <a:solidFill>
                                <a:srgbClr val="69B399"/>
                              </a:solidFill>
                              <a:latin typeface="Cambria Math" panose="02040503050406030204" pitchFamily="18" charset="0"/>
                            </a:rPr>
                            <m:t>𝟏</m:t>
                          </m:r>
                        </m:sub>
                      </m:sSub>
                    </m:oMath>
                  </a14:m>
                  <a:r>
                    <a:rPr lang="fr-FR" dirty="0"/>
                    <a:t>, </a:t>
                  </a:r>
                  <a:r>
                    <a:rPr lang="fr-FR" dirty="0" smtClean="0"/>
                    <a:t>y) soit maximale</a:t>
                  </a:r>
                  <a:endParaRPr lang="fr-FR" dirty="0"/>
                </a:p>
              </p:txBody>
            </p:sp>
          </mc:Choice>
          <mc:Fallback xmlns="">
            <p:sp>
              <p:nvSpPr>
                <p:cNvPr id="15" name="Rectangle 14"/>
                <p:cNvSpPr>
                  <a:spLocks noRot="1" noChangeAspect="1" noMove="1" noResize="1" noEditPoints="1" noAdjustHandles="1" noChangeArrowheads="1" noChangeShapeType="1" noTextEdit="1"/>
                </p:cNvSpPr>
                <p:nvPr/>
              </p:nvSpPr>
              <p:spPr>
                <a:xfrm>
                  <a:off x="2418866" y="6226834"/>
                  <a:ext cx="9183348" cy="394210"/>
                </a:xfrm>
                <a:prstGeom prst="rect">
                  <a:avLst/>
                </a:prstGeom>
                <a:blipFill>
                  <a:blip r:embed="rId6"/>
                  <a:stretch>
                    <a:fillRect l="-199" t="-7692" r="-133" b="-18462"/>
                  </a:stretch>
                </a:blipFill>
              </p:spPr>
              <p:txBody>
                <a:bodyPr/>
                <a:lstStyle/>
                <a:p>
                  <a:r>
                    <a:rPr lang="fr-FR">
                      <a:noFill/>
                    </a:rPr>
                    <a:t> </a:t>
                  </a:r>
                </a:p>
              </p:txBody>
            </p:sp>
          </mc:Fallback>
        </mc:AlternateContent>
        <p:sp>
          <p:nvSpPr>
            <p:cNvPr id="16" name="Rectangle à coins arrondis 15"/>
            <p:cNvSpPr/>
            <p:nvPr/>
          </p:nvSpPr>
          <p:spPr>
            <a:xfrm>
              <a:off x="2461129" y="6226834"/>
              <a:ext cx="9141085" cy="394210"/>
            </a:xfrm>
            <a:prstGeom prst="roundRect">
              <a:avLst/>
            </a:prstGeom>
            <a:noFill/>
            <a:ln w="19050">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2" name="Groupe 141"/>
          <p:cNvGrpSpPr/>
          <p:nvPr/>
        </p:nvGrpSpPr>
        <p:grpSpPr>
          <a:xfrm>
            <a:off x="1101869" y="3239828"/>
            <a:ext cx="2226882" cy="2238198"/>
            <a:chOff x="1101869" y="3310168"/>
            <a:chExt cx="2226882" cy="2238198"/>
          </a:xfrm>
        </p:grpSpPr>
        <p:sp>
          <p:nvSpPr>
            <p:cNvPr id="152" name="ZoneTexte 151"/>
            <p:cNvSpPr txBox="1"/>
            <p:nvPr/>
          </p:nvSpPr>
          <p:spPr>
            <a:xfrm>
              <a:off x="2615806" y="3310168"/>
              <a:ext cx="262647" cy="307777"/>
            </a:xfrm>
            <a:prstGeom prst="rect">
              <a:avLst/>
            </a:prstGeom>
            <a:noFill/>
          </p:spPr>
          <p:txBody>
            <a:bodyPr wrap="square" rtlCol="0">
              <a:spAutoFit/>
            </a:bodyPr>
            <a:lstStyle/>
            <a:p>
              <a:r>
                <a:rPr lang="fr-FR" sz="1400" dirty="0"/>
                <a:t>1</a:t>
              </a:r>
            </a:p>
          </p:txBody>
        </p:sp>
        <p:sp>
          <p:nvSpPr>
            <p:cNvPr id="153" name="ZoneTexte 152"/>
            <p:cNvSpPr txBox="1"/>
            <p:nvPr/>
          </p:nvSpPr>
          <p:spPr>
            <a:xfrm>
              <a:off x="2895277" y="3434784"/>
              <a:ext cx="262647" cy="307777"/>
            </a:xfrm>
            <a:prstGeom prst="rect">
              <a:avLst/>
            </a:prstGeom>
            <a:noFill/>
          </p:spPr>
          <p:txBody>
            <a:bodyPr wrap="square" rtlCol="0">
              <a:spAutoFit/>
            </a:bodyPr>
            <a:lstStyle/>
            <a:p>
              <a:r>
                <a:rPr lang="fr-FR" sz="1400" dirty="0" smtClean="0"/>
                <a:t>2</a:t>
              </a:r>
              <a:endParaRPr lang="fr-FR" sz="1400" dirty="0"/>
            </a:p>
          </p:txBody>
        </p:sp>
        <p:sp>
          <p:nvSpPr>
            <p:cNvPr id="154" name="ZoneTexte 153"/>
            <p:cNvSpPr txBox="1"/>
            <p:nvPr/>
          </p:nvSpPr>
          <p:spPr>
            <a:xfrm>
              <a:off x="3066104" y="3682847"/>
              <a:ext cx="262647" cy="307777"/>
            </a:xfrm>
            <a:prstGeom prst="rect">
              <a:avLst/>
            </a:prstGeom>
            <a:noFill/>
          </p:spPr>
          <p:txBody>
            <a:bodyPr wrap="square" rtlCol="0">
              <a:spAutoFit/>
            </a:bodyPr>
            <a:lstStyle/>
            <a:p>
              <a:r>
                <a:rPr lang="fr-FR" sz="1400" dirty="0" smtClean="0"/>
                <a:t>3</a:t>
              </a:r>
              <a:endParaRPr lang="fr-FR" sz="1400" dirty="0"/>
            </a:p>
          </p:txBody>
        </p:sp>
        <p:sp>
          <p:nvSpPr>
            <p:cNvPr id="155" name="ZoneTexte 154"/>
            <p:cNvSpPr txBox="1"/>
            <p:nvPr/>
          </p:nvSpPr>
          <p:spPr>
            <a:xfrm>
              <a:off x="2760341" y="3748201"/>
              <a:ext cx="262647" cy="307777"/>
            </a:xfrm>
            <a:prstGeom prst="rect">
              <a:avLst/>
            </a:prstGeom>
            <a:noFill/>
          </p:spPr>
          <p:txBody>
            <a:bodyPr wrap="square" rtlCol="0">
              <a:spAutoFit/>
            </a:bodyPr>
            <a:lstStyle/>
            <a:p>
              <a:r>
                <a:rPr lang="fr-FR" sz="1400" dirty="0"/>
                <a:t>4</a:t>
              </a:r>
            </a:p>
          </p:txBody>
        </p:sp>
        <p:sp>
          <p:nvSpPr>
            <p:cNvPr id="156" name="ZoneTexte 155"/>
            <p:cNvSpPr txBox="1"/>
            <p:nvPr/>
          </p:nvSpPr>
          <p:spPr>
            <a:xfrm>
              <a:off x="2421188" y="3584773"/>
              <a:ext cx="262647" cy="307777"/>
            </a:xfrm>
            <a:prstGeom prst="rect">
              <a:avLst/>
            </a:prstGeom>
            <a:noFill/>
          </p:spPr>
          <p:txBody>
            <a:bodyPr wrap="square" rtlCol="0">
              <a:spAutoFit/>
            </a:bodyPr>
            <a:lstStyle/>
            <a:p>
              <a:r>
                <a:rPr lang="fr-FR" sz="1400" dirty="0" smtClean="0"/>
                <a:t>5</a:t>
              </a:r>
              <a:endParaRPr lang="fr-FR" sz="1400" dirty="0"/>
            </a:p>
          </p:txBody>
        </p:sp>
        <p:sp>
          <p:nvSpPr>
            <p:cNvPr id="157" name="ZoneTexte 156"/>
            <p:cNvSpPr txBox="1"/>
            <p:nvPr/>
          </p:nvSpPr>
          <p:spPr>
            <a:xfrm>
              <a:off x="2491332" y="4165045"/>
              <a:ext cx="262647" cy="307777"/>
            </a:xfrm>
            <a:prstGeom prst="rect">
              <a:avLst/>
            </a:prstGeom>
            <a:noFill/>
          </p:spPr>
          <p:txBody>
            <a:bodyPr wrap="square" rtlCol="0">
              <a:spAutoFit/>
            </a:bodyPr>
            <a:lstStyle/>
            <a:p>
              <a:r>
                <a:rPr lang="fr-FR" sz="1400" dirty="0" smtClean="0"/>
                <a:t>6</a:t>
              </a:r>
              <a:endParaRPr lang="fr-FR" sz="1400" dirty="0"/>
            </a:p>
          </p:txBody>
        </p:sp>
        <p:sp>
          <p:nvSpPr>
            <p:cNvPr id="158" name="ZoneTexte 157"/>
            <p:cNvSpPr txBox="1"/>
            <p:nvPr/>
          </p:nvSpPr>
          <p:spPr>
            <a:xfrm>
              <a:off x="1216251" y="4118158"/>
              <a:ext cx="262647" cy="307777"/>
            </a:xfrm>
            <a:prstGeom prst="rect">
              <a:avLst/>
            </a:prstGeom>
            <a:noFill/>
          </p:spPr>
          <p:txBody>
            <a:bodyPr wrap="square" rtlCol="0">
              <a:spAutoFit/>
            </a:bodyPr>
            <a:lstStyle/>
            <a:p>
              <a:r>
                <a:rPr lang="fr-FR" sz="1400" dirty="0" smtClean="0"/>
                <a:t>7</a:t>
              </a:r>
              <a:endParaRPr lang="fr-FR" sz="1400" dirty="0"/>
            </a:p>
          </p:txBody>
        </p:sp>
        <p:sp>
          <p:nvSpPr>
            <p:cNvPr id="159" name="ZoneTexte 158"/>
            <p:cNvSpPr txBox="1"/>
            <p:nvPr/>
          </p:nvSpPr>
          <p:spPr>
            <a:xfrm>
              <a:off x="1831440" y="4870071"/>
              <a:ext cx="262647" cy="307777"/>
            </a:xfrm>
            <a:prstGeom prst="rect">
              <a:avLst/>
            </a:prstGeom>
            <a:noFill/>
          </p:spPr>
          <p:txBody>
            <a:bodyPr wrap="square" rtlCol="0">
              <a:spAutoFit/>
            </a:bodyPr>
            <a:lstStyle/>
            <a:p>
              <a:r>
                <a:rPr lang="fr-FR" sz="1400" dirty="0" smtClean="0"/>
                <a:t>8</a:t>
              </a:r>
              <a:endParaRPr lang="fr-FR" sz="1400" dirty="0"/>
            </a:p>
          </p:txBody>
        </p:sp>
        <p:sp>
          <p:nvSpPr>
            <p:cNvPr id="160" name="ZoneTexte 159"/>
            <p:cNvSpPr txBox="1"/>
            <p:nvPr/>
          </p:nvSpPr>
          <p:spPr>
            <a:xfrm>
              <a:off x="1683685" y="5096224"/>
              <a:ext cx="262647" cy="307777"/>
            </a:xfrm>
            <a:prstGeom prst="rect">
              <a:avLst/>
            </a:prstGeom>
            <a:noFill/>
          </p:spPr>
          <p:txBody>
            <a:bodyPr wrap="square" rtlCol="0">
              <a:spAutoFit/>
            </a:bodyPr>
            <a:lstStyle/>
            <a:p>
              <a:r>
                <a:rPr lang="fr-FR" sz="1400" dirty="0" smtClean="0"/>
                <a:t>9</a:t>
              </a:r>
              <a:endParaRPr lang="fr-FR" sz="1400" dirty="0"/>
            </a:p>
          </p:txBody>
        </p:sp>
        <p:sp>
          <p:nvSpPr>
            <p:cNvPr id="161" name="ZoneTexte 160"/>
            <p:cNvSpPr txBox="1"/>
            <p:nvPr/>
          </p:nvSpPr>
          <p:spPr>
            <a:xfrm>
              <a:off x="1101869" y="4599708"/>
              <a:ext cx="374964" cy="307777"/>
            </a:xfrm>
            <a:prstGeom prst="rect">
              <a:avLst/>
            </a:prstGeom>
            <a:noFill/>
          </p:spPr>
          <p:txBody>
            <a:bodyPr wrap="square" rtlCol="0">
              <a:spAutoFit/>
            </a:bodyPr>
            <a:lstStyle/>
            <a:p>
              <a:r>
                <a:rPr lang="fr-FR" sz="1400" dirty="0" smtClean="0"/>
                <a:t>10</a:t>
              </a:r>
              <a:endParaRPr lang="fr-FR" sz="1400" dirty="0"/>
            </a:p>
          </p:txBody>
        </p:sp>
        <p:sp>
          <p:nvSpPr>
            <p:cNvPr id="166" name="ZoneTexte 165"/>
            <p:cNvSpPr txBox="1"/>
            <p:nvPr/>
          </p:nvSpPr>
          <p:spPr>
            <a:xfrm>
              <a:off x="1289351" y="5240589"/>
              <a:ext cx="344708" cy="307777"/>
            </a:xfrm>
            <a:prstGeom prst="rect">
              <a:avLst/>
            </a:prstGeom>
            <a:noFill/>
          </p:spPr>
          <p:txBody>
            <a:bodyPr wrap="square" rtlCol="0">
              <a:spAutoFit/>
            </a:bodyPr>
            <a:lstStyle/>
            <a:p>
              <a:r>
                <a:rPr lang="fr-FR" sz="1400" dirty="0" smtClean="0"/>
                <a:t>11</a:t>
              </a:r>
              <a:endParaRPr lang="fr-FR" sz="1400" dirty="0"/>
            </a:p>
          </p:txBody>
        </p:sp>
      </p:grpSp>
      <mc:AlternateContent xmlns:mc="http://schemas.openxmlformats.org/markup-compatibility/2006" xmlns:a14="http://schemas.microsoft.com/office/drawing/2010/main">
        <mc:Choice Requires="a14">
          <p:sp>
            <p:nvSpPr>
              <p:cNvPr id="137" name="ZoneTexte 136"/>
              <p:cNvSpPr txBox="1"/>
              <p:nvPr/>
            </p:nvSpPr>
            <p:spPr>
              <a:xfrm>
                <a:off x="5657482" y="5581660"/>
                <a:ext cx="3507639"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L’axe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 soit bien explicatif de y</a:t>
                </a:r>
                <a:endParaRPr lang="fr-FR" sz="1600" dirty="0"/>
              </a:p>
            </p:txBody>
          </p:sp>
        </mc:Choice>
        <mc:Fallback xmlns="">
          <p:sp>
            <p:nvSpPr>
              <p:cNvPr id="137" name="ZoneTexte 136"/>
              <p:cNvSpPr txBox="1">
                <a:spLocks noRot="1" noChangeAspect="1" noMove="1" noResize="1" noEditPoints="1" noAdjustHandles="1" noChangeArrowheads="1" noChangeShapeType="1" noTextEdit="1"/>
              </p:cNvSpPr>
              <p:nvPr/>
            </p:nvSpPr>
            <p:spPr>
              <a:xfrm>
                <a:off x="5657482" y="5581660"/>
                <a:ext cx="3507639" cy="338554"/>
              </a:xfrm>
              <a:prstGeom prst="rect">
                <a:avLst/>
              </a:prstGeom>
              <a:blipFill>
                <a:blip r:embed="rId7"/>
                <a:stretch>
                  <a:fillRect l="-696" t="-5455" b="-23636"/>
                </a:stretch>
              </a:blipFill>
            </p:spPr>
            <p:txBody>
              <a:bodyPr/>
              <a:lstStyle/>
              <a:p>
                <a:r>
                  <a:rPr lang="fr-FR">
                    <a:noFill/>
                  </a:rPr>
                  <a:t> </a:t>
                </a:r>
              </a:p>
            </p:txBody>
          </p:sp>
        </mc:Fallback>
      </mc:AlternateContent>
      <p:cxnSp>
        <p:nvCxnSpPr>
          <p:cNvPr id="121" name="Connecteur droit avec flèche 120"/>
          <p:cNvCxnSpPr/>
          <p:nvPr/>
        </p:nvCxnSpPr>
        <p:spPr>
          <a:xfrm flipH="1" flipV="1">
            <a:off x="7857158" y="312166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3" name="ZoneTexte 122"/>
              <p:cNvSpPr txBox="1"/>
              <p:nvPr/>
            </p:nvSpPr>
            <p:spPr>
              <a:xfrm>
                <a:off x="9727084" y="4136709"/>
                <a:ext cx="502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b="1" i="1">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 </m:t>
                          </m:r>
                          <m:r>
                            <a:rPr lang="fr-FR" b="1" i="1">
                              <a:solidFill>
                                <a:srgbClr val="69B399"/>
                              </a:solidFill>
                              <a:latin typeface="Cambria Math" panose="02040503050406030204" pitchFamily="18" charset="0"/>
                            </a:rPr>
                            <m:t>𝒕</m:t>
                          </m:r>
                        </m:e>
                        <m:sub>
                          <m:r>
                            <a:rPr lang="fr-FR" b="1" i="1">
                              <a:solidFill>
                                <a:srgbClr val="69B399"/>
                              </a:solidFill>
                              <a:latin typeface="Cambria Math" panose="02040503050406030204" pitchFamily="18" charset="0"/>
                            </a:rPr>
                            <m:t>𝟏</m:t>
                          </m:r>
                        </m:sub>
                      </m:sSub>
                    </m:oMath>
                  </m:oMathPara>
                </a14:m>
                <a:endParaRPr lang="fr-FR" dirty="0"/>
              </a:p>
            </p:txBody>
          </p:sp>
        </mc:Choice>
        <mc:Fallback xmlns="">
          <p:sp>
            <p:nvSpPr>
              <p:cNvPr id="123" name="ZoneTexte 122"/>
              <p:cNvSpPr txBox="1">
                <a:spLocks noRot="1" noChangeAspect="1" noMove="1" noResize="1" noEditPoints="1" noAdjustHandles="1" noChangeArrowheads="1" noChangeShapeType="1" noTextEdit="1"/>
              </p:cNvSpPr>
              <p:nvPr/>
            </p:nvSpPr>
            <p:spPr>
              <a:xfrm>
                <a:off x="9727084" y="4136709"/>
                <a:ext cx="502792" cy="369332"/>
              </a:xfrm>
              <a:prstGeom prst="rect">
                <a:avLst/>
              </a:prstGeom>
              <a:blipFill>
                <a:blip r:embed="rId8"/>
                <a:stretch>
                  <a:fillRect/>
                </a:stretch>
              </a:blipFill>
            </p:spPr>
            <p:txBody>
              <a:bodyPr/>
              <a:lstStyle/>
              <a:p>
                <a:r>
                  <a:rPr lang="fr-FR">
                    <a:noFill/>
                  </a:rPr>
                  <a:t> </a:t>
                </a:r>
              </a:p>
            </p:txBody>
          </p:sp>
        </mc:Fallback>
      </mc:AlternateContent>
      <p:sp>
        <p:nvSpPr>
          <p:cNvPr id="124" name="ZoneTexte 123"/>
          <p:cNvSpPr txBox="1"/>
          <p:nvPr/>
        </p:nvSpPr>
        <p:spPr>
          <a:xfrm>
            <a:off x="7687857" y="2772592"/>
            <a:ext cx="502792" cy="369332"/>
          </a:xfrm>
          <a:prstGeom prst="rect">
            <a:avLst/>
          </a:prstGeom>
          <a:noFill/>
        </p:spPr>
        <p:txBody>
          <a:bodyPr wrap="square" rtlCol="0">
            <a:spAutoFit/>
          </a:bodyPr>
          <a:lstStyle/>
          <a:p>
            <a:r>
              <a:rPr lang="fr-FR" dirty="0" smtClean="0"/>
              <a:t>Y</a:t>
            </a:r>
            <a:endParaRPr lang="fr-FR" dirty="0"/>
          </a:p>
        </p:txBody>
      </p:sp>
      <p:cxnSp>
        <p:nvCxnSpPr>
          <p:cNvPr id="125" name="Connecteur droit 124"/>
          <p:cNvCxnSpPr/>
          <p:nvPr/>
        </p:nvCxnSpPr>
        <p:spPr>
          <a:xfrm>
            <a:off x="6019667" y="4343260"/>
            <a:ext cx="3707417" cy="0"/>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grpSp>
        <p:nvGrpSpPr>
          <p:cNvPr id="44" name="Groupe 43"/>
          <p:cNvGrpSpPr/>
          <p:nvPr/>
        </p:nvGrpSpPr>
        <p:grpSpPr>
          <a:xfrm>
            <a:off x="6453257" y="3780517"/>
            <a:ext cx="3223539" cy="1107896"/>
            <a:chOff x="6453257" y="3850857"/>
            <a:chExt cx="3223539" cy="1107896"/>
          </a:xfrm>
        </p:grpSpPr>
        <p:sp>
          <p:nvSpPr>
            <p:cNvPr id="126" name="Organigramme : Connecteur 125"/>
            <p:cNvSpPr/>
            <p:nvPr/>
          </p:nvSpPr>
          <p:spPr>
            <a:xfrm>
              <a:off x="8692684" y="4534198"/>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7" name="Organigramme : Connecteur 126"/>
            <p:cNvSpPr/>
            <p:nvPr/>
          </p:nvSpPr>
          <p:spPr>
            <a:xfrm>
              <a:off x="9067919" y="4125898"/>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Organigramme : Connecteur 127"/>
            <p:cNvSpPr/>
            <p:nvPr/>
          </p:nvSpPr>
          <p:spPr>
            <a:xfrm>
              <a:off x="9483796" y="4455673"/>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9" name="Organigramme : Connecteur 128"/>
            <p:cNvSpPr/>
            <p:nvPr/>
          </p:nvSpPr>
          <p:spPr>
            <a:xfrm>
              <a:off x="9036606" y="4376546"/>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rganigramme : Connecteur 129"/>
            <p:cNvSpPr/>
            <p:nvPr/>
          </p:nvSpPr>
          <p:spPr>
            <a:xfrm>
              <a:off x="8400171" y="4124453"/>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1" name="Organigramme : Connecteur 130"/>
            <p:cNvSpPr/>
            <p:nvPr/>
          </p:nvSpPr>
          <p:spPr>
            <a:xfrm>
              <a:off x="7951432" y="4540826"/>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2" name="Organigramme : Connecteur 131"/>
            <p:cNvSpPr/>
            <p:nvPr/>
          </p:nvSpPr>
          <p:spPr>
            <a:xfrm>
              <a:off x="8016479" y="4086547"/>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Organigramme : Connecteur 132"/>
            <p:cNvSpPr/>
            <p:nvPr/>
          </p:nvSpPr>
          <p:spPr>
            <a:xfrm>
              <a:off x="7324379" y="4352744"/>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Organigramme : Connecteur 133"/>
            <p:cNvSpPr/>
            <p:nvPr/>
          </p:nvSpPr>
          <p:spPr>
            <a:xfrm>
              <a:off x="6563151" y="4154408"/>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Organigramme : Connecteur 134"/>
            <p:cNvSpPr/>
            <p:nvPr/>
          </p:nvSpPr>
          <p:spPr>
            <a:xfrm>
              <a:off x="6884830" y="4365080"/>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Organigramme : Connecteur 135"/>
            <p:cNvSpPr/>
            <p:nvPr/>
          </p:nvSpPr>
          <p:spPr>
            <a:xfrm>
              <a:off x="7120574" y="4102382"/>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ZoneTexte 166"/>
            <p:cNvSpPr txBox="1"/>
            <p:nvPr/>
          </p:nvSpPr>
          <p:spPr>
            <a:xfrm>
              <a:off x="7264822" y="4440505"/>
              <a:ext cx="262647" cy="307777"/>
            </a:xfrm>
            <a:prstGeom prst="rect">
              <a:avLst/>
            </a:prstGeom>
            <a:noFill/>
          </p:spPr>
          <p:txBody>
            <a:bodyPr wrap="square" rtlCol="0">
              <a:spAutoFit/>
            </a:bodyPr>
            <a:lstStyle/>
            <a:p>
              <a:r>
                <a:rPr lang="fr-FR" sz="1400" dirty="0"/>
                <a:t>1</a:t>
              </a:r>
            </a:p>
          </p:txBody>
        </p:sp>
        <p:sp>
          <p:nvSpPr>
            <p:cNvPr id="168" name="ZoneTexte 167"/>
            <p:cNvSpPr txBox="1"/>
            <p:nvPr/>
          </p:nvSpPr>
          <p:spPr>
            <a:xfrm>
              <a:off x="7969718" y="4132583"/>
              <a:ext cx="262647" cy="307777"/>
            </a:xfrm>
            <a:prstGeom prst="rect">
              <a:avLst/>
            </a:prstGeom>
            <a:noFill/>
          </p:spPr>
          <p:txBody>
            <a:bodyPr wrap="square" rtlCol="0">
              <a:spAutoFit/>
            </a:bodyPr>
            <a:lstStyle/>
            <a:p>
              <a:r>
                <a:rPr lang="fr-FR" sz="1400" dirty="0" smtClean="0"/>
                <a:t>2</a:t>
              </a:r>
              <a:endParaRPr lang="fr-FR" sz="1400" dirty="0"/>
            </a:p>
          </p:txBody>
        </p:sp>
        <p:sp>
          <p:nvSpPr>
            <p:cNvPr id="169" name="ZoneTexte 168"/>
            <p:cNvSpPr txBox="1"/>
            <p:nvPr/>
          </p:nvSpPr>
          <p:spPr>
            <a:xfrm>
              <a:off x="9040618" y="3850857"/>
              <a:ext cx="262647" cy="307777"/>
            </a:xfrm>
            <a:prstGeom prst="rect">
              <a:avLst/>
            </a:prstGeom>
            <a:noFill/>
          </p:spPr>
          <p:txBody>
            <a:bodyPr wrap="square" rtlCol="0">
              <a:spAutoFit/>
            </a:bodyPr>
            <a:lstStyle/>
            <a:p>
              <a:r>
                <a:rPr lang="fr-FR" sz="1400" dirty="0" smtClean="0"/>
                <a:t>3</a:t>
              </a:r>
              <a:endParaRPr lang="fr-FR" sz="1400" dirty="0"/>
            </a:p>
          </p:txBody>
        </p:sp>
        <p:sp>
          <p:nvSpPr>
            <p:cNvPr id="170" name="ZoneTexte 169"/>
            <p:cNvSpPr txBox="1"/>
            <p:nvPr/>
          </p:nvSpPr>
          <p:spPr>
            <a:xfrm>
              <a:off x="8615422" y="4573644"/>
              <a:ext cx="262647" cy="307777"/>
            </a:xfrm>
            <a:prstGeom prst="rect">
              <a:avLst/>
            </a:prstGeom>
            <a:noFill/>
          </p:spPr>
          <p:txBody>
            <a:bodyPr wrap="square" rtlCol="0">
              <a:spAutoFit/>
            </a:bodyPr>
            <a:lstStyle/>
            <a:p>
              <a:r>
                <a:rPr lang="fr-FR" sz="1400" dirty="0" smtClean="0"/>
                <a:t>4</a:t>
              </a:r>
              <a:endParaRPr lang="fr-FR" sz="1400" dirty="0"/>
            </a:p>
          </p:txBody>
        </p:sp>
        <p:sp>
          <p:nvSpPr>
            <p:cNvPr id="172" name="ZoneTexte 171"/>
            <p:cNvSpPr txBox="1"/>
            <p:nvPr/>
          </p:nvSpPr>
          <p:spPr>
            <a:xfrm>
              <a:off x="6453257" y="3856444"/>
              <a:ext cx="262647" cy="307777"/>
            </a:xfrm>
            <a:prstGeom prst="rect">
              <a:avLst/>
            </a:prstGeom>
            <a:noFill/>
          </p:spPr>
          <p:txBody>
            <a:bodyPr wrap="square" rtlCol="0">
              <a:spAutoFit/>
            </a:bodyPr>
            <a:lstStyle/>
            <a:p>
              <a:r>
                <a:rPr lang="fr-FR" sz="1400" dirty="0" smtClean="0"/>
                <a:t>5</a:t>
              </a:r>
              <a:endParaRPr lang="fr-FR" sz="1400" dirty="0"/>
            </a:p>
          </p:txBody>
        </p:sp>
        <p:sp>
          <p:nvSpPr>
            <p:cNvPr id="173" name="ZoneTexte 172"/>
            <p:cNvSpPr txBox="1"/>
            <p:nvPr/>
          </p:nvSpPr>
          <p:spPr>
            <a:xfrm>
              <a:off x="7874588" y="4650976"/>
              <a:ext cx="262647" cy="307777"/>
            </a:xfrm>
            <a:prstGeom prst="rect">
              <a:avLst/>
            </a:prstGeom>
            <a:noFill/>
          </p:spPr>
          <p:txBody>
            <a:bodyPr wrap="square" rtlCol="0">
              <a:spAutoFit/>
            </a:bodyPr>
            <a:lstStyle/>
            <a:p>
              <a:r>
                <a:rPr lang="fr-FR" sz="1400" dirty="0" smtClean="0"/>
                <a:t>6</a:t>
              </a:r>
              <a:endParaRPr lang="fr-FR" sz="1400" dirty="0"/>
            </a:p>
          </p:txBody>
        </p:sp>
        <p:sp>
          <p:nvSpPr>
            <p:cNvPr id="174" name="ZoneTexte 173"/>
            <p:cNvSpPr txBox="1"/>
            <p:nvPr/>
          </p:nvSpPr>
          <p:spPr>
            <a:xfrm>
              <a:off x="9414149" y="4542923"/>
              <a:ext cx="262647" cy="307777"/>
            </a:xfrm>
            <a:prstGeom prst="rect">
              <a:avLst/>
            </a:prstGeom>
            <a:noFill/>
          </p:spPr>
          <p:txBody>
            <a:bodyPr wrap="square" rtlCol="0">
              <a:spAutoFit/>
            </a:bodyPr>
            <a:lstStyle/>
            <a:p>
              <a:r>
                <a:rPr lang="fr-FR" sz="1400" dirty="0" smtClean="0"/>
                <a:t>7</a:t>
              </a:r>
              <a:endParaRPr lang="fr-FR" sz="1400" dirty="0"/>
            </a:p>
          </p:txBody>
        </p:sp>
        <p:sp>
          <p:nvSpPr>
            <p:cNvPr id="175" name="ZoneTexte 174"/>
            <p:cNvSpPr txBox="1"/>
            <p:nvPr/>
          </p:nvSpPr>
          <p:spPr>
            <a:xfrm>
              <a:off x="7058553" y="3852542"/>
              <a:ext cx="262647" cy="307777"/>
            </a:xfrm>
            <a:prstGeom prst="rect">
              <a:avLst/>
            </a:prstGeom>
            <a:noFill/>
          </p:spPr>
          <p:txBody>
            <a:bodyPr wrap="square" rtlCol="0">
              <a:spAutoFit/>
            </a:bodyPr>
            <a:lstStyle/>
            <a:p>
              <a:r>
                <a:rPr lang="fr-FR" sz="1400" dirty="0" smtClean="0"/>
                <a:t>8</a:t>
              </a:r>
              <a:endParaRPr lang="fr-FR" sz="1400" dirty="0"/>
            </a:p>
          </p:txBody>
        </p:sp>
        <p:sp>
          <p:nvSpPr>
            <p:cNvPr id="176" name="ZoneTexte 175"/>
            <p:cNvSpPr txBox="1"/>
            <p:nvPr/>
          </p:nvSpPr>
          <p:spPr>
            <a:xfrm>
              <a:off x="6815135" y="4445819"/>
              <a:ext cx="262647" cy="307777"/>
            </a:xfrm>
            <a:prstGeom prst="rect">
              <a:avLst/>
            </a:prstGeom>
            <a:noFill/>
          </p:spPr>
          <p:txBody>
            <a:bodyPr wrap="square" rtlCol="0">
              <a:spAutoFit/>
            </a:bodyPr>
            <a:lstStyle/>
            <a:p>
              <a:r>
                <a:rPr lang="fr-FR" sz="1400" dirty="0"/>
                <a:t>9</a:t>
              </a:r>
            </a:p>
          </p:txBody>
        </p:sp>
        <p:sp>
          <p:nvSpPr>
            <p:cNvPr id="177" name="ZoneTexte 176"/>
            <p:cNvSpPr txBox="1"/>
            <p:nvPr/>
          </p:nvSpPr>
          <p:spPr>
            <a:xfrm>
              <a:off x="8968685" y="4412283"/>
              <a:ext cx="367363" cy="307777"/>
            </a:xfrm>
            <a:prstGeom prst="rect">
              <a:avLst/>
            </a:prstGeom>
            <a:noFill/>
          </p:spPr>
          <p:txBody>
            <a:bodyPr wrap="square" rtlCol="0">
              <a:spAutoFit/>
            </a:bodyPr>
            <a:lstStyle/>
            <a:p>
              <a:r>
                <a:rPr lang="fr-FR" sz="1400" dirty="0" smtClean="0"/>
                <a:t>10</a:t>
              </a:r>
              <a:endParaRPr lang="fr-FR" sz="1400" dirty="0"/>
            </a:p>
          </p:txBody>
        </p:sp>
        <p:sp>
          <p:nvSpPr>
            <p:cNvPr id="178" name="ZoneTexte 177"/>
            <p:cNvSpPr txBox="1"/>
            <p:nvPr/>
          </p:nvSpPr>
          <p:spPr>
            <a:xfrm>
              <a:off x="8279891" y="4149697"/>
              <a:ext cx="469319" cy="307777"/>
            </a:xfrm>
            <a:prstGeom prst="rect">
              <a:avLst/>
            </a:prstGeom>
            <a:noFill/>
          </p:spPr>
          <p:txBody>
            <a:bodyPr wrap="square" rtlCol="0">
              <a:spAutoFit/>
            </a:bodyPr>
            <a:lstStyle/>
            <a:p>
              <a:r>
                <a:rPr lang="fr-FR" sz="1400" dirty="0" smtClean="0"/>
                <a:t>11</a:t>
              </a:r>
              <a:endParaRPr lang="fr-FR" sz="1400" dirty="0"/>
            </a:p>
          </p:txBody>
        </p:sp>
      </p:grpSp>
      <p:grpSp>
        <p:nvGrpSpPr>
          <p:cNvPr id="22" name="Groupe 21"/>
          <p:cNvGrpSpPr/>
          <p:nvPr/>
        </p:nvGrpSpPr>
        <p:grpSpPr>
          <a:xfrm>
            <a:off x="8673093" y="3117783"/>
            <a:ext cx="2901523" cy="597069"/>
            <a:chOff x="8673093" y="3188123"/>
            <a:chExt cx="2901523" cy="597069"/>
          </a:xfrm>
        </p:grpSpPr>
        <p:sp>
          <p:nvSpPr>
            <p:cNvPr id="17" name="Étoile à 6 branches 16"/>
            <p:cNvSpPr/>
            <p:nvPr/>
          </p:nvSpPr>
          <p:spPr>
            <a:xfrm>
              <a:off x="8673093" y="3257353"/>
              <a:ext cx="436198" cy="527839"/>
            </a:xfrm>
            <a:prstGeom prst="star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9206682" y="3188123"/>
              <a:ext cx="2367934" cy="584775"/>
            </a:xfrm>
            <a:prstGeom prst="rect">
              <a:avLst/>
            </a:prstGeom>
            <a:noFill/>
          </p:spPr>
          <p:txBody>
            <a:bodyPr wrap="square" rtlCol="0">
              <a:spAutoFit/>
            </a:bodyPr>
            <a:lstStyle/>
            <a:p>
              <a:r>
                <a:rPr lang="fr-FR" sz="1600" dirty="0" smtClean="0">
                  <a:solidFill>
                    <a:schemeClr val="accent3"/>
                  </a:solidFill>
                </a:rPr>
                <a:t>Composantes PLS </a:t>
              </a:r>
              <a:r>
                <a:rPr lang="fr-FR" sz="1600" dirty="0" smtClean="0">
                  <a:solidFill>
                    <a:schemeClr val="accent3"/>
                  </a:solidFill>
                  <a:sym typeface="Wingdings" panose="05000000000000000000" pitchFamily="2" charset="2"/>
                </a:rPr>
                <a:t> résultat d’un compromis</a:t>
              </a:r>
              <a:endParaRPr lang="fr-FR" sz="1600" dirty="0">
                <a:solidFill>
                  <a:schemeClr val="accent3"/>
                </a:solidFill>
              </a:endParaRPr>
            </a:p>
          </p:txBody>
        </p:sp>
      </p:grpSp>
      <p:cxnSp>
        <p:nvCxnSpPr>
          <p:cNvPr id="99" name="Connecteur droit 98"/>
          <p:cNvCxnSpPr/>
          <p:nvPr/>
        </p:nvCxnSpPr>
        <p:spPr>
          <a:xfrm flipV="1">
            <a:off x="982376" y="3780497"/>
            <a:ext cx="2308969" cy="1158005"/>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grpSp>
        <p:nvGrpSpPr>
          <p:cNvPr id="104" name="Groupe 103"/>
          <p:cNvGrpSpPr/>
          <p:nvPr/>
        </p:nvGrpSpPr>
        <p:grpSpPr>
          <a:xfrm>
            <a:off x="6019667" y="2772592"/>
            <a:ext cx="4210209" cy="2808519"/>
            <a:chOff x="6019667" y="2842932"/>
            <a:chExt cx="4210209" cy="2808519"/>
          </a:xfrm>
        </p:grpSpPr>
        <p:cxnSp>
          <p:nvCxnSpPr>
            <p:cNvPr id="105" name="Connecteur droit avec flèche 104"/>
            <p:cNvCxnSpPr/>
            <p:nvPr/>
          </p:nvCxnSpPr>
          <p:spPr>
            <a:xfrm flipH="1" flipV="1">
              <a:off x="7857158" y="319200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6" name="ZoneTexte 105"/>
                <p:cNvSpPr txBox="1"/>
                <p:nvPr/>
              </p:nvSpPr>
              <p:spPr>
                <a:xfrm>
                  <a:off x="9727084" y="4207049"/>
                  <a:ext cx="502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b="1" i="1">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 </m:t>
                            </m:r>
                            <m:r>
                              <a:rPr lang="fr-FR" b="1" i="1">
                                <a:solidFill>
                                  <a:srgbClr val="69B399"/>
                                </a:solidFill>
                                <a:latin typeface="Cambria Math" panose="02040503050406030204" pitchFamily="18" charset="0"/>
                              </a:rPr>
                              <m:t>𝒕</m:t>
                            </m:r>
                          </m:e>
                          <m:sub>
                            <m:r>
                              <a:rPr lang="fr-FR" b="1" i="1">
                                <a:solidFill>
                                  <a:srgbClr val="69B399"/>
                                </a:solidFill>
                                <a:latin typeface="Cambria Math" panose="02040503050406030204" pitchFamily="18" charset="0"/>
                              </a:rPr>
                              <m:t>𝟏</m:t>
                            </m:r>
                          </m:sub>
                        </m:sSub>
                      </m:oMath>
                    </m:oMathPara>
                  </a14:m>
                  <a:endParaRPr lang="fr-FR" dirty="0"/>
                </a:p>
              </p:txBody>
            </p:sp>
          </mc:Choice>
          <mc:Fallback xmlns="">
            <p:sp>
              <p:nvSpPr>
                <p:cNvPr id="106" name="ZoneTexte 105"/>
                <p:cNvSpPr txBox="1">
                  <a:spLocks noRot="1" noChangeAspect="1" noMove="1" noResize="1" noEditPoints="1" noAdjustHandles="1" noChangeArrowheads="1" noChangeShapeType="1" noTextEdit="1"/>
                </p:cNvSpPr>
                <p:nvPr/>
              </p:nvSpPr>
              <p:spPr>
                <a:xfrm>
                  <a:off x="9727084" y="4207049"/>
                  <a:ext cx="502792" cy="369332"/>
                </a:xfrm>
                <a:prstGeom prst="rect">
                  <a:avLst/>
                </a:prstGeom>
                <a:blipFill>
                  <a:blip r:embed="rId8"/>
                  <a:stretch>
                    <a:fillRect/>
                  </a:stretch>
                </a:blipFill>
              </p:spPr>
              <p:txBody>
                <a:bodyPr/>
                <a:lstStyle/>
                <a:p>
                  <a:r>
                    <a:rPr lang="fr-FR">
                      <a:noFill/>
                    </a:rPr>
                    <a:t> </a:t>
                  </a:r>
                </a:p>
              </p:txBody>
            </p:sp>
          </mc:Fallback>
        </mc:AlternateContent>
        <p:sp>
          <p:nvSpPr>
            <p:cNvPr id="107" name="ZoneTexte 106"/>
            <p:cNvSpPr txBox="1"/>
            <p:nvPr/>
          </p:nvSpPr>
          <p:spPr>
            <a:xfrm>
              <a:off x="7687857" y="2842932"/>
              <a:ext cx="502792" cy="369332"/>
            </a:xfrm>
            <a:prstGeom prst="rect">
              <a:avLst/>
            </a:prstGeom>
            <a:noFill/>
          </p:spPr>
          <p:txBody>
            <a:bodyPr wrap="square" rtlCol="0">
              <a:spAutoFit/>
            </a:bodyPr>
            <a:lstStyle/>
            <a:p>
              <a:r>
                <a:rPr lang="fr-FR" dirty="0" smtClean="0"/>
                <a:t>Y</a:t>
              </a:r>
              <a:endParaRPr lang="fr-FR" dirty="0"/>
            </a:p>
          </p:txBody>
        </p:sp>
        <p:cxnSp>
          <p:nvCxnSpPr>
            <p:cNvPr id="108" name="Connecteur droit 107"/>
            <p:cNvCxnSpPr/>
            <p:nvPr/>
          </p:nvCxnSpPr>
          <p:spPr>
            <a:xfrm>
              <a:off x="6019667" y="4413600"/>
              <a:ext cx="3707417" cy="0"/>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sp>
          <p:nvSpPr>
            <p:cNvPr id="109" name="Organigramme : Connecteur 108"/>
            <p:cNvSpPr/>
            <p:nvPr/>
          </p:nvSpPr>
          <p:spPr>
            <a:xfrm>
              <a:off x="8933941" y="4912387"/>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 name="Organigramme : Connecteur 109"/>
            <p:cNvSpPr/>
            <p:nvPr/>
          </p:nvSpPr>
          <p:spPr>
            <a:xfrm>
              <a:off x="8922295" y="4209681"/>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Organigramme : Connecteur 110"/>
            <p:cNvSpPr/>
            <p:nvPr/>
          </p:nvSpPr>
          <p:spPr>
            <a:xfrm>
              <a:off x="9419865" y="4461658"/>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Organigramme : Connecteur 111"/>
            <p:cNvSpPr/>
            <p:nvPr/>
          </p:nvSpPr>
          <p:spPr>
            <a:xfrm>
              <a:off x="9061821" y="4486276"/>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Organigramme : Connecteur 112"/>
            <p:cNvSpPr/>
            <p:nvPr/>
          </p:nvSpPr>
          <p:spPr>
            <a:xfrm>
              <a:off x="8644861" y="4544117"/>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4" name="Organigramme : Connecteur 113"/>
            <p:cNvSpPr/>
            <p:nvPr/>
          </p:nvSpPr>
          <p:spPr>
            <a:xfrm>
              <a:off x="7954649" y="4668567"/>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5" name="Organigramme : Connecteur 114"/>
            <p:cNvSpPr/>
            <p:nvPr/>
          </p:nvSpPr>
          <p:spPr>
            <a:xfrm>
              <a:off x="8261169" y="4506211"/>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Organigramme : Connecteur 115"/>
            <p:cNvSpPr/>
            <p:nvPr/>
          </p:nvSpPr>
          <p:spPr>
            <a:xfrm>
              <a:off x="7335032" y="4481601"/>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Organigramme : Connecteur 116"/>
            <p:cNvSpPr/>
            <p:nvPr/>
          </p:nvSpPr>
          <p:spPr>
            <a:xfrm>
              <a:off x="6558794" y="4185875"/>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Organigramme : Connecteur 117"/>
            <p:cNvSpPr/>
            <p:nvPr/>
          </p:nvSpPr>
          <p:spPr>
            <a:xfrm>
              <a:off x="6892709" y="4469944"/>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Organigramme : Connecteur 118"/>
            <p:cNvSpPr/>
            <p:nvPr/>
          </p:nvSpPr>
          <p:spPr>
            <a:xfrm>
              <a:off x="7141710" y="4130212"/>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ZoneTexte 119"/>
            <p:cNvSpPr txBox="1"/>
            <p:nvPr/>
          </p:nvSpPr>
          <p:spPr>
            <a:xfrm>
              <a:off x="7275475" y="4569362"/>
              <a:ext cx="262647" cy="307777"/>
            </a:xfrm>
            <a:prstGeom prst="rect">
              <a:avLst/>
            </a:prstGeom>
            <a:noFill/>
          </p:spPr>
          <p:txBody>
            <a:bodyPr wrap="square" rtlCol="0">
              <a:spAutoFit/>
            </a:bodyPr>
            <a:lstStyle/>
            <a:p>
              <a:r>
                <a:rPr lang="fr-FR" sz="1400" dirty="0"/>
                <a:t>1</a:t>
              </a:r>
            </a:p>
          </p:txBody>
        </p:sp>
        <p:sp>
          <p:nvSpPr>
            <p:cNvPr id="122" name="ZoneTexte 121"/>
            <p:cNvSpPr txBox="1"/>
            <p:nvPr/>
          </p:nvSpPr>
          <p:spPr>
            <a:xfrm>
              <a:off x="8214408" y="4552247"/>
              <a:ext cx="262647" cy="307777"/>
            </a:xfrm>
            <a:prstGeom prst="rect">
              <a:avLst/>
            </a:prstGeom>
            <a:noFill/>
          </p:spPr>
          <p:txBody>
            <a:bodyPr wrap="square" rtlCol="0">
              <a:spAutoFit/>
            </a:bodyPr>
            <a:lstStyle/>
            <a:p>
              <a:r>
                <a:rPr lang="fr-FR" sz="1400" dirty="0" smtClean="0"/>
                <a:t>2</a:t>
              </a:r>
              <a:endParaRPr lang="fr-FR" sz="1400" dirty="0"/>
            </a:p>
          </p:txBody>
        </p:sp>
        <p:sp>
          <p:nvSpPr>
            <p:cNvPr id="138" name="ZoneTexte 137"/>
            <p:cNvSpPr txBox="1"/>
            <p:nvPr/>
          </p:nvSpPr>
          <p:spPr>
            <a:xfrm>
              <a:off x="8894994" y="3934640"/>
              <a:ext cx="262647" cy="307777"/>
            </a:xfrm>
            <a:prstGeom prst="rect">
              <a:avLst/>
            </a:prstGeom>
            <a:noFill/>
          </p:spPr>
          <p:txBody>
            <a:bodyPr wrap="square" rtlCol="0">
              <a:spAutoFit/>
            </a:bodyPr>
            <a:lstStyle/>
            <a:p>
              <a:r>
                <a:rPr lang="fr-FR" sz="1400" dirty="0" smtClean="0"/>
                <a:t>3</a:t>
              </a:r>
              <a:endParaRPr lang="fr-FR" sz="1400" dirty="0"/>
            </a:p>
          </p:txBody>
        </p:sp>
        <p:sp>
          <p:nvSpPr>
            <p:cNvPr id="140" name="ZoneTexte 139"/>
            <p:cNvSpPr txBox="1"/>
            <p:nvPr/>
          </p:nvSpPr>
          <p:spPr>
            <a:xfrm>
              <a:off x="8863203" y="4991992"/>
              <a:ext cx="262647" cy="307777"/>
            </a:xfrm>
            <a:prstGeom prst="rect">
              <a:avLst/>
            </a:prstGeom>
            <a:noFill/>
          </p:spPr>
          <p:txBody>
            <a:bodyPr wrap="square" rtlCol="0">
              <a:spAutoFit/>
            </a:bodyPr>
            <a:lstStyle/>
            <a:p>
              <a:r>
                <a:rPr lang="fr-FR" sz="1400" dirty="0" smtClean="0"/>
                <a:t>4</a:t>
              </a:r>
              <a:endParaRPr lang="fr-FR" sz="1400" dirty="0"/>
            </a:p>
          </p:txBody>
        </p:sp>
        <p:sp>
          <p:nvSpPr>
            <p:cNvPr id="141" name="ZoneTexte 140"/>
            <p:cNvSpPr txBox="1"/>
            <p:nvPr/>
          </p:nvSpPr>
          <p:spPr>
            <a:xfrm>
              <a:off x="6448900" y="3887911"/>
              <a:ext cx="262647" cy="307777"/>
            </a:xfrm>
            <a:prstGeom prst="rect">
              <a:avLst/>
            </a:prstGeom>
            <a:noFill/>
          </p:spPr>
          <p:txBody>
            <a:bodyPr wrap="square" rtlCol="0">
              <a:spAutoFit/>
            </a:bodyPr>
            <a:lstStyle/>
            <a:p>
              <a:r>
                <a:rPr lang="fr-FR" sz="1400" dirty="0" smtClean="0"/>
                <a:t>5</a:t>
              </a:r>
              <a:endParaRPr lang="fr-FR" sz="1400" dirty="0"/>
            </a:p>
          </p:txBody>
        </p:sp>
        <p:sp>
          <p:nvSpPr>
            <p:cNvPr id="143" name="ZoneTexte 142"/>
            <p:cNvSpPr txBox="1"/>
            <p:nvPr/>
          </p:nvSpPr>
          <p:spPr>
            <a:xfrm>
              <a:off x="7877805" y="4727925"/>
              <a:ext cx="262647" cy="307777"/>
            </a:xfrm>
            <a:prstGeom prst="rect">
              <a:avLst/>
            </a:prstGeom>
            <a:noFill/>
          </p:spPr>
          <p:txBody>
            <a:bodyPr wrap="square" rtlCol="0">
              <a:spAutoFit/>
            </a:bodyPr>
            <a:lstStyle/>
            <a:p>
              <a:r>
                <a:rPr lang="fr-FR" sz="1400" dirty="0" smtClean="0"/>
                <a:t>6</a:t>
              </a:r>
              <a:endParaRPr lang="fr-FR" sz="1400" dirty="0"/>
            </a:p>
          </p:txBody>
        </p:sp>
        <p:sp>
          <p:nvSpPr>
            <p:cNvPr id="144" name="ZoneTexte 143"/>
            <p:cNvSpPr txBox="1"/>
            <p:nvPr/>
          </p:nvSpPr>
          <p:spPr>
            <a:xfrm>
              <a:off x="9350218" y="4548908"/>
              <a:ext cx="262647" cy="307777"/>
            </a:xfrm>
            <a:prstGeom prst="rect">
              <a:avLst/>
            </a:prstGeom>
            <a:noFill/>
          </p:spPr>
          <p:txBody>
            <a:bodyPr wrap="square" rtlCol="0">
              <a:spAutoFit/>
            </a:bodyPr>
            <a:lstStyle/>
            <a:p>
              <a:r>
                <a:rPr lang="fr-FR" sz="1400" dirty="0" smtClean="0"/>
                <a:t>7</a:t>
              </a:r>
              <a:endParaRPr lang="fr-FR" sz="1400" dirty="0"/>
            </a:p>
          </p:txBody>
        </p:sp>
        <p:sp>
          <p:nvSpPr>
            <p:cNvPr id="145" name="ZoneTexte 144"/>
            <p:cNvSpPr txBox="1"/>
            <p:nvPr/>
          </p:nvSpPr>
          <p:spPr>
            <a:xfrm>
              <a:off x="7054196" y="3884009"/>
              <a:ext cx="262647" cy="307777"/>
            </a:xfrm>
            <a:prstGeom prst="rect">
              <a:avLst/>
            </a:prstGeom>
            <a:noFill/>
          </p:spPr>
          <p:txBody>
            <a:bodyPr wrap="square" rtlCol="0">
              <a:spAutoFit/>
            </a:bodyPr>
            <a:lstStyle/>
            <a:p>
              <a:r>
                <a:rPr lang="fr-FR" sz="1400" dirty="0" smtClean="0"/>
                <a:t>8</a:t>
              </a:r>
              <a:endParaRPr lang="fr-FR" sz="1400" dirty="0"/>
            </a:p>
          </p:txBody>
        </p:sp>
        <p:sp>
          <p:nvSpPr>
            <p:cNvPr id="146" name="ZoneTexte 145"/>
            <p:cNvSpPr txBox="1"/>
            <p:nvPr/>
          </p:nvSpPr>
          <p:spPr>
            <a:xfrm>
              <a:off x="6816419" y="4579174"/>
              <a:ext cx="262647" cy="307777"/>
            </a:xfrm>
            <a:prstGeom prst="rect">
              <a:avLst/>
            </a:prstGeom>
            <a:noFill/>
          </p:spPr>
          <p:txBody>
            <a:bodyPr wrap="square" rtlCol="0">
              <a:spAutoFit/>
            </a:bodyPr>
            <a:lstStyle/>
            <a:p>
              <a:r>
                <a:rPr lang="fr-FR" sz="1400" dirty="0"/>
                <a:t>9</a:t>
              </a:r>
            </a:p>
          </p:txBody>
        </p:sp>
        <p:sp>
          <p:nvSpPr>
            <p:cNvPr id="147" name="ZoneTexte 146"/>
            <p:cNvSpPr txBox="1"/>
            <p:nvPr/>
          </p:nvSpPr>
          <p:spPr>
            <a:xfrm>
              <a:off x="8993900" y="4522013"/>
              <a:ext cx="367363" cy="307777"/>
            </a:xfrm>
            <a:prstGeom prst="rect">
              <a:avLst/>
            </a:prstGeom>
            <a:noFill/>
          </p:spPr>
          <p:txBody>
            <a:bodyPr wrap="square" rtlCol="0">
              <a:spAutoFit/>
            </a:bodyPr>
            <a:lstStyle/>
            <a:p>
              <a:r>
                <a:rPr lang="fr-FR" sz="1400" dirty="0" smtClean="0"/>
                <a:t>10</a:t>
              </a:r>
              <a:endParaRPr lang="fr-FR" sz="1400" dirty="0"/>
            </a:p>
          </p:txBody>
        </p:sp>
        <p:sp>
          <p:nvSpPr>
            <p:cNvPr id="148" name="ZoneTexte 147"/>
            <p:cNvSpPr txBox="1"/>
            <p:nvPr/>
          </p:nvSpPr>
          <p:spPr>
            <a:xfrm>
              <a:off x="8524581" y="4569361"/>
              <a:ext cx="469319" cy="307777"/>
            </a:xfrm>
            <a:prstGeom prst="rect">
              <a:avLst/>
            </a:prstGeom>
            <a:noFill/>
          </p:spPr>
          <p:txBody>
            <a:bodyPr wrap="square" rtlCol="0">
              <a:spAutoFit/>
            </a:bodyPr>
            <a:lstStyle/>
            <a:p>
              <a:r>
                <a:rPr lang="fr-FR" sz="1400" dirty="0" smtClean="0"/>
                <a:t>11</a:t>
              </a:r>
              <a:endParaRPr lang="fr-FR" sz="1400" dirty="0"/>
            </a:p>
          </p:txBody>
        </p:sp>
      </p:grpSp>
      <p:cxnSp>
        <p:nvCxnSpPr>
          <p:cNvPr id="149" name="Connecteur droit 148"/>
          <p:cNvCxnSpPr/>
          <p:nvPr/>
        </p:nvCxnSpPr>
        <p:spPr>
          <a:xfrm flipV="1">
            <a:off x="982376" y="3612507"/>
            <a:ext cx="2263259" cy="1495001"/>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sp>
        <p:nvSpPr>
          <p:cNvPr id="47" name="Espace réservé du numéro de diapositive 46"/>
          <p:cNvSpPr>
            <a:spLocks noGrp="1"/>
          </p:cNvSpPr>
          <p:nvPr>
            <p:ph type="sldNum" sz="quarter" idx="12"/>
          </p:nvPr>
        </p:nvSpPr>
        <p:spPr/>
        <p:txBody>
          <a:bodyPr/>
          <a:lstStyle/>
          <a:p>
            <a:fld id="{E2865AC2-C3CD-4BE8-8A41-BDDEB636779E}" type="slidenum">
              <a:rPr lang="fr-FR" smtClean="0"/>
              <a:t>10</a:t>
            </a:fld>
            <a:endParaRPr lang="fr-FR"/>
          </a:p>
        </p:txBody>
      </p:sp>
    </p:spTree>
    <p:extLst>
      <p:ext uri="{BB962C8B-B14F-4D97-AF65-F5344CB8AC3E}">
        <p14:creationId xmlns:p14="http://schemas.microsoft.com/office/powerpoint/2010/main" val="330176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3" y="694930"/>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sp>
        <p:nvSpPr>
          <p:cNvPr id="3" name="Rectangle à coins arrondis 2"/>
          <p:cNvSpPr/>
          <p:nvPr/>
        </p:nvSpPr>
        <p:spPr>
          <a:xfrm>
            <a:off x="896026" y="1291889"/>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896026" y="1356369"/>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mc:AlternateContent xmlns:mc="http://schemas.openxmlformats.org/markup-compatibility/2006" xmlns:a14="http://schemas.microsoft.com/office/drawing/2010/main">
        <mc:Choice Requires="a14">
          <p:sp>
            <p:nvSpPr>
              <p:cNvPr id="34" name="ZoneTexte 33"/>
              <p:cNvSpPr txBox="1"/>
              <p:nvPr/>
            </p:nvSpPr>
            <p:spPr>
              <a:xfrm>
                <a:off x="6358" y="2377471"/>
                <a:ext cx="7331225" cy="584775"/>
              </a:xfrm>
              <a:prstGeom prst="rect">
                <a:avLst/>
              </a:prstGeom>
              <a:noFill/>
            </p:spPr>
            <p:txBody>
              <a:bodyPr wrap="square" rtlCol="0">
                <a:spAutoFit/>
              </a:bodyPr>
              <a:lstStyle/>
              <a:p>
                <a:pPr algn="ctr"/>
                <a:r>
                  <a:rPr lang="fr-FR" sz="1600" dirty="0" smtClean="0"/>
                  <a:t>Trouver la première composante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𝟐</m:t>
                        </m:r>
                      </m:sub>
                    </m:sSub>
                  </m:oMath>
                </a14:m>
                <a:r>
                  <a:rPr lang="fr-FR" sz="1600" dirty="0" smtClean="0"/>
                  <a:t> revient à trouver le vecteur propre </a:t>
                </a:r>
                <a14:m>
                  <m:oMath xmlns:m="http://schemas.openxmlformats.org/officeDocument/2006/math">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m:t>
                        </m:r>
                      </m:sub>
                    </m:sSub>
                  </m:oMath>
                </a14:m>
                <a:r>
                  <a:rPr lang="fr-FR" sz="1600" dirty="0" smtClean="0"/>
                  <a:t>tel que :</a:t>
                </a:r>
                <a:endParaRPr lang="fr-FR" sz="1600" dirty="0"/>
              </a:p>
              <a:p>
                <a:pPr algn="ctr"/>
                <a:r>
                  <a:rPr lang="fr-FR" sz="1600" dirty="0" smtClean="0"/>
                  <a:t>  </a:t>
                </a:r>
                <a:endParaRPr lang="fr-FR" sz="1600" dirty="0"/>
              </a:p>
            </p:txBody>
          </p:sp>
        </mc:Choice>
        <mc:Fallback xmlns="">
          <p:sp>
            <p:nvSpPr>
              <p:cNvPr id="34" name="ZoneTexte 33"/>
              <p:cNvSpPr txBox="1">
                <a:spLocks noRot="1" noChangeAspect="1" noMove="1" noResize="1" noEditPoints="1" noAdjustHandles="1" noChangeArrowheads="1" noChangeShapeType="1" noTextEdit="1"/>
              </p:cNvSpPr>
              <p:nvPr/>
            </p:nvSpPr>
            <p:spPr>
              <a:xfrm>
                <a:off x="6358" y="2377471"/>
                <a:ext cx="7331225" cy="584775"/>
              </a:xfrm>
              <a:prstGeom prst="rect">
                <a:avLst/>
              </a:prstGeom>
              <a:blipFill>
                <a:blip r:embed="rId2"/>
                <a:stretch>
                  <a:fillRect t="-312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8" name="ZoneTexte 37"/>
              <p:cNvSpPr txBox="1"/>
              <p:nvPr/>
            </p:nvSpPr>
            <p:spPr>
              <a:xfrm>
                <a:off x="5593982" y="997716"/>
                <a:ext cx="3370538" cy="1000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sSub>
                                <m:sSubPr>
                                  <m:ctrlPr>
                                    <a:rPr lang="fr-FR" sz="1600" i="1" smtClean="0">
                                      <a:solidFill>
                                        <a:schemeClr val="tx1"/>
                                      </a:solidFill>
                                      <a:latin typeface="Cambria Math" panose="02040503050406030204" pitchFamily="18" charset="0"/>
                                    </a:rPr>
                                  </m:ctrlPr>
                                </m:sSubPr>
                                <m:e>
                                  <m:r>
                                    <a:rPr lang="fr-FR" sz="1600" b="0" i="1" smtClean="0">
                                      <a:solidFill>
                                        <a:schemeClr val="tx1"/>
                                      </a:solidFill>
                                      <a:latin typeface="Cambria Math" panose="02040503050406030204" pitchFamily="18" charset="0"/>
                                    </a:rPr>
                                    <m:t>𝑡</m:t>
                                  </m:r>
                                </m:e>
                                <m:sub>
                                  <m:r>
                                    <a:rPr lang="fr-FR" sz="1600" b="0" i="1" smtClean="0">
                                      <a:solidFill>
                                        <a:schemeClr val="tx1"/>
                                      </a:solidFill>
                                      <a:latin typeface="Cambria Math" panose="02040503050406030204" pitchFamily="18" charset="0"/>
                                    </a:rPr>
                                    <m:t>1</m:t>
                                  </m:r>
                                </m:sub>
                              </m:sSub>
                              <m:r>
                                <a:rPr lang="fr-FR" sz="1600" b="0" i="1" smtClean="0">
                                  <a:latin typeface="Cambria Math" panose="02040503050406030204" pitchFamily="18" charset="0"/>
                                </a:rPr>
                                <m:t>=</m:t>
                              </m:r>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𝑤</m:t>
                                  </m:r>
                                </m:e>
                                <m:sub>
                                  <m:r>
                                    <a:rPr lang="fr-FR" sz="1600" b="0" i="1" smtClean="0">
                                      <a:solidFill>
                                        <a:schemeClr val="accent6"/>
                                      </a:solidFill>
                                      <a:latin typeface="Cambria Math" panose="02040503050406030204" pitchFamily="18" charset="0"/>
                                    </a:rPr>
                                    <m:t>11</m:t>
                                  </m:r>
                                </m:sub>
                              </m:sSub>
                              <m:r>
                                <a:rPr lang="fr-FR" sz="1600" b="0" i="1" smtClean="0">
                                  <a:latin typeface="Cambria Math" panose="02040503050406030204" pitchFamily="18" charset="0"/>
                                </a:rPr>
                                <m:t>+</m:t>
                              </m:r>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𝑤</m:t>
                                  </m:r>
                                </m:e>
                                <m:sub>
                                  <m:r>
                                    <a:rPr lang="fr-FR" sz="1600" b="0" i="1" smtClean="0">
                                      <a:solidFill>
                                        <a:schemeClr val="accent6"/>
                                      </a:solidFill>
                                      <a:latin typeface="Cambria Math" panose="02040503050406030204" pitchFamily="18" charset="0"/>
                                    </a:rPr>
                                    <m:t>12</m:t>
                                  </m:r>
                                </m:sub>
                              </m:sSub>
                              <m:r>
                                <a:rPr lang="fr-FR" sz="1600" b="0" i="1" smtClean="0">
                                  <a:latin typeface="Cambria Math" panose="02040503050406030204" pitchFamily="18" charset="0"/>
                                </a:rPr>
                                <m:t>+…+</m:t>
                              </m:r>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𝑤</m:t>
                                  </m:r>
                                </m:e>
                                <m:sub>
                                  <m:r>
                                    <a:rPr lang="fr-FR" sz="1600" b="0" i="1" smtClean="0">
                                      <a:solidFill>
                                        <a:schemeClr val="accent6"/>
                                      </a:solidFill>
                                      <a:latin typeface="Cambria Math" panose="02040503050406030204" pitchFamily="18" charset="0"/>
                                    </a:rPr>
                                    <m:t>1</m:t>
                                  </m:r>
                                  <m:r>
                                    <a:rPr lang="fr-FR" sz="1600" b="0" i="1" smtClean="0">
                                      <a:solidFill>
                                        <a:schemeClr val="accent6"/>
                                      </a:solidFill>
                                      <a:latin typeface="Cambria Math" panose="02040503050406030204" pitchFamily="18" charset="0"/>
                                    </a:rPr>
                                    <m:t>𝑚</m:t>
                                  </m:r>
                                </m:sub>
                              </m:sSub>
                            </m:e>
                            <m:e>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𝟐</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𝟏</m:t>
                                  </m:r>
                                </m:sub>
                              </m:sSub>
                              <m:sSub>
                                <m:sSubPr>
                                  <m:ctrlPr>
                                    <a:rPr lang="fr-FR" sz="1600" b="1" i="1" smtClean="0">
                                      <a:solidFill>
                                        <a:schemeClr val="accent4"/>
                                      </a:solidFill>
                                      <a:latin typeface="Cambria Math" panose="02040503050406030204" pitchFamily="18" charset="0"/>
                                    </a:rPr>
                                  </m:ctrlPr>
                                </m:sSubPr>
                                <m:e>
                                  <m:r>
                                    <a:rPr lang="fr-FR" sz="1600" b="1" i="1" smtClean="0">
                                      <a:solidFill>
                                        <a:schemeClr val="accent4"/>
                                      </a:solidFill>
                                      <a:latin typeface="Cambria Math" panose="02040503050406030204" pitchFamily="18" charset="0"/>
                                    </a:rPr>
                                    <m:t>𝒘</m:t>
                                  </m:r>
                                </m:e>
                                <m:sub>
                                  <m:r>
                                    <a:rPr lang="fr-FR" sz="1600" b="1" i="1" smtClean="0">
                                      <a:solidFill>
                                        <a:schemeClr val="accent4"/>
                                      </a:solidFill>
                                      <a:latin typeface="Cambria Math" panose="02040503050406030204" pitchFamily="18" charset="0"/>
                                    </a:rPr>
                                    <m:t>𝟐𝟏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𝟐</m:t>
                                  </m:r>
                                </m:sub>
                              </m:sSub>
                              <m:sSub>
                                <m:sSubPr>
                                  <m:ctrlPr>
                                    <a:rPr lang="fr-FR" sz="1600" b="1" i="1" smtClean="0">
                                      <a:solidFill>
                                        <a:schemeClr val="accent4"/>
                                      </a:solidFill>
                                      <a:latin typeface="Cambria Math" panose="02040503050406030204" pitchFamily="18" charset="0"/>
                                    </a:rPr>
                                  </m:ctrlPr>
                                </m:sSubPr>
                                <m:e>
                                  <m:r>
                                    <a:rPr lang="fr-FR" sz="1600" b="1" i="1" smtClean="0">
                                      <a:solidFill>
                                        <a:schemeClr val="accent4"/>
                                      </a:solidFill>
                                      <a:latin typeface="Cambria Math" panose="02040503050406030204" pitchFamily="18" charset="0"/>
                                    </a:rPr>
                                    <m:t>𝒘</m:t>
                                  </m:r>
                                </m:e>
                                <m:sub>
                                  <m:r>
                                    <a:rPr lang="fr-FR" sz="1600" b="1" i="1" smtClean="0">
                                      <a:solidFill>
                                        <a:schemeClr val="accent4"/>
                                      </a:solidFill>
                                      <a:latin typeface="Cambria Math" panose="02040503050406030204" pitchFamily="18" charset="0"/>
                                    </a:rPr>
                                    <m:t>𝟐𝟐</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𝒎</m:t>
                                  </m:r>
                                </m:sub>
                              </m:sSub>
                              <m:sSub>
                                <m:sSubPr>
                                  <m:ctrlPr>
                                    <a:rPr lang="fr-FR" sz="1600" b="1" i="1" smtClean="0">
                                      <a:solidFill>
                                        <a:schemeClr val="accent4"/>
                                      </a:solidFill>
                                      <a:latin typeface="Cambria Math" panose="02040503050406030204" pitchFamily="18" charset="0"/>
                                    </a:rPr>
                                  </m:ctrlPr>
                                </m:sSubPr>
                                <m:e>
                                  <m:r>
                                    <a:rPr lang="fr-FR" sz="1600" b="1" i="1" smtClean="0">
                                      <a:solidFill>
                                        <a:schemeClr val="accent4"/>
                                      </a:solidFill>
                                      <a:latin typeface="Cambria Math" panose="02040503050406030204" pitchFamily="18" charset="0"/>
                                    </a:rPr>
                                    <m:t>𝒘</m:t>
                                  </m:r>
                                </m:e>
                                <m:sub>
                                  <m:r>
                                    <a:rPr lang="fr-FR" sz="1600" b="1" i="1" smtClean="0">
                                      <a:solidFill>
                                        <a:schemeClr val="accent4"/>
                                      </a:solidFill>
                                      <a:latin typeface="Cambria Math" panose="02040503050406030204" pitchFamily="18" charset="0"/>
                                    </a:rPr>
                                    <m:t>𝟐</m:t>
                                  </m:r>
                                  <m:r>
                                    <a:rPr lang="fr-FR" sz="1600" b="1" i="1" smtClean="0">
                                      <a:solidFill>
                                        <a:schemeClr val="accent4"/>
                                      </a:solidFill>
                                      <a:latin typeface="Cambria Math" panose="02040503050406030204" pitchFamily="18" charset="0"/>
                                    </a:rPr>
                                    <m:t>𝒎</m:t>
                                  </m:r>
                                </m:sub>
                              </m:sSub>
                            </m:e>
                            <m:e>
                              <m:r>
                                <a:rPr lang="fr-FR" sz="1600" b="0" i="1" smtClean="0">
                                  <a:latin typeface="Cambria Math" panose="02040503050406030204" pitchFamily="18" charset="0"/>
                                </a:rPr>
                                <m:t>…</m:t>
                              </m:r>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h</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h𝑚</m:t>
                                  </m:r>
                                </m:sub>
                              </m:sSub>
                            </m:e>
                          </m:eqArr>
                        </m:e>
                      </m:d>
                    </m:oMath>
                  </m:oMathPara>
                </a14:m>
                <a:endParaRPr lang="fr-FR" sz="1600" dirty="0"/>
              </a:p>
            </p:txBody>
          </p:sp>
        </mc:Choice>
        <mc:Fallback xmlns="">
          <p:sp>
            <p:nvSpPr>
              <p:cNvPr id="38" name="ZoneTexte 37"/>
              <p:cNvSpPr txBox="1">
                <a:spLocks noRot="1" noChangeAspect="1" noMove="1" noResize="1" noEditPoints="1" noAdjustHandles="1" noChangeArrowheads="1" noChangeShapeType="1" noTextEdit="1"/>
              </p:cNvSpPr>
              <p:nvPr/>
            </p:nvSpPr>
            <p:spPr>
              <a:xfrm>
                <a:off x="5593982" y="997716"/>
                <a:ext cx="3370538" cy="1000659"/>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p:cNvSpPr txBox="1"/>
              <p:nvPr/>
            </p:nvSpPr>
            <p:spPr>
              <a:xfrm>
                <a:off x="331776" y="5580909"/>
                <a:ext cx="4587759" cy="584775"/>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L’axe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𝟐</m:t>
                        </m:r>
                      </m:sub>
                    </m:sSub>
                  </m:oMath>
                </a14:m>
                <a:r>
                  <a:rPr lang="fr-FR" sz="1600" dirty="0" smtClean="0"/>
                  <a:t> restitue bien la variance de </a:t>
                </a:r>
                <a14:m>
                  <m:oMath xmlns:m="http://schemas.openxmlformats.org/officeDocument/2006/math">
                    <m:sSub>
                      <m:sSubPr>
                        <m:ctrlPr>
                          <a:rPr lang="fr-FR" sz="1600" b="1" i="1" smtClean="0">
                            <a:solidFill>
                              <a:schemeClr val="tx1">
                                <a:lumMod val="95000"/>
                                <a:lumOff val="5000"/>
                              </a:schemeClr>
                            </a:solidFill>
                            <a:latin typeface="Cambria Math" panose="02040503050406030204" pitchFamily="18" charset="0"/>
                          </a:rPr>
                        </m:ctrlPr>
                      </m:sSubPr>
                      <m:e>
                        <m:r>
                          <a:rPr lang="fr-FR" sz="1600" b="1" i="0">
                            <a:solidFill>
                              <a:schemeClr val="tx1">
                                <a:lumMod val="95000"/>
                                <a:lumOff val="5000"/>
                              </a:schemeClr>
                            </a:solidFill>
                            <a:latin typeface="Cambria Math" panose="02040503050406030204" pitchFamily="18" charset="0"/>
                          </a:rPr>
                          <m:t> </m:t>
                        </m:r>
                        <m:r>
                          <a:rPr lang="fr-FR" sz="1600" b="1" i="0" smtClean="0">
                            <a:solidFill>
                              <a:schemeClr val="tx1">
                                <a:lumMod val="95000"/>
                                <a:lumOff val="5000"/>
                              </a:schemeClr>
                            </a:solidFill>
                            <a:latin typeface="Cambria Math" panose="02040503050406030204" pitchFamily="18" charset="0"/>
                          </a:rPr>
                          <m:t>𝐗</m:t>
                        </m:r>
                      </m:e>
                      <m:sub>
                        <m:r>
                          <a:rPr lang="fr-FR" sz="1600" b="1" i="0" smtClean="0">
                            <a:solidFill>
                              <a:schemeClr val="tx1">
                                <a:lumMod val="95000"/>
                                <a:lumOff val="5000"/>
                              </a:schemeClr>
                            </a:solidFill>
                            <a:latin typeface="Cambria Math" panose="02040503050406030204" pitchFamily="18" charset="0"/>
                          </a:rPr>
                          <m:t>𝟏</m:t>
                        </m:r>
                      </m:sub>
                    </m:sSub>
                  </m:oMath>
                </a14:m>
                <a:r>
                  <a:rPr lang="fr-FR" sz="1600" dirty="0" smtClean="0"/>
                  <a:t>= partie de X non expliquée par </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oMath>
                </a14:m>
                <a:endParaRPr lang="fr-FR" sz="1600" dirty="0"/>
              </a:p>
            </p:txBody>
          </p:sp>
        </mc:Choice>
        <mc:Fallback xmlns="">
          <p:sp>
            <p:nvSpPr>
              <p:cNvPr id="23" name="ZoneTexte 22"/>
              <p:cNvSpPr txBox="1">
                <a:spLocks noRot="1" noChangeAspect="1" noMove="1" noResize="1" noEditPoints="1" noAdjustHandles="1" noChangeArrowheads="1" noChangeShapeType="1" noTextEdit="1"/>
              </p:cNvSpPr>
              <p:nvPr/>
            </p:nvSpPr>
            <p:spPr>
              <a:xfrm>
                <a:off x="331776" y="5580909"/>
                <a:ext cx="4587759" cy="584775"/>
              </a:xfrm>
              <a:prstGeom prst="rect">
                <a:avLst/>
              </a:prstGeom>
              <a:blipFill>
                <a:blip r:embed="rId4"/>
                <a:stretch>
                  <a:fillRect l="-531" t="-3158" b="-13684"/>
                </a:stretch>
              </a:blipFill>
            </p:spPr>
            <p:txBody>
              <a:bodyPr/>
              <a:lstStyle/>
              <a:p>
                <a:r>
                  <a:rPr lang="fr-FR">
                    <a:noFill/>
                  </a:rPr>
                  <a:t> </a:t>
                </a:r>
              </a:p>
            </p:txBody>
          </p:sp>
        </mc:Fallback>
      </mc:AlternateContent>
      <p:cxnSp>
        <p:nvCxnSpPr>
          <p:cNvPr id="81" name="Connecteur droit avec flèche 80"/>
          <p:cNvCxnSpPr/>
          <p:nvPr/>
        </p:nvCxnSpPr>
        <p:spPr>
          <a:xfrm flipH="1" flipV="1">
            <a:off x="2169268" y="315133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Connecteur droit avec flèche 81"/>
          <p:cNvCxnSpPr/>
          <p:nvPr/>
        </p:nvCxnSpPr>
        <p:spPr>
          <a:xfrm>
            <a:off x="331777" y="4341943"/>
            <a:ext cx="37605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3" name="ZoneTexte 82"/>
          <p:cNvSpPr txBox="1"/>
          <p:nvPr/>
        </p:nvSpPr>
        <p:spPr>
          <a:xfrm>
            <a:off x="4039194" y="4166379"/>
            <a:ext cx="502792" cy="369332"/>
          </a:xfrm>
          <a:prstGeom prst="rect">
            <a:avLst/>
          </a:prstGeom>
          <a:noFill/>
        </p:spPr>
        <p:txBody>
          <a:bodyPr wrap="square" rtlCol="0">
            <a:spAutoFit/>
          </a:bodyPr>
          <a:lstStyle/>
          <a:p>
            <a:r>
              <a:rPr lang="fr-FR" dirty="0" smtClean="0"/>
              <a:t>X1</a:t>
            </a:r>
            <a:endParaRPr lang="fr-FR" dirty="0"/>
          </a:p>
        </p:txBody>
      </p:sp>
      <p:sp>
        <p:nvSpPr>
          <p:cNvPr id="84" name="ZoneTexte 83"/>
          <p:cNvSpPr txBox="1"/>
          <p:nvPr/>
        </p:nvSpPr>
        <p:spPr>
          <a:xfrm>
            <a:off x="1999967" y="2802262"/>
            <a:ext cx="502792" cy="369332"/>
          </a:xfrm>
          <a:prstGeom prst="rect">
            <a:avLst/>
          </a:prstGeom>
          <a:noFill/>
        </p:spPr>
        <p:txBody>
          <a:bodyPr wrap="square" rtlCol="0">
            <a:spAutoFit/>
          </a:bodyPr>
          <a:lstStyle/>
          <a:p>
            <a:r>
              <a:rPr lang="fr-FR" dirty="0" smtClean="0"/>
              <a:t>X2</a:t>
            </a:r>
            <a:endParaRPr lang="fr-FR" dirty="0"/>
          </a:p>
        </p:txBody>
      </p:sp>
      <p:sp>
        <p:nvSpPr>
          <p:cNvPr id="86" name="Organigramme : Connecteur 85"/>
          <p:cNvSpPr/>
          <p:nvPr/>
        </p:nvSpPr>
        <p:spPr>
          <a:xfrm>
            <a:off x="2839927" y="3935422"/>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Organigramme : Connecteur 86"/>
          <p:cNvSpPr/>
          <p:nvPr/>
        </p:nvSpPr>
        <p:spPr>
          <a:xfrm>
            <a:off x="3127804" y="387465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Organigramme : Connecteur 87"/>
          <p:cNvSpPr/>
          <p:nvPr/>
        </p:nvSpPr>
        <p:spPr>
          <a:xfrm>
            <a:off x="2691395" y="34634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 name="Organigramme : Connecteur 88"/>
          <p:cNvSpPr/>
          <p:nvPr/>
        </p:nvSpPr>
        <p:spPr>
          <a:xfrm>
            <a:off x="2523876" y="376875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Organigramme : Connecteur 89"/>
          <p:cNvSpPr/>
          <p:nvPr/>
        </p:nvSpPr>
        <p:spPr>
          <a:xfrm>
            <a:off x="2972137" y="3585141"/>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Organigramme : Connecteur 90"/>
          <p:cNvSpPr/>
          <p:nvPr/>
        </p:nvSpPr>
        <p:spPr>
          <a:xfrm>
            <a:off x="2461129" y="4120850"/>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Organigramme : Connecteur 91"/>
          <p:cNvSpPr/>
          <p:nvPr/>
        </p:nvSpPr>
        <p:spPr>
          <a:xfrm>
            <a:off x="1705788" y="5028346"/>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Organigramme : Connecteur 92"/>
          <p:cNvSpPr/>
          <p:nvPr/>
        </p:nvSpPr>
        <p:spPr>
          <a:xfrm>
            <a:off x="1842651" y="47759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Organigramme : Connecteur 93"/>
          <p:cNvSpPr/>
          <p:nvPr/>
        </p:nvSpPr>
        <p:spPr>
          <a:xfrm>
            <a:off x="1277074" y="431227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Organigramme : Connecteur 95"/>
          <p:cNvSpPr/>
          <p:nvPr/>
        </p:nvSpPr>
        <p:spPr>
          <a:xfrm>
            <a:off x="1335989" y="515078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Organigramme : Connecteur 96"/>
          <p:cNvSpPr/>
          <p:nvPr/>
        </p:nvSpPr>
        <p:spPr>
          <a:xfrm>
            <a:off x="1223134" y="4778329"/>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2" name="Groupe 141"/>
          <p:cNvGrpSpPr/>
          <p:nvPr/>
        </p:nvGrpSpPr>
        <p:grpSpPr>
          <a:xfrm>
            <a:off x="1101869" y="3239828"/>
            <a:ext cx="2226882" cy="2238198"/>
            <a:chOff x="1101869" y="3310168"/>
            <a:chExt cx="2226882" cy="2238198"/>
          </a:xfrm>
        </p:grpSpPr>
        <p:sp>
          <p:nvSpPr>
            <p:cNvPr id="152" name="ZoneTexte 151"/>
            <p:cNvSpPr txBox="1"/>
            <p:nvPr/>
          </p:nvSpPr>
          <p:spPr>
            <a:xfrm>
              <a:off x="2615806" y="3310168"/>
              <a:ext cx="262647" cy="307777"/>
            </a:xfrm>
            <a:prstGeom prst="rect">
              <a:avLst/>
            </a:prstGeom>
            <a:noFill/>
          </p:spPr>
          <p:txBody>
            <a:bodyPr wrap="square" rtlCol="0">
              <a:spAutoFit/>
            </a:bodyPr>
            <a:lstStyle/>
            <a:p>
              <a:r>
                <a:rPr lang="fr-FR" sz="1400" dirty="0"/>
                <a:t>1</a:t>
              </a:r>
            </a:p>
          </p:txBody>
        </p:sp>
        <p:sp>
          <p:nvSpPr>
            <p:cNvPr id="153" name="ZoneTexte 152"/>
            <p:cNvSpPr txBox="1"/>
            <p:nvPr/>
          </p:nvSpPr>
          <p:spPr>
            <a:xfrm>
              <a:off x="2895277" y="3434784"/>
              <a:ext cx="262647" cy="307777"/>
            </a:xfrm>
            <a:prstGeom prst="rect">
              <a:avLst/>
            </a:prstGeom>
            <a:noFill/>
          </p:spPr>
          <p:txBody>
            <a:bodyPr wrap="square" rtlCol="0">
              <a:spAutoFit/>
            </a:bodyPr>
            <a:lstStyle/>
            <a:p>
              <a:r>
                <a:rPr lang="fr-FR" sz="1400" dirty="0" smtClean="0"/>
                <a:t>2</a:t>
              </a:r>
              <a:endParaRPr lang="fr-FR" sz="1400" dirty="0"/>
            </a:p>
          </p:txBody>
        </p:sp>
        <p:sp>
          <p:nvSpPr>
            <p:cNvPr id="154" name="ZoneTexte 153"/>
            <p:cNvSpPr txBox="1"/>
            <p:nvPr/>
          </p:nvSpPr>
          <p:spPr>
            <a:xfrm>
              <a:off x="3066104" y="3682847"/>
              <a:ext cx="262647" cy="307777"/>
            </a:xfrm>
            <a:prstGeom prst="rect">
              <a:avLst/>
            </a:prstGeom>
            <a:noFill/>
          </p:spPr>
          <p:txBody>
            <a:bodyPr wrap="square" rtlCol="0">
              <a:spAutoFit/>
            </a:bodyPr>
            <a:lstStyle/>
            <a:p>
              <a:r>
                <a:rPr lang="fr-FR" sz="1400" dirty="0" smtClean="0"/>
                <a:t>3</a:t>
              </a:r>
              <a:endParaRPr lang="fr-FR" sz="1400" dirty="0"/>
            </a:p>
          </p:txBody>
        </p:sp>
        <p:sp>
          <p:nvSpPr>
            <p:cNvPr id="155" name="ZoneTexte 154"/>
            <p:cNvSpPr txBox="1"/>
            <p:nvPr/>
          </p:nvSpPr>
          <p:spPr>
            <a:xfrm>
              <a:off x="2760341" y="3748201"/>
              <a:ext cx="262647" cy="307777"/>
            </a:xfrm>
            <a:prstGeom prst="rect">
              <a:avLst/>
            </a:prstGeom>
            <a:noFill/>
          </p:spPr>
          <p:txBody>
            <a:bodyPr wrap="square" rtlCol="0">
              <a:spAutoFit/>
            </a:bodyPr>
            <a:lstStyle/>
            <a:p>
              <a:r>
                <a:rPr lang="fr-FR" sz="1400" dirty="0"/>
                <a:t>4</a:t>
              </a:r>
            </a:p>
          </p:txBody>
        </p:sp>
        <p:sp>
          <p:nvSpPr>
            <p:cNvPr id="156" name="ZoneTexte 155"/>
            <p:cNvSpPr txBox="1"/>
            <p:nvPr/>
          </p:nvSpPr>
          <p:spPr>
            <a:xfrm>
              <a:off x="2421188" y="3584773"/>
              <a:ext cx="262647" cy="307777"/>
            </a:xfrm>
            <a:prstGeom prst="rect">
              <a:avLst/>
            </a:prstGeom>
            <a:noFill/>
          </p:spPr>
          <p:txBody>
            <a:bodyPr wrap="square" rtlCol="0">
              <a:spAutoFit/>
            </a:bodyPr>
            <a:lstStyle/>
            <a:p>
              <a:r>
                <a:rPr lang="fr-FR" sz="1400" dirty="0" smtClean="0"/>
                <a:t>5</a:t>
              </a:r>
              <a:endParaRPr lang="fr-FR" sz="1400" dirty="0"/>
            </a:p>
          </p:txBody>
        </p:sp>
        <p:sp>
          <p:nvSpPr>
            <p:cNvPr id="157" name="ZoneTexte 156"/>
            <p:cNvSpPr txBox="1"/>
            <p:nvPr/>
          </p:nvSpPr>
          <p:spPr>
            <a:xfrm>
              <a:off x="2491332" y="4165045"/>
              <a:ext cx="262647" cy="307777"/>
            </a:xfrm>
            <a:prstGeom prst="rect">
              <a:avLst/>
            </a:prstGeom>
            <a:noFill/>
          </p:spPr>
          <p:txBody>
            <a:bodyPr wrap="square" rtlCol="0">
              <a:spAutoFit/>
            </a:bodyPr>
            <a:lstStyle/>
            <a:p>
              <a:r>
                <a:rPr lang="fr-FR" sz="1400" dirty="0" smtClean="0"/>
                <a:t>6</a:t>
              </a:r>
              <a:endParaRPr lang="fr-FR" sz="1400" dirty="0"/>
            </a:p>
          </p:txBody>
        </p:sp>
        <p:sp>
          <p:nvSpPr>
            <p:cNvPr id="158" name="ZoneTexte 157"/>
            <p:cNvSpPr txBox="1"/>
            <p:nvPr/>
          </p:nvSpPr>
          <p:spPr>
            <a:xfrm>
              <a:off x="1216251" y="4118158"/>
              <a:ext cx="262647" cy="307777"/>
            </a:xfrm>
            <a:prstGeom prst="rect">
              <a:avLst/>
            </a:prstGeom>
            <a:noFill/>
          </p:spPr>
          <p:txBody>
            <a:bodyPr wrap="square" rtlCol="0">
              <a:spAutoFit/>
            </a:bodyPr>
            <a:lstStyle/>
            <a:p>
              <a:r>
                <a:rPr lang="fr-FR" sz="1400" dirty="0" smtClean="0"/>
                <a:t>7</a:t>
              </a:r>
              <a:endParaRPr lang="fr-FR" sz="1400" dirty="0"/>
            </a:p>
          </p:txBody>
        </p:sp>
        <p:sp>
          <p:nvSpPr>
            <p:cNvPr id="159" name="ZoneTexte 158"/>
            <p:cNvSpPr txBox="1"/>
            <p:nvPr/>
          </p:nvSpPr>
          <p:spPr>
            <a:xfrm>
              <a:off x="1831440" y="4870071"/>
              <a:ext cx="262647" cy="307777"/>
            </a:xfrm>
            <a:prstGeom prst="rect">
              <a:avLst/>
            </a:prstGeom>
            <a:noFill/>
          </p:spPr>
          <p:txBody>
            <a:bodyPr wrap="square" rtlCol="0">
              <a:spAutoFit/>
            </a:bodyPr>
            <a:lstStyle/>
            <a:p>
              <a:r>
                <a:rPr lang="fr-FR" sz="1400" dirty="0" smtClean="0"/>
                <a:t>8</a:t>
              </a:r>
              <a:endParaRPr lang="fr-FR" sz="1400" dirty="0"/>
            </a:p>
          </p:txBody>
        </p:sp>
        <p:sp>
          <p:nvSpPr>
            <p:cNvPr id="160" name="ZoneTexte 159"/>
            <p:cNvSpPr txBox="1"/>
            <p:nvPr/>
          </p:nvSpPr>
          <p:spPr>
            <a:xfrm>
              <a:off x="1683685" y="5096224"/>
              <a:ext cx="262647" cy="307777"/>
            </a:xfrm>
            <a:prstGeom prst="rect">
              <a:avLst/>
            </a:prstGeom>
            <a:noFill/>
          </p:spPr>
          <p:txBody>
            <a:bodyPr wrap="square" rtlCol="0">
              <a:spAutoFit/>
            </a:bodyPr>
            <a:lstStyle/>
            <a:p>
              <a:r>
                <a:rPr lang="fr-FR" sz="1400" dirty="0" smtClean="0"/>
                <a:t>9</a:t>
              </a:r>
              <a:endParaRPr lang="fr-FR" sz="1400" dirty="0"/>
            </a:p>
          </p:txBody>
        </p:sp>
        <p:sp>
          <p:nvSpPr>
            <p:cNvPr id="161" name="ZoneTexte 160"/>
            <p:cNvSpPr txBox="1"/>
            <p:nvPr/>
          </p:nvSpPr>
          <p:spPr>
            <a:xfrm>
              <a:off x="1101869" y="4599708"/>
              <a:ext cx="374964" cy="307777"/>
            </a:xfrm>
            <a:prstGeom prst="rect">
              <a:avLst/>
            </a:prstGeom>
            <a:noFill/>
          </p:spPr>
          <p:txBody>
            <a:bodyPr wrap="square" rtlCol="0">
              <a:spAutoFit/>
            </a:bodyPr>
            <a:lstStyle/>
            <a:p>
              <a:r>
                <a:rPr lang="fr-FR" sz="1400" dirty="0" smtClean="0"/>
                <a:t>10</a:t>
              </a:r>
              <a:endParaRPr lang="fr-FR" sz="1400" dirty="0"/>
            </a:p>
          </p:txBody>
        </p:sp>
        <p:sp>
          <p:nvSpPr>
            <p:cNvPr id="166" name="ZoneTexte 165"/>
            <p:cNvSpPr txBox="1"/>
            <p:nvPr/>
          </p:nvSpPr>
          <p:spPr>
            <a:xfrm>
              <a:off x="1289351" y="5240589"/>
              <a:ext cx="344708" cy="307777"/>
            </a:xfrm>
            <a:prstGeom prst="rect">
              <a:avLst/>
            </a:prstGeom>
            <a:noFill/>
          </p:spPr>
          <p:txBody>
            <a:bodyPr wrap="square" rtlCol="0">
              <a:spAutoFit/>
            </a:bodyPr>
            <a:lstStyle/>
            <a:p>
              <a:r>
                <a:rPr lang="fr-FR" sz="1400" dirty="0" smtClean="0"/>
                <a:t>11</a:t>
              </a:r>
              <a:endParaRPr lang="fr-FR" sz="1400" dirty="0"/>
            </a:p>
          </p:txBody>
        </p:sp>
      </p:grpSp>
      <p:grpSp>
        <p:nvGrpSpPr>
          <p:cNvPr id="29" name="Groupe 28"/>
          <p:cNvGrpSpPr/>
          <p:nvPr/>
        </p:nvGrpSpPr>
        <p:grpSpPr>
          <a:xfrm>
            <a:off x="5657483" y="2772592"/>
            <a:ext cx="6945213" cy="3161129"/>
            <a:chOff x="5657483" y="2772592"/>
            <a:chExt cx="6945213" cy="3161129"/>
          </a:xfrm>
        </p:grpSpPr>
        <mc:AlternateContent xmlns:mc="http://schemas.openxmlformats.org/markup-compatibility/2006" xmlns:a14="http://schemas.microsoft.com/office/drawing/2010/main">
          <mc:Choice Requires="a14">
            <p:sp>
              <p:nvSpPr>
                <p:cNvPr id="13" name="ZoneTexte 12"/>
                <p:cNvSpPr txBox="1"/>
                <p:nvPr/>
              </p:nvSpPr>
              <p:spPr>
                <a:xfrm>
                  <a:off x="9056496" y="5581660"/>
                  <a:ext cx="3546200" cy="338554"/>
                </a:xfrm>
                <a:prstGeom prst="rect">
                  <a:avLst/>
                </a:prstGeom>
                <a:noFill/>
              </p:spPr>
              <p:txBody>
                <a:bodyPr wrap="square" rtlCol="0">
                  <a:spAutoFit/>
                </a:bodyPr>
                <a:lstStyle/>
                <a:p>
                  <a:r>
                    <a:rPr lang="fr-FR" sz="1600" dirty="0"/>
                    <a:t>t</a:t>
                  </a:r>
                  <a:r>
                    <a:rPr lang="fr-FR" sz="1600" dirty="0" smtClean="0"/>
                    <a:t>el que </a:t>
                  </a:r>
                  <a:r>
                    <a:rPr lang="fr-FR" sz="1600" dirty="0" err="1" smtClean="0"/>
                    <a:t>cov</a:t>
                  </a:r>
                  <a:r>
                    <a:rPr lang="fr-FR" sz="1600" dirty="0" smtClean="0"/>
                    <a:t>(</a:t>
                  </a:r>
                  <a14:m>
                    <m:oMath xmlns:m="http://schemas.openxmlformats.org/officeDocument/2006/math">
                      <m:sSub>
                        <m:sSubPr>
                          <m:ctrlPr>
                            <a:rPr lang="fr-FR" sz="1600" b="1" i="1">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𝟐</m:t>
                          </m:r>
                        </m:sub>
                      </m:sSub>
                    </m:oMath>
                  </a14:m>
                  <a:r>
                    <a:rPr lang="fr-FR" sz="1600" dirty="0" smtClean="0"/>
                    <a:t>, y) soit maximale</a:t>
                  </a:r>
                  <a:endParaRPr lang="fr-FR" sz="1600" dirty="0"/>
                </a:p>
              </p:txBody>
            </p:sp>
          </mc:Choice>
          <mc:Fallback xmlns="">
            <p:sp>
              <p:nvSpPr>
                <p:cNvPr id="13" name="ZoneTexte 12"/>
                <p:cNvSpPr txBox="1">
                  <a:spLocks noRot="1" noChangeAspect="1" noMove="1" noResize="1" noEditPoints="1" noAdjustHandles="1" noChangeArrowheads="1" noChangeShapeType="1" noTextEdit="1"/>
                </p:cNvSpPr>
                <p:nvPr/>
              </p:nvSpPr>
              <p:spPr>
                <a:xfrm>
                  <a:off x="9056496" y="5581660"/>
                  <a:ext cx="3546200" cy="338554"/>
                </a:xfrm>
                <a:prstGeom prst="rect">
                  <a:avLst/>
                </a:prstGeom>
                <a:blipFill>
                  <a:blip r:embed="rId5"/>
                  <a:stretch>
                    <a:fillRect l="-1033" t="-5455" b="-23636"/>
                  </a:stretch>
                </a:blipFill>
              </p:spPr>
              <p:txBody>
                <a:bodyPr/>
                <a:lstStyle/>
                <a:p>
                  <a:r>
                    <a:rPr lang="fr-FR">
                      <a:noFill/>
                    </a:rPr>
                    <a:t> </a:t>
                  </a:r>
                </a:p>
              </p:txBody>
            </p:sp>
          </mc:Fallback>
        </mc:AlternateContent>
        <p:sp>
          <p:nvSpPr>
            <p:cNvPr id="14" name="Flèche droite 13"/>
            <p:cNvSpPr/>
            <p:nvPr/>
          </p:nvSpPr>
          <p:spPr>
            <a:xfrm>
              <a:off x="8725878" y="5585756"/>
              <a:ext cx="394411" cy="347965"/>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37" name="ZoneTexte 136"/>
                <p:cNvSpPr txBox="1"/>
                <p:nvPr/>
              </p:nvSpPr>
              <p:spPr>
                <a:xfrm>
                  <a:off x="5657483" y="5581660"/>
                  <a:ext cx="3091728"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L’axe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𝟐</m:t>
                          </m:r>
                        </m:sub>
                      </m:sSub>
                    </m:oMath>
                  </a14:m>
                  <a:r>
                    <a:rPr lang="fr-FR" sz="1600" dirty="0" smtClean="0"/>
                    <a:t> soit bien explicatif de y</a:t>
                  </a:r>
                  <a:endParaRPr lang="fr-FR" sz="1600" dirty="0"/>
                </a:p>
              </p:txBody>
            </p:sp>
          </mc:Choice>
          <mc:Fallback xmlns="">
            <p:sp>
              <p:nvSpPr>
                <p:cNvPr id="137" name="ZoneTexte 136"/>
                <p:cNvSpPr txBox="1">
                  <a:spLocks noRot="1" noChangeAspect="1" noMove="1" noResize="1" noEditPoints="1" noAdjustHandles="1" noChangeArrowheads="1" noChangeShapeType="1" noTextEdit="1"/>
                </p:cNvSpPr>
                <p:nvPr/>
              </p:nvSpPr>
              <p:spPr>
                <a:xfrm>
                  <a:off x="5657483" y="5581660"/>
                  <a:ext cx="3091728" cy="338554"/>
                </a:xfrm>
                <a:prstGeom prst="rect">
                  <a:avLst/>
                </a:prstGeom>
                <a:blipFill>
                  <a:blip r:embed="rId6"/>
                  <a:stretch>
                    <a:fillRect l="-789" t="-5455" r="-789" b="-23636"/>
                  </a:stretch>
                </a:blipFill>
              </p:spPr>
              <p:txBody>
                <a:bodyPr/>
                <a:lstStyle/>
                <a:p>
                  <a:r>
                    <a:rPr lang="fr-FR">
                      <a:noFill/>
                    </a:rPr>
                    <a:t> </a:t>
                  </a:r>
                </a:p>
              </p:txBody>
            </p:sp>
          </mc:Fallback>
        </mc:AlternateContent>
        <p:cxnSp>
          <p:nvCxnSpPr>
            <p:cNvPr id="121" name="Connecteur droit avec flèche 120"/>
            <p:cNvCxnSpPr/>
            <p:nvPr/>
          </p:nvCxnSpPr>
          <p:spPr>
            <a:xfrm flipH="1" flipV="1">
              <a:off x="7857158" y="312166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3" name="ZoneTexte 122"/>
                <p:cNvSpPr txBox="1"/>
                <p:nvPr/>
              </p:nvSpPr>
              <p:spPr>
                <a:xfrm>
                  <a:off x="9741021" y="4170929"/>
                  <a:ext cx="502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b="1" i="1" smtClean="0">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 </m:t>
                            </m:r>
                            <m:r>
                              <a:rPr lang="fr-FR" b="1" i="1">
                                <a:solidFill>
                                  <a:srgbClr val="69B399"/>
                                </a:solidFill>
                                <a:latin typeface="Cambria Math" panose="02040503050406030204" pitchFamily="18" charset="0"/>
                              </a:rPr>
                              <m:t>𝒕</m:t>
                            </m:r>
                          </m:e>
                          <m:sub>
                            <m:r>
                              <a:rPr lang="fr-FR" b="1" i="1" smtClean="0">
                                <a:solidFill>
                                  <a:srgbClr val="69B399"/>
                                </a:solidFill>
                                <a:latin typeface="Cambria Math" panose="02040503050406030204" pitchFamily="18" charset="0"/>
                              </a:rPr>
                              <m:t>𝟐</m:t>
                            </m:r>
                          </m:sub>
                        </m:sSub>
                      </m:oMath>
                    </m:oMathPara>
                  </a14:m>
                  <a:endParaRPr lang="fr-FR" dirty="0"/>
                </a:p>
              </p:txBody>
            </p:sp>
          </mc:Choice>
          <mc:Fallback xmlns="">
            <p:sp>
              <p:nvSpPr>
                <p:cNvPr id="123" name="ZoneTexte 122"/>
                <p:cNvSpPr txBox="1">
                  <a:spLocks noRot="1" noChangeAspect="1" noMove="1" noResize="1" noEditPoints="1" noAdjustHandles="1" noChangeArrowheads="1" noChangeShapeType="1" noTextEdit="1"/>
                </p:cNvSpPr>
                <p:nvPr/>
              </p:nvSpPr>
              <p:spPr>
                <a:xfrm>
                  <a:off x="9741021" y="4170929"/>
                  <a:ext cx="502792" cy="369332"/>
                </a:xfrm>
                <a:prstGeom prst="rect">
                  <a:avLst/>
                </a:prstGeom>
                <a:blipFill>
                  <a:blip r:embed="rId7"/>
                  <a:stretch>
                    <a:fillRect/>
                  </a:stretch>
                </a:blipFill>
              </p:spPr>
              <p:txBody>
                <a:bodyPr/>
                <a:lstStyle/>
                <a:p>
                  <a:r>
                    <a:rPr lang="fr-FR">
                      <a:noFill/>
                    </a:rPr>
                    <a:t> </a:t>
                  </a:r>
                </a:p>
              </p:txBody>
            </p:sp>
          </mc:Fallback>
        </mc:AlternateContent>
        <p:sp>
          <p:nvSpPr>
            <p:cNvPr id="124" name="ZoneTexte 123"/>
            <p:cNvSpPr txBox="1"/>
            <p:nvPr/>
          </p:nvSpPr>
          <p:spPr>
            <a:xfrm>
              <a:off x="7687857" y="2772592"/>
              <a:ext cx="502792" cy="369332"/>
            </a:xfrm>
            <a:prstGeom prst="rect">
              <a:avLst/>
            </a:prstGeom>
            <a:noFill/>
          </p:spPr>
          <p:txBody>
            <a:bodyPr wrap="square" rtlCol="0">
              <a:spAutoFit/>
            </a:bodyPr>
            <a:lstStyle/>
            <a:p>
              <a:r>
                <a:rPr lang="fr-FR" dirty="0" smtClean="0"/>
                <a:t>Y</a:t>
              </a:r>
              <a:endParaRPr lang="fr-FR" dirty="0"/>
            </a:p>
          </p:txBody>
        </p:sp>
        <p:cxnSp>
          <p:nvCxnSpPr>
            <p:cNvPr id="125" name="Connecteur droit 124"/>
            <p:cNvCxnSpPr/>
            <p:nvPr/>
          </p:nvCxnSpPr>
          <p:spPr>
            <a:xfrm>
              <a:off x="6019667" y="4343260"/>
              <a:ext cx="3707417" cy="0"/>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sp>
          <p:nvSpPr>
            <p:cNvPr id="126" name="Organigramme : Connecteur 125"/>
            <p:cNvSpPr/>
            <p:nvPr/>
          </p:nvSpPr>
          <p:spPr>
            <a:xfrm>
              <a:off x="8692684" y="4463858"/>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7" name="Organigramme : Connecteur 126"/>
            <p:cNvSpPr/>
            <p:nvPr/>
          </p:nvSpPr>
          <p:spPr>
            <a:xfrm>
              <a:off x="9004381" y="4726383"/>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Organigramme : Connecteur 127"/>
            <p:cNvSpPr/>
            <p:nvPr/>
          </p:nvSpPr>
          <p:spPr>
            <a:xfrm>
              <a:off x="7267358" y="3858011"/>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9" name="Organigramme : Connecteur 128"/>
            <p:cNvSpPr/>
            <p:nvPr/>
          </p:nvSpPr>
          <p:spPr>
            <a:xfrm>
              <a:off x="9143735" y="3953188"/>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rganigramme : Connecteur 129"/>
            <p:cNvSpPr/>
            <p:nvPr/>
          </p:nvSpPr>
          <p:spPr>
            <a:xfrm>
              <a:off x="8296795" y="4042458"/>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1" name="Organigramme : Connecteur 130"/>
            <p:cNvSpPr/>
            <p:nvPr/>
          </p:nvSpPr>
          <p:spPr>
            <a:xfrm>
              <a:off x="6790853" y="4680311"/>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2" name="Organigramme : Connecteur 131"/>
            <p:cNvSpPr/>
            <p:nvPr/>
          </p:nvSpPr>
          <p:spPr>
            <a:xfrm>
              <a:off x="8284560" y="4825959"/>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Organigramme : Connecteur 132"/>
            <p:cNvSpPr/>
            <p:nvPr/>
          </p:nvSpPr>
          <p:spPr>
            <a:xfrm>
              <a:off x="6479694" y="4680189"/>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Organigramme : Connecteur 133"/>
            <p:cNvSpPr/>
            <p:nvPr/>
          </p:nvSpPr>
          <p:spPr>
            <a:xfrm>
              <a:off x="7642748" y="4376066"/>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Organigramme : Connecteur 134"/>
            <p:cNvSpPr/>
            <p:nvPr/>
          </p:nvSpPr>
          <p:spPr>
            <a:xfrm>
              <a:off x="6064071" y="3941385"/>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Organigramme : Connecteur 135"/>
            <p:cNvSpPr/>
            <p:nvPr/>
          </p:nvSpPr>
          <p:spPr>
            <a:xfrm>
              <a:off x="8832709" y="3775295"/>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ZoneTexte 166"/>
            <p:cNvSpPr txBox="1"/>
            <p:nvPr/>
          </p:nvSpPr>
          <p:spPr>
            <a:xfrm>
              <a:off x="6420137" y="4767950"/>
              <a:ext cx="262647" cy="307777"/>
            </a:xfrm>
            <a:prstGeom prst="rect">
              <a:avLst/>
            </a:prstGeom>
            <a:noFill/>
          </p:spPr>
          <p:txBody>
            <a:bodyPr wrap="square" rtlCol="0">
              <a:spAutoFit/>
            </a:bodyPr>
            <a:lstStyle/>
            <a:p>
              <a:r>
                <a:rPr lang="fr-FR" sz="1400" dirty="0"/>
                <a:t>1</a:t>
              </a:r>
            </a:p>
          </p:txBody>
        </p:sp>
        <p:sp>
          <p:nvSpPr>
            <p:cNvPr id="168" name="ZoneTexte 167"/>
            <p:cNvSpPr txBox="1"/>
            <p:nvPr/>
          </p:nvSpPr>
          <p:spPr>
            <a:xfrm>
              <a:off x="8237799" y="4871995"/>
              <a:ext cx="262647" cy="307777"/>
            </a:xfrm>
            <a:prstGeom prst="rect">
              <a:avLst/>
            </a:prstGeom>
            <a:noFill/>
          </p:spPr>
          <p:txBody>
            <a:bodyPr wrap="square" rtlCol="0">
              <a:spAutoFit/>
            </a:bodyPr>
            <a:lstStyle/>
            <a:p>
              <a:r>
                <a:rPr lang="fr-FR" sz="1400" dirty="0" smtClean="0"/>
                <a:t>2</a:t>
              </a:r>
              <a:endParaRPr lang="fr-FR" sz="1400" dirty="0"/>
            </a:p>
          </p:txBody>
        </p:sp>
        <p:sp>
          <p:nvSpPr>
            <p:cNvPr id="169" name="ZoneTexte 168"/>
            <p:cNvSpPr txBox="1"/>
            <p:nvPr/>
          </p:nvSpPr>
          <p:spPr>
            <a:xfrm>
              <a:off x="8977080" y="4451342"/>
              <a:ext cx="262647" cy="307777"/>
            </a:xfrm>
            <a:prstGeom prst="rect">
              <a:avLst/>
            </a:prstGeom>
            <a:noFill/>
          </p:spPr>
          <p:txBody>
            <a:bodyPr wrap="square" rtlCol="0">
              <a:spAutoFit/>
            </a:bodyPr>
            <a:lstStyle/>
            <a:p>
              <a:r>
                <a:rPr lang="fr-FR" sz="1400" dirty="0" smtClean="0"/>
                <a:t>3</a:t>
              </a:r>
              <a:endParaRPr lang="fr-FR" sz="1400" dirty="0"/>
            </a:p>
          </p:txBody>
        </p:sp>
        <p:sp>
          <p:nvSpPr>
            <p:cNvPr id="170" name="ZoneTexte 169"/>
            <p:cNvSpPr txBox="1"/>
            <p:nvPr/>
          </p:nvSpPr>
          <p:spPr>
            <a:xfrm>
              <a:off x="8615422" y="4503304"/>
              <a:ext cx="262647" cy="307777"/>
            </a:xfrm>
            <a:prstGeom prst="rect">
              <a:avLst/>
            </a:prstGeom>
            <a:noFill/>
          </p:spPr>
          <p:txBody>
            <a:bodyPr wrap="square" rtlCol="0">
              <a:spAutoFit/>
            </a:bodyPr>
            <a:lstStyle/>
            <a:p>
              <a:r>
                <a:rPr lang="fr-FR" sz="1400" dirty="0" smtClean="0"/>
                <a:t>4</a:t>
              </a:r>
              <a:endParaRPr lang="fr-FR" sz="1400" dirty="0"/>
            </a:p>
          </p:txBody>
        </p:sp>
        <p:sp>
          <p:nvSpPr>
            <p:cNvPr id="172" name="ZoneTexte 171"/>
            <p:cNvSpPr txBox="1"/>
            <p:nvPr/>
          </p:nvSpPr>
          <p:spPr>
            <a:xfrm>
              <a:off x="7532854" y="4078102"/>
              <a:ext cx="262647" cy="307777"/>
            </a:xfrm>
            <a:prstGeom prst="rect">
              <a:avLst/>
            </a:prstGeom>
            <a:noFill/>
          </p:spPr>
          <p:txBody>
            <a:bodyPr wrap="square" rtlCol="0">
              <a:spAutoFit/>
            </a:bodyPr>
            <a:lstStyle/>
            <a:p>
              <a:r>
                <a:rPr lang="fr-FR" sz="1400" dirty="0" smtClean="0"/>
                <a:t>5</a:t>
              </a:r>
              <a:endParaRPr lang="fr-FR" sz="1400" dirty="0"/>
            </a:p>
          </p:txBody>
        </p:sp>
        <p:sp>
          <p:nvSpPr>
            <p:cNvPr id="173" name="ZoneTexte 172"/>
            <p:cNvSpPr txBox="1"/>
            <p:nvPr/>
          </p:nvSpPr>
          <p:spPr>
            <a:xfrm>
              <a:off x="6714009" y="4790461"/>
              <a:ext cx="262647" cy="307777"/>
            </a:xfrm>
            <a:prstGeom prst="rect">
              <a:avLst/>
            </a:prstGeom>
            <a:noFill/>
          </p:spPr>
          <p:txBody>
            <a:bodyPr wrap="square" rtlCol="0">
              <a:spAutoFit/>
            </a:bodyPr>
            <a:lstStyle/>
            <a:p>
              <a:r>
                <a:rPr lang="fr-FR" sz="1400" dirty="0" smtClean="0"/>
                <a:t>6</a:t>
              </a:r>
              <a:endParaRPr lang="fr-FR" sz="1400" dirty="0"/>
            </a:p>
          </p:txBody>
        </p:sp>
        <p:sp>
          <p:nvSpPr>
            <p:cNvPr id="174" name="ZoneTexte 173"/>
            <p:cNvSpPr txBox="1"/>
            <p:nvPr/>
          </p:nvSpPr>
          <p:spPr>
            <a:xfrm>
              <a:off x="7197711" y="3945261"/>
              <a:ext cx="262647" cy="307777"/>
            </a:xfrm>
            <a:prstGeom prst="rect">
              <a:avLst/>
            </a:prstGeom>
            <a:noFill/>
          </p:spPr>
          <p:txBody>
            <a:bodyPr wrap="square" rtlCol="0">
              <a:spAutoFit/>
            </a:bodyPr>
            <a:lstStyle/>
            <a:p>
              <a:r>
                <a:rPr lang="fr-FR" sz="1400" dirty="0" smtClean="0"/>
                <a:t>7</a:t>
              </a:r>
              <a:endParaRPr lang="fr-FR" sz="1400" dirty="0"/>
            </a:p>
          </p:txBody>
        </p:sp>
        <p:sp>
          <p:nvSpPr>
            <p:cNvPr id="175" name="ZoneTexte 174"/>
            <p:cNvSpPr txBox="1"/>
            <p:nvPr/>
          </p:nvSpPr>
          <p:spPr>
            <a:xfrm>
              <a:off x="8770688" y="3525455"/>
              <a:ext cx="262647" cy="307777"/>
            </a:xfrm>
            <a:prstGeom prst="rect">
              <a:avLst/>
            </a:prstGeom>
            <a:noFill/>
          </p:spPr>
          <p:txBody>
            <a:bodyPr wrap="square" rtlCol="0">
              <a:spAutoFit/>
            </a:bodyPr>
            <a:lstStyle/>
            <a:p>
              <a:r>
                <a:rPr lang="fr-FR" sz="1400" dirty="0" smtClean="0"/>
                <a:t>8</a:t>
              </a:r>
              <a:endParaRPr lang="fr-FR" sz="1400" dirty="0"/>
            </a:p>
          </p:txBody>
        </p:sp>
        <p:sp>
          <p:nvSpPr>
            <p:cNvPr id="176" name="ZoneTexte 175"/>
            <p:cNvSpPr txBox="1"/>
            <p:nvPr/>
          </p:nvSpPr>
          <p:spPr>
            <a:xfrm>
              <a:off x="5994376" y="4022124"/>
              <a:ext cx="262647" cy="307777"/>
            </a:xfrm>
            <a:prstGeom prst="rect">
              <a:avLst/>
            </a:prstGeom>
            <a:noFill/>
          </p:spPr>
          <p:txBody>
            <a:bodyPr wrap="square" rtlCol="0">
              <a:spAutoFit/>
            </a:bodyPr>
            <a:lstStyle/>
            <a:p>
              <a:r>
                <a:rPr lang="fr-FR" sz="1400" dirty="0"/>
                <a:t>9</a:t>
              </a:r>
            </a:p>
          </p:txBody>
        </p:sp>
        <p:sp>
          <p:nvSpPr>
            <p:cNvPr id="177" name="ZoneTexte 176"/>
            <p:cNvSpPr txBox="1"/>
            <p:nvPr/>
          </p:nvSpPr>
          <p:spPr>
            <a:xfrm>
              <a:off x="9004266" y="3661779"/>
              <a:ext cx="367363" cy="307777"/>
            </a:xfrm>
            <a:prstGeom prst="rect">
              <a:avLst/>
            </a:prstGeom>
            <a:noFill/>
          </p:spPr>
          <p:txBody>
            <a:bodyPr wrap="square" rtlCol="0">
              <a:spAutoFit/>
            </a:bodyPr>
            <a:lstStyle/>
            <a:p>
              <a:r>
                <a:rPr lang="fr-FR" sz="1400" dirty="0" smtClean="0"/>
                <a:t>10</a:t>
              </a:r>
              <a:endParaRPr lang="fr-FR" sz="1400" dirty="0"/>
            </a:p>
          </p:txBody>
        </p:sp>
        <p:sp>
          <p:nvSpPr>
            <p:cNvPr id="178" name="ZoneTexte 177"/>
            <p:cNvSpPr txBox="1"/>
            <p:nvPr/>
          </p:nvSpPr>
          <p:spPr>
            <a:xfrm>
              <a:off x="8176515" y="4067702"/>
              <a:ext cx="469319" cy="307777"/>
            </a:xfrm>
            <a:prstGeom prst="rect">
              <a:avLst/>
            </a:prstGeom>
            <a:noFill/>
          </p:spPr>
          <p:txBody>
            <a:bodyPr wrap="square" rtlCol="0">
              <a:spAutoFit/>
            </a:bodyPr>
            <a:lstStyle/>
            <a:p>
              <a:r>
                <a:rPr lang="fr-FR" sz="1400" dirty="0" smtClean="0"/>
                <a:t>11</a:t>
              </a:r>
              <a:endParaRPr lang="fr-FR" sz="1400" dirty="0"/>
            </a:p>
          </p:txBody>
        </p:sp>
      </p:grpSp>
      <p:cxnSp>
        <p:nvCxnSpPr>
          <p:cNvPr id="99" name="Connecteur droit 98"/>
          <p:cNvCxnSpPr/>
          <p:nvPr/>
        </p:nvCxnSpPr>
        <p:spPr>
          <a:xfrm>
            <a:off x="1531965" y="3342006"/>
            <a:ext cx="1311270" cy="2082434"/>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cxnSp>
        <p:nvCxnSpPr>
          <p:cNvPr id="150" name="Connecteur droit 149"/>
          <p:cNvCxnSpPr/>
          <p:nvPr/>
        </p:nvCxnSpPr>
        <p:spPr>
          <a:xfrm flipV="1">
            <a:off x="982376" y="3612507"/>
            <a:ext cx="2263259" cy="1495001"/>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cxnSp>
        <p:nvCxnSpPr>
          <p:cNvPr id="151" name="Connecteur droit avec flèche 150"/>
          <p:cNvCxnSpPr/>
          <p:nvPr/>
        </p:nvCxnSpPr>
        <p:spPr>
          <a:xfrm flipV="1">
            <a:off x="2169268" y="4079629"/>
            <a:ext cx="333491" cy="26231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Rectangle 161"/>
              <p:cNvSpPr/>
              <p:nvPr/>
            </p:nvSpPr>
            <p:spPr>
              <a:xfrm>
                <a:off x="2441469" y="3959105"/>
                <a:ext cx="495392" cy="369332"/>
              </a:xfrm>
              <a:prstGeom prst="rect">
                <a:avLst/>
              </a:prstGeom>
            </p:spPr>
            <p:txBody>
              <a:bodyPr wrap="none">
                <a:spAutoFit/>
              </a:bodyPr>
              <a:lstStyle/>
              <a:p>
                <a:r>
                  <a:rPr lang="fr-FR" dirty="0"/>
                  <a:t> </a:t>
                </a:r>
                <a14:m>
                  <m:oMath xmlns:m="http://schemas.openxmlformats.org/officeDocument/2006/math">
                    <m:acc>
                      <m:accPr>
                        <m:chr m:val="⃗"/>
                        <m:ctrlPr>
                          <a:rPr lang="fr-FR" i="1" smtClean="0">
                            <a:solidFill>
                              <a:schemeClr val="accent6"/>
                            </a:solidFill>
                            <a:latin typeface="Cambria Math" panose="02040503050406030204" pitchFamily="18" charset="0"/>
                          </a:rPr>
                        </m:ctrlPr>
                      </m:accPr>
                      <m:e>
                        <m:sSub>
                          <m:sSubPr>
                            <m:ctrlPr>
                              <a:rPr lang="fr-FR" i="1" smtClean="0">
                                <a:solidFill>
                                  <a:schemeClr val="accent6"/>
                                </a:solidFill>
                                <a:latin typeface="Cambria Math" panose="02040503050406030204" pitchFamily="18" charset="0"/>
                              </a:rPr>
                            </m:ctrlPr>
                          </m:sSubPr>
                          <m:e>
                            <m:r>
                              <a:rPr lang="fr-FR" i="1">
                                <a:solidFill>
                                  <a:schemeClr val="accent6"/>
                                </a:solidFill>
                                <a:latin typeface="Cambria Math" panose="02040503050406030204" pitchFamily="18" charset="0"/>
                              </a:rPr>
                              <m:t>𝑤</m:t>
                            </m:r>
                          </m:e>
                          <m:sub>
                            <m:r>
                              <a:rPr lang="fr-FR" i="1">
                                <a:solidFill>
                                  <a:schemeClr val="accent6"/>
                                </a:solidFill>
                                <a:latin typeface="Cambria Math" panose="02040503050406030204" pitchFamily="18" charset="0"/>
                              </a:rPr>
                              <m:t>1</m:t>
                            </m:r>
                          </m:sub>
                        </m:sSub>
                      </m:e>
                    </m:acc>
                  </m:oMath>
                </a14:m>
                <a:endParaRPr lang="fr-FR" dirty="0">
                  <a:solidFill>
                    <a:schemeClr val="accent6"/>
                  </a:solidFill>
                </a:endParaRPr>
              </a:p>
            </p:txBody>
          </p:sp>
        </mc:Choice>
        <mc:Fallback xmlns="">
          <p:sp>
            <p:nvSpPr>
              <p:cNvPr id="162" name="Rectangle 161"/>
              <p:cNvSpPr>
                <a:spLocks noRot="1" noChangeAspect="1" noMove="1" noResize="1" noEditPoints="1" noAdjustHandles="1" noChangeArrowheads="1" noChangeShapeType="1" noTextEdit="1"/>
              </p:cNvSpPr>
              <p:nvPr/>
            </p:nvSpPr>
            <p:spPr>
              <a:xfrm>
                <a:off x="2441469" y="3959105"/>
                <a:ext cx="495392" cy="369332"/>
              </a:xfrm>
              <a:prstGeom prst="rect">
                <a:avLst/>
              </a:prstGeom>
              <a:blipFill>
                <a:blip r:embed="rId8"/>
                <a:stretch>
                  <a:fillRect/>
                </a:stretch>
              </a:blipFill>
            </p:spPr>
            <p:txBody>
              <a:bodyPr/>
              <a:lstStyle/>
              <a:p>
                <a:r>
                  <a:rPr lang="fr-FR">
                    <a:noFill/>
                  </a:rPr>
                  <a:t> </a:t>
                </a:r>
              </a:p>
            </p:txBody>
          </p:sp>
        </mc:Fallback>
      </mc:AlternateContent>
      <p:cxnSp>
        <p:nvCxnSpPr>
          <p:cNvPr id="163" name="Connecteur droit avec flèche 162"/>
          <p:cNvCxnSpPr/>
          <p:nvPr/>
        </p:nvCxnSpPr>
        <p:spPr>
          <a:xfrm flipH="1" flipV="1">
            <a:off x="1937237" y="3977619"/>
            <a:ext cx="242924" cy="379761"/>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Rectangle 163"/>
              <p:cNvSpPr/>
              <p:nvPr/>
            </p:nvSpPr>
            <p:spPr>
              <a:xfrm>
                <a:off x="1509032" y="3861098"/>
                <a:ext cx="500715" cy="369332"/>
              </a:xfrm>
              <a:prstGeom prst="rect">
                <a:avLst/>
              </a:prstGeom>
            </p:spPr>
            <p:txBody>
              <a:bodyPr wrap="none">
                <a:spAutoFit/>
              </a:bodyPr>
              <a:lstStyle/>
              <a:p>
                <a:r>
                  <a:rPr lang="fr-FR" dirty="0" smtClean="0"/>
                  <a:t> </a:t>
                </a:r>
                <a14:m>
                  <m:oMath xmlns:m="http://schemas.openxmlformats.org/officeDocument/2006/math">
                    <m:acc>
                      <m:accPr>
                        <m:chr m:val="⃗"/>
                        <m:ctrlPr>
                          <a:rPr lang="fr-FR" i="1" smtClean="0">
                            <a:solidFill>
                              <a:schemeClr val="accent4"/>
                            </a:solidFill>
                            <a:latin typeface="Cambria Math" panose="02040503050406030204" pitchFamily="18" charset="0"/>
                          </a:rPr>
                        </m:ctrlPr>
                      </m:accPr>
                      <m:e>
                        <m:sSub>
                          <m:sSubPr>
                            <m:ctrlPr>
                              <a:rPr lang="fr-FR" i="1" smtClean="0">
                                <a:solidFill>
                                  <a:schemeClr val="accent4"/>
                                </a:solidFill>
                                <a:latin typeface="Cambria Math" panose="02040503050406030204" pitchFamily="18" charset="0"/>
                              </a:rPr>
                            </m:ctrlPr>
                          </m:sSubPr>
                          <m:e>
                            <m:r>
                              <a:rPr lang="fr-FR" i="1">
                                <a:solidFill>
                                  <a:schemeClr val="accent4"/>
                                </a:solidFill>
                                <a:latin typeface="Cambria Math" panose="02040503050406030204" pitchFamily="18" charset="0"/>
                              </a:rPr>
                              <m:t>𝑤</m:t>
                            </m:r>
                          </m:e>
                          <m:sub>
                            <m:r>
                              <a:rPr lang="fr-FR" b="0" i="1" smtClean="0">
                                <a:solidFill>
                                  <a:schemeClr val="accent4"/>
                                </a:solidFill>
                                <a:latin typeface="Cambria Math" panose="02040503050406030204" pitchFamily="18" charset="0"/>
                              </a:rPr>
                              <m:t>2</m:t>
                            </m:r>
                          </m:sub>
                        </m:sSub>
                      </m:e>
                    </m:acc>
                  </m:oMath>
                </a14:m>
                <a:endParaRPr lang="fr-FR" dirty="0">
                  <a:solidFill>
                    <a:schemeClr val="accent4"/>
                  </a:solidFill>
                </a:endParaRPr>
              </a:p>
            </p:txBody>
          </p:sp>
        </mc:Choice>
        <mc:Fallback xmlns="">
          <p:sp>
            <p:nvSpPr>
              <p:cNvPr id="164" name="Rectangle 163"/>
              <p:cNvSpPr>
                <a:spLocks noRot="1" noChangeAspect="1" noMove="1" noResize="1" noEditPoints="1" noAdjustHandles="1" noChangeArrowheads="1" noChangeShapeType="1" noTextEdit="1"/>
              </p:cNvSpPr>
              <p:nvPr/>
            </p:nvSpPr>
            <p:spPr>
              <a:xfrm>
                <a:off x="1509032" y="3861098"/>
                <a:ext cx="500715" cy="369332"/>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172924" y="3362538"/>
                <a:ext cx="41120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1600" b="1" i="1">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m:oMathPara>
                </a14:m>
                <a:endParaRPr lang="fr-FR" dirty="0"/>
              </a:p>
            </p:txBody>
          </p:sp>
        </mc:Choice>
        <mc:Fallback xmlns="">
          <p:sp>
            <p:nvSpPr>
              <p:cNvPr id="19" name="Rectangle 18"/>
              <p:cNvSpPr>
                <a:spLocks noRot="1" noChangeAspect="1" noMove="1" noResize="1" noEditPoints="1" noAdjustHandles="1" noChangeArrowheads="1" noChangeShapeType="1" noTextEdit="1"/>
              </p:cNvSpPr>
              <p:nvPr/>
            </p:nvSpPr>
            <p:spPr>
              <a:xfrm>
                <a:off x="3172924" y="3362538"/>
                <a:ext cx="411203" cy="338554"/>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1248218" y="3017418"/>
                <a:ext cx="41120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𝟐</m:t>
                          </m:r>
                        </m:sub>
                      </m:sSub>
                    </m:oMath>
                  </m:oMathPara>
                </a14:m>
                <a:endParaRPr lang="fr-FR" dirty="0"/>
              </a:p>
            </p:txBody>
          </p:sp>
        </mc:Choice>
        <mc:Fallback xmlns="">
          <p:sp>
            <p:nvSpPr>
              <p:cNvPr id="165" name="Rectangle 164"/>
              <p:cNvSpPr>
                <a:spLocks noRot="1" noChangeAspect="1" noMove="1" noResize="1" noEditPoints="1" noAdjustHandles="1" noChangeArrowheads="1" noChangeShapeType="1" noTextEdit="1"/>
              </p:cNvSpPr>
              <p:nvPr/>
            </p:nvSpPr>
            <p:spPr>
              <a:xfrm>
                <a:off x="1248218" y="3017418"/>
                <a:ext cx="411203" cy="338554"/>
              </a:xfrm>
              <a:prstGeom prst="rect">
                <a:avLst/>
              </a:prstGeom>
              <a:blipFill>
                <a:blip r:embed="rId11"/>
                <a:stretch>
                  <a:fillRect/>
                </a:stretch>
              </a:blipFill>
            </p:spPr>
            <p:txBody>
              <a:bodyPr/>
              <a:lstStyle/>
              <a:p>
                <a:r>
                  <a:rPr lang="fr-FR">
                    <a:noFill/>
                  </a:rPr>
                  <a:t> </a:t>
                </a:r>
              </a:p>
            </p:txBody>
          </p:sp>
        </mc:Fallback>
      </mc:AlternateContent>
      <p:grpSp>
        <p:nvGrpSpPr>
          <p:cNvPr id="30" name="Groupe 29"/>
          <p:cNvGrpSpPr/>
          <p:nvPr/>
        </p:nvGrpSpPr>
        <p:grpSpPr>
          <a:xfrm>
            <a:off x="4766344" y="6229018"/>
            <a:ext cx="2595454" cy="338554"/>
            <a:chOff x="4766344" y="6229018"/>
            <a:chExt cx="2595454" cy="338554"/>
          </a:xfrm>
        </p:grpSpPr>
        <p:grpSp>
          <p:nvGrpSpPr>
            <p:cNvPr id="27" name="Groupe 26"/>
            <p:cNvGrpSpPr/>
            <p:nvPr/>
          </p:nvGrpSpPr>
          <p:grpSpPr>
            <a:xfrm>
              <a:off x="6655999" y="6263609"/>
              <a:ext cx="324000" cy="216000"/>
              <a:chOff x="5227825" y="6165684"/>
              <a:chExt cx="324000" cy="216000"/>
            </a:xfrm>
          </p:grpSpPr>
          <p:cxnSp>
            <p:nvCxnSpPr>
              <p:cNvPr id="21" name="Connecteur droit 20"/>
              <p:cNvCxnSpPr/>
              <p:nvPr/>
            </p:nvCxnSpPr>
            <p:spPr>
              <a:xfrm>
                <a:off x="5389825" y="6165684"/>
                <a:ext cx="0" cy="216000"/>
              </a:xfrm>
              <a:prstGeom prst="line">
                <a:avLst/>
              </a:prstGeom>
              <a:ln w="19050">
                <a:solidFill>
                  <a:srgbClr val="69B399"/>
                </a:solidFill>
              </a:ln>
            </p:spPr>
            <p:style>
              <a:lnRef idx="1">
                <a:schemeClr val="accent1"/>
              </a:lnRef>
              <a:fillRef idx="0">
                <a:schemeClr val="accent1"/>
              </a:fillRef>
              <a:effectRef idx="0">
                <a:schemeClr val="accent1"/>
              </a:effectRef>
              <a:fontRef idx="minor">
                <a:schemeClr val="tx1"/>
              </a:fontRef>
            </p:style>
          </p:cxnSp>
          <p:cxnSp>
            <p:nvCxnSpPr>
              <p:cNvPr id="179" name="Connecteur droit 178"/>
              <p:cNvCxnSpPr/>
              <p:nvPr/>
            </p:nvCxnSpPr>
            <p:spPr>
              <a:xfrm>
                <a:off x="5227825" y="6379966"/>
                <a:ext cx="324000" cy="0"/>
              </a:xfrm>
              <a:prstGeom prst="line">
                <a:avLst/>
              </a:prstGeom>
              <a:ln w="19050">
                <a:solidFill>
                  <a:srgbClr val="69B399"/>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Rectangle 27"/>
                <p:cNvSpPr/>
                <p:nvPr/>
              </p:nvSpPr>
              <p:spPr>
                <a:xfrm>
                  <a:off x="4766344" y="6229018"/>
                  <a:ext cx="2595454" cy="338554"/>
                </a:xfrm>
                <a:prstGeom prst="rect">
                  <a:avLst/>
                </a:prstGeom>
                <a:ln>
                  <a:solidFill>
                    <a:srgbClr val="69B399"/>
                  </a:solidFill>
                </a:ln>
              </p:spPr>
              <p:txBody>
                <a:bodyPr wrap="none">
                  <a:spAutoFit/>
                </a:bodyPr>
                <a:lstStyle/>
                <a:p>
                  <a:r>
                    <a:rPr lang="fr-FR" sz="1600" dirty="0" smtClean="0">
                      <a:solidFill>
                        <a:schemeClr val="tx1"/>
                      </a:solidFill>
                    </a:rPr>
                    <a:t>Sous la contrainte</a:t>
                  </a:r>
                  <a14:m>
                    <m:oMath xmlns:m="http://schemas.openxmlformats.org/officeDocument/2006/math">
                      <m:sSub>
                        <m:sSubPr>
                          <m:ctrlPr>
                            <a:rPr lang="fr-FR" sz="1600" i="1">
                              <a:solidFill>
                                <a:schemeClr val="tx1"/>
                              </a:solidFill>
                              <a:latin typeface="Cambria Math" panose="02040503050406030204" pitchFamily="18" charset="0"/>
                            </a:rPr>
                          </m:ctrlPr>
                        </m:sSubPr>
                        <m:e>
                          <m:r>
                            <a:rPr lang="fr-FR" sz="1600" b="0" i="1">
                              <a:solidFill>
                                <a:schemeClr val="tx1"/>
                              </a:solidFill>
                              <a:latin typeface="Cambria Math" panose="02040503050406030204" pitchFamily="18" charset="0"/>
                            </a:rPr>
                            <m:t> </m:t>
                          </m:r>
                          <m:r>
                            <a:rPr lang="fr-FR" sz="1600" b="0" i="1">
                              <a:solidFill>
                                <a:schemeClr val="tx1"/>
                              </a:solidFill>
                              <a:latin typeface="Cambria Math" panose="02040503050406030204" pitchFamily="18" charset="0"/>
                            </a:rPr>
                            <m:t>𝑡</m:t>
                          </m:r>
                        </m:e>
                        <m:sub>
                          <m:r>
                            <a:rPr lang="fr-FR" sz="1600" b="0" i="1">
                              <a:solidFill>
                                <a:schemeClr val="tx1"/>
                              </a:solidFill>
                              <a:latin typeface="Cambria Math" panose="02040503050406030204" pitchFamily="18" charset="0"/>
                            </a:rPr>
                            <m:t>2</m:t>
                          </m:r>
                        </m:sub>
                      </m:sSub>
                    </m:oMath>
                  </a14:m>
                  <a:r>
                    <a:rPr lang="fr-FR" sz="1600" dirty="0">
                      <a:solidFill>
                        <a:schemeClr val="tx1"/>
                      </a:solidFill>
                    </a:rPr>
                    <a:t>            </a:t>
                  </a:r>
                  <a14:m>
                    <m:oMath xmlns:m="http://schemas.openxmlformats.org/officeDocument/2006/math">
                      <m:sSub>
                        <m:sSubPr>
                          <m:ctrlPr>
                            <a:rPr lang="fr-FR" sz="1600" i="1">
                              <a:solidFill>
                                <a:schemeClr val="tx1"/>
                              </a:solidFill>
                              <a:latin typeface="Cambria Math" panose="02040503050406030204" pitchFamily="18" charset="0"/>
                            </a:rPr>
                          </m:ctrlPr>
                        </m:sSubPr>
                        <m:e>
                          <m:r>
                            <a:rPr lang="fr-FR" sz="1600" b="0" i="1">
                              <a:solidFill>
                                <a:schemeClr val="tx1"/>
                              </a:solidFill>
                              <a:latin typeface="Cambria Math" panose="02040503050406030204" pitchFamily="18" charset="0"/>
                            </a:rPr>
                            <m:t>𝑡</m:t>
                          </m:r>
                        </m:e>
                        <m:sub>
                          <m:r>
                            <a:rPr lang="fr-FR" sz="1600" b="0" i="1">
                              <a:solidFill>
                                <a:schemeClr val="tx1"/>
                              </a:solidFill>
                              <a:latin typeface="Cambria Math" panose="02040503050406030204" pitchFamily="18" charset="0"/>
                            </a:rPr>
                            <m:t>1</m:t>
                          </m:r>
                        </m:sub>
                      </m:sSub>
                    </m:oMath>
                  </a14:m>
                  <a:endParaRPr lang="fr-FR" sz="1600"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4766344" y="6229018"/>
                  <a:ext cx="2595454" cy="338554"/>
                </a:xfrm>
                <a:prstGeom prst="rect">
                  <a:avLst/>
                </a:prstGeom>
                <a:blipFill>
                  <a:blip r:embed="rId12"/>
                  <a:stretch>
                    <a:fillRect l="-1168" t="-3509" b="-21053"/>
                  </a:stretch>
                </a:blipFill>
                <a:ln>
                  <a:solidFill>
                    <a:srgbClr val="69B399"/>
                  </a:solidFill>
                </a:ln>
              </p:spPr>
              <p:txBody>
                <a:bodyPr/>
                <a:lstStyle/>
                <a:p>
                  <a:r>
                    <a:rPr lang="fr-FR">
                      <a:noFill/>
                    </a:rPr>
                    <a:t> </a:t>
                  </a:r>
                </a:p>
              </p:txBody>
            </p:sp>
          </mc:Fallback>
        </mc:AlternateContent>
      </p:grpSp>
      <p:sp>
        <p:nvSpPr>
          <p:cNvPr id="31" name="Espace réservé du numéro de diapositive 30"/>
          <p:cNvSpPr>
            <a:spLocks noGrp="1"/>
          </p:cNvSpPr>
          <p:nvPr>
            <p:ph type="sldNum" sz="quarter" idx="12"/>
          </p:nvPr>
        </p:nvSpPr>
        <p:spPr/>
        <p:txBody>
          <a:bodyPr/>
          <a:lstStyle/>
          <a:p>
            <a:fld id="{E2865AC2-C3CD-4BE8-8A41-BDDEB636779E}" type="slidenum">
              <a:rPr lang="fr-FR" smtClean="0"/>
              <a:t>11</a:t>
            </a:fld>
            <a:endParaRPr lang="fr-FR"/>
          </a:p>
        </p:txBody>
      </p:sp>
    </p:spTree>
    <p:extLst>
      <p:ext uri="{BB962C8B-B14F-4D97-AF65-F5344CB8AC3E}">
        <p14:creationId xmlns:p14="http://schemas.microsoft.com/office/powerpoint/2010/main" val="86216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4" name="Groupe 13"/>
          <p:cNvGrpSpPr/>
          <p:nvPr/>
        </p:nvGrpSpPr>
        <p:grpSpPr>
          <a:xfrm>
            <a:off x="896026" y="1279189"/>
            <a:ext cx="3912014" cy="508684"/>
            <a:chOff x="4040495" y="1186363"/>
            <a:chExt cx="3912014" cy="508684"/>
          </a:xfrm>
        </p:grpSpPr>
        <p:sp>
          <p:nvSpPr>
            <p:cNvPr id="3" name="Rectangle à coins arrondis 2"/>
            <p:cNvSpPr/>
            <p:nvPr/>
          </p:nvSpPr>
          <p:spPr>
            <a:xfrm>
              <a:off x="4040495" y="1186363"/>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4040495" y="1250843"/>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p:grpSp>
      <p:grpSp>
        <p:nvGrpSpPr>
          <p:cNvPr id="25" name="Groupe 24"/>
          <p:cNvGrpSpPr/>
          <p:nvPr/>
        </p:nvGrpSpPr>
        <p:grpSpPr>
          <a:xfrm>
            <a:off x="5044680" y="1320172"/>
            <a:ext cx="4986011" cy="392829"/>
            <a:chOff x="5044680" y="1269372"/>
            <a:chExt cx="4986011" cy="392829"/>
          </a:xfrm>
        </p:grpSpPr>
        <p:sp>
          <p:nvSpPr>
            <p:cNvPr id="9" name="ZoneTexte 8"/>
            <p:cNvSpPr txBox="1"/>
            <p:nvPr/>
          </p:nvSpPr>
          <p:spPr>
            <a:xfrm>
              <a:off x="5537705" y="1292869"/>
              <a:ext cx="4492986" cy="369332"/>
            </a:xfrm>
            <a:prstGeom prst="rect">
              <a:avLst/>
            </a:prstGeom>
            <a:noFill/>
          </p:spPr>
          <p:txBody>
            <a:bodyPr wrap="square" rtlCol="0">
              <a:spAutoFit/>
            </a:bodyPr>
            <a:lstStyle/>
            <a:p>
              <a:r>
                <a:rPr lang="fr-FR" dirty="0" smtClean="0"/>
                <a:t>Explication à partir de la PLS-1 et de la PLS-2</a:t>
              </a:r>
              <a:endParaRPr lang="fr-FR" dirty="0"/>
            </a:p>
          </p:txBody>
        </p:sp>
        <p:sp>
          <p:nvSpPr>
            <p:cNvPr id="15" name="Flèche droite 14"/>
            <p:cNvSpPr/>
            <p:nvPr/>
          </p:nvSpPr>
          <p:spPr>
            <a:xfrm>
              <a:off x="5044680" y="1269372"/>
              <a:ext cx="415637" cy="392829"/>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6" name="Groupe 25"/>
          <p:cNvGrpSpPr/>
          <p:nvPr/>
        </p:nvGrpSpPr>
        <p:grpSpPr>
          <a:xfrm>
            <a:off x="1742130" y="2078893"/>
            <a:ext cx="4359123" cy="4297165"/>
            <a:chOff x="3445916" y="2348880"/>
            <a:chExt cx="4359123" cy="4297165"/>
          </a:xfrm>
        </p:grpSpPr>
        <p:sp>
          <p:nvSpPr>
            <p:cNvPr id="62" name="Rectangle 61"/>
            <p:cNvSpPr/>
            <p:nvPr/>
          </p:nvSpPr>
          <p:spPr>
            <a:xfrm>
              <a:off x="4014199" y="3277990"/>
              <a:ext cx="2121877" cy="198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63" name="Rectangle 62"/>
            <p:cNvSpPr/>
            <p:nvPr/>
          </p:nvSpPr>
          <p:spPr>
            <a:xfrm>
              <a:off x="6186758" y="3277990"/>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y</a:t>
              </a:r>
            </a:p>
          </p:txBody>
        </p:sp>
        <p:cxnSp>
          <p:nvCxnSpPr>
            <p:cNvPr id="64" name="Connecteur droit avec flèche 63"/>
            <p:cNvCxnSpPr/>
            <p:nvPr/>
          </p:nvCxnSpPr>
          <p:spPr>
            <a:xfrm>
              <a:off x="3843433" y="3121011"/>
              <a:ext cx="2268000"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091518" y="2787106"/>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66" name="Connecteur droit avec flèche 65"/>
            <p:cNvCxnSpPr/>
            <p:nvPr/>
          </p:nvCxnSpPr>
          <p:spPr>
            <a:xfrm>
              <a:off x="3840528" y="3121011"/>
              <a:ext cx="0" cy="216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ZoneTexte 66"/>
            <p:cNvSpPr txBox="1"/>
            <p:nvPr/>
          </p:nvSpPr>
          <p:spPr>
            <a:xfrm rot="5400000">
              <a:off x="2918612" y="4114701"/>
              <a:ext cx="1362385" cy="307777"/>
            </a:xfrm>
            <a:prstGeom prst="rect">
              <a:avLst/>
            </a:prstGeom>
            <a:noFill/>
          </p:spPr>
          <p:txBody>
            <a:bodyPr wrap="square" rtlCol="0">
              <a:spAutoFit/>
            </a:bodyPr>
            <a:lstStyle/>
            <a:p>
              <a:r>
                <a:rPr lang="fr-FR" sz="1400" dirty="0" smtClean="0"/>
                <a:t>n observations</a:t>
              </a:r>
              <a:endParaRPr lang="fr-FR" sz="1400" dirty="0"/>
            </a:p>
          </p:txBody>
        </p:sp>
        <p:sp>
          <p:nvSpPr>
            <p:cNvPr id="70" name="ZoneTexte 69"/>
            <p:cNvSpPr txBox="1"/>
            <p:nvPr/>
          </p:nvSpPr>
          <p:spPr>
            <a:xfrm>
              <a:off x="4794020" y="6276713"/>
              <a:ext cx="834433" cy="369332"/>
            </a:xfrm>
            <a:prstGeom prst="rect">
              <a:avLst/>
            </a:prstGeom>
            <a:noFill/>
            <a:ln w="28575">
              <a:solidFill>
                <a:schemeClr val="accent1">
                  <a:lumMod val="75000"/>
                </a:schemeClr>
              </a:solidFill>
            </a:ln>
          </p:spPr>
          <p:txBody>
            <a:bodyPr wrap="square" rtlCol="0">
              <a:spAutoFit/>
            </a:bodyPr>
            <a:lstStyle/>
            <a:p>
              <a:pPr algn="ctr"/>
              <a:r>
                <a:rPr lang="fr-FR" b="1" dirty="0"/>
                <a:t>y</a:t>
              </a:r>
              <a:r>
                <a:rPr lang="fr-FR" b="1" dirty="0" smtClean="0"/>
                <a:t> ~ X</a:t>
              </a:r>
              <a:endParaRPr lang="fr-FR" b="1" dirty="0"/>
            </a:p>
          </p:txBody>
        </p:sp>
        <p:sp>
          <p:nvSpPr>
            <p:cNvPr id="13" name="ZoneTexte 12"/>
            <p:cNvSpPr txBox="1"/>
            <p:nvPr/>
          </p:nvSpPr>
          <p:spPr>
            <a:xfrm>
              <a:off x="4865738" y="2348880"/>
              <a:ext cx="803564" cy="369332"/>
            </a:xfrm>
            <a:prstGeom prst="rect">
              <a:avLst/>
            </a:prstGeom>
            <a:noFill/>
          </p:spPr>
          <p:txBody>
            <a:bodyPr wrap="square" rtlCol="0">
              <a:spAutoFit/>
            </a:bodyPr>
            <a:lstStyle/>
            <a:p>
              <a:r>
                <a:rPr lang="fr-FR" b="1" dirty="0" smtClean="0">
                  <a:solidFill>
                    <a:schemeClr val="accent2"/>
                  </a:solidFill>
                </a:rPr>
                <a:t>PLS-1</a:t>
              </a:r>
              <a:endParaRPr lang="fr-FR" b="1" dirty="0">
                <a:solidFill>
                  <a:schemeClr val="accent2"/>
                </a:solidFill>
              </a:endParaRPr>
            </a:p>
          </p:txBody>
        </p:sp>
        <p:sp>
          <p:nvSpPr>
            <p:cNvPr id="21" name="ZoneTexte 20"/>
            <p:cNvSpPr txBox="1"/>
            <p:nvPr/>
          </p:nvSpPr>
          <p:spPr>
            <a:xfrm>
              <a:off x="4977433" y="5567897"/>
              <a:ext cx="2827606" cy="584775"/>
            </a:xfrm>
            <a:prstGeom prst="rect">
              <a:avLst/>
            </a:prstGeom>
            <a:noFill/>
          </p:spPr>
          <p:txBody>
            <a:bodyPr wrap="square" rtlCol="0">
              <a:spAutoFit/>
            </a:bodyPr>
            <a:lstStyle/>
            <a:p>
              <a:pPr algn="ctr"/>
              <a:r>
                <a:rPr lang="fr-FR" sz="1600" dirty="0" smtClean="0"/>
                <a:t>Variable à expliquer/prédire quantitative</a:t>
              </a:r>
              <a:endParaRPr lang="fr-FR" sz="1600" dirty="0"/>
            </a:p>
          </p:txBody>
        </p:sp>
        <p:sp>
          <p:nvSpPr>
            <p:cNvPr id="71" name="Accolade fermante 70"/>
            <p:cNvSpPr/>
            <p:nvPr/>
          </p:nvSpPr>
          <p:spPr>
            <a:xfrm rot="5400000">
              <a:off x="6283594" y="5199598"/>
              <a:ext cx="286885" cy="449712"/>
            </a:xfrm>
            <a:prstGeom prst="righ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17" name="Groupe 16"/>
          <p:cNvGrpSpPr/>
          <p:nvPr/>
        </p:nvGrpSpPr>
        <p:grpSpPr>
          <a:xfrm>
            <a:off x="5744816" y="2104570"/>
            <a:ext cx="4853719" cy="4273175"/>
            <a:chOff x="5744816" y="2104570"/>
            <a:chExt cx="4853719" cy="4273175"/>
          </a:xfrm>
        </p:grpSpPr>
        <p:grpSp>
          <p:nvGrpSpPr>
            <p:cNvPr id="30" name="Groupe 29"/>
            <p:cNvGrpSpPr/>
            <p:nvPr/>
          </p:nvGrpSpPr>
          <p:grpSpPr>
            <a:xfrm>
              <a:off x="5744816" y="2104570"/>
              <a:ext cx="4725595" cy="4273175"/>
              <a:chOff x="7448602" y="2374557"/>
              <a:chExt cx="4725595" cy="4273175"/>
            </a:xfrm>
          </p:grpSpPr>
          <p:sp>
            <p:nvSpPr>
              <p:cNvPr id="73" name="Rectangle 72"/>
              <p:cNvSpPr/>
              <p:nvPr/>
            </p:nvSpPr>
            <p:spPr>
              <a:xfrm>
                <a:off x="8016885" y="3319218"/>
                <a:ext cx="2121877" cy="198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74" name="Rectangle 73"/>
              <p:cNvSpPr/>
              <p:nvPr/>
            </p:nvSpPr>
            <p:spPr>
              <a:xfrm>
                <a:off x="10203512" y="3319218"/>
                <a:ext cx="1300125"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Y</a:t>
                </a:r>
                <a:endParaRPr lang="fr-FR" dirty="0">
                  <a:solidFill>
                    <a:schemeClr val="tx1"/>
                  </a:solidFill>
                </a:endParaRPr>
              </a:p>
            </p:txBody>
          </p:sp>
          <p:cxnSp>
            <p:nvCxnSpPr>
              <p:cNvPr id="75" name="Connecteur droit avec flèche 74"/>
              <p:cNvCxnSpPr/>
              <p:nvPr/>
            </p:nvCxnSpPr>
            <p:spPr>
              <a:xfrm>
                <a:off x="7846119" y="3162239"/>
                <a:ext cx="2268000"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8094204" y="2828334"/>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77" name="Connecteur droit avec flèche 76"/>
              <p:cNvCxnSpPr/>
              <p:nvPr/>
            </p:nvCxnSpPr>
            <p:spPr>
              <a:xfrm>
                <a:off x="7843214" y="3162239"/>
                <a:ext cx="0" cy="216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ZoneTexte 77"/>
              <p:cNvSpPr txBox="1"/>
              <p:nvPr/>
            </p:nvSpPr>
            <p:spPr>
              <a:xfrm rot="5400000">
                <a:off x="6921298" y="4155929"/>
                <a:ext cx="1362385" cy="307777"/>
              </a:xfrm>
              <a:prstGeom prst="rect">
                <a:avLst/>
              </a:prstGeom>
              <a:noFill/>
            </p:spPr>
            <p:txBody>
              <a:bodyPr wrap="square" rtlCol="0">
                <a:spAutoFit/>
              </a:bodyPr>
              <a:lstStyle/>
              <a:p>
                <a:r>
                  <a:rPr lang="fr-FR" sz="1400" dirty="0" smtClean="0"/>
                  <a:t>n observations</a:t>
                </a:r>
                <a:endParaRPr lang="fr-FR" sz="1400" dirty="0"/>
              </a:p>
            </p:txBody>
          </p:sp>
          <p:sp>
            <p:nvSpPr>
              <p:cNvPr id="79" name="ZoneTexte 78"/>
              <p:cNvSpPr txBox="1"/>
              <p:nvPr/>
            </p:nvSpPr>
            <p:spPr>
              <a:xfrm>
                <a:off x="9188305" y="2374557"/>
                <a:ext cx="803564" cy="369332"/>
              </a:xfrm>
              <a:prstGeom prst="rect">
                <a:avLst/>
              </a:prstGeom>
              <a:noFill/>
            </p:spPr>
            <p:txBody>
              <a:bodyPr wrap="square" rtlCol="0">
                <a:spAutoFit/>
              </a:bodyPr>
              <a:lstStyle/>
              <a:p>
                <a:r>
                  <a:rPr lang="fr-FR" b="1" dirty="0" smtClean="0">
                    <a:solidFill>
                      <a:schemeClr val="accent2"/>
                    </a:solidFill>
                  </a:rPr>
                  <a:t>PLS-2</a:t>
                </a:r>
                <a:endParaRPr lang="fr-FR" b="1" dirty="0">
                  <a:solidFill>
                    <a:schemeClr val="accent2"/>
                  </a:solidFill>
                </a:endParaRPr>
              </a:p>
            </p:txBody>
          </p:sp>
          <p:sp>
            <p:nvSpPr>
              <p:cNvPr id="80" name="ZoneTexte 79"/>
              <p:cNvSpPr txBox="1"/>
              <p:nvPr/>
            </p:nvSpPr>
            <p:spPr>
              <a:xfrm>
                <a:off x="9346591" y="5569200"/>
                <a:ext cx="2827606" cy="584775"/>
              </a:xfrm>
              <a:prstGeom prst="rect">
                <a:avLst/>
              </a:prstGeom>
              <a:noFill/>
            </p:spPr>
            <p:txBody>
              <a:bodyPr wrap="square" rtlCol="0">
                <a:spAutoFit/>
              </a:bodyPr>
              <a:lstStyle/>
              <a:p>
                <a:pPr algn="ctr"/>
                <a:r>
                  <a:rPr lang="fr-FR" sz="1600" dirty="0" smtClean="0"/>
                  <a:t>Plusieurs </a:t>
                </a:r>
                <a:r>
                  <a:rPr lang="fr-FR" sz="1600" dirty="0"/>
                  <a:t>v</a:t>
                </a:r>
                <a:r>
                  <a:rPr lang="fr-FR" sz="1600" dirty="0" smtClean="0"/>
                  <a:t>ariables à expliquer/prédire quantitatives</a:t>
                </a:r>
                <a:endParaRPr lang="fr-FR" sz="1600" dirty="0"/>
              </a:p>
            </p:txBody>
          </p:sp>
          <p:sp>
            <p:nvSpPr>
              <p:cNvPr id="81" name="Accolade fermante 80"/>
              <p:cNvSpPr/>
              <p:nvPr/>
            </p:nvSpPr>
            <p:spPr>
              <a:xfrm rot="5400000">
                <a:off x="10700399" y="4784505"/>
                <a:ext cx="307705" cy="1298770"/>
              </a:xfrm>
              <a:prstGeom prst="righ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2" name="ZoneTexte 81"/>
              <p:cNvSpPr txBox="1"/>
              <p:nvPr/>
            </p:nvSpPr>
            <p:spPr>
              <a:xfrm>
                <a:off x="9687432" y="6278400"/>
                <a:ext cx="834433" cy="369332"/>
              </a:xfrm>
              <a:prstGeom prst="rect">
                <a:avLst/>
              </a:prstGeom>
              <a:noFill/>
              <a:ln w="28575">
                <a:solidFill>
                  <a:schemeClr val="accent1">
                    <a:lumMod val="75000"/>
                  </a:schemeClr>
                </a:solidFill>
              </a:ln>
            </p:spPr>
            <p:txBody>
              <a:bodyPr wrap="square" rtlCol="0">
                <a:spAutoFit/>
              </a:bodyPr>
              <a:lstStyle/>
              <a:p>
                <a:pPr algn="ctr"/>
                <a:r>
                  <a:rPr lang="fr-FR" b="1" dirty="0" smtClean="0"/>
                  <a:t>Y ~ X</a:t>
                </a:r>
                <a:endParaRPr lang="fr-FR" b="1" dirty="0"/>
              </a:p>
            </p:txBody>
          </p:sp>
        </p:grpSp>
        <p:cxnSp>
          <p:nvCxnSpPr>
            <p:cNvPr id="69" name="Connecteur droit avec flèche 68"/>
            <p:cNvCxnSpPr/>
            <p:nvPr/>
          </p:nvCxnSpPr>
          <p:spPr>
            <a:xfrm flipV="1">
              <a:off x="8486227" y="2892372"/>
              <a:ext cx="122123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8410333" y="2555637"/>
              <a:ext cx="2188202" cy="307777"/>
            </a:xfrm>
            <a:prstGeom prst="rect">
              <a:avLst/>
            </a:prstGeom>
            <a:noFill/>
          </p:spPr>
          <p:txBody>
            <a:bodyPr wrap="square" rtlCol="0">
              <a:spAutoFit/>
            </a:bodyPr>
            <a:lstStyle/>
            <a:p>
              <a:r>
                <a:rPr lang="fr-FR" sz="1400" dirty="0" smtClean="0"/>
                <a:t>l variables quantitatives</a:t>
              </a:r>
              <a:endParaRPr lang="fr-FR" sz="1400" dirty="0"/>
            </a:p>
          </p:txBody>
        </p:sp>
      </p:grpSp>
      <p:sp>
        <p:nvSpPr>
          <p:cNvPr id="18" name="Espace réservé du numéro de diapositive 17"/>
          <p:cNvSpPr>
            <a:spLocks noGrp="1"/>
          </p:cNvSpPr>
          <p:nvPr>
            <p:ph type="sldNum" sz="quarter" idx="12"/>
          </p:nvPr>
        </p:nvSpPr>
        <p:spPr/>
        <p:txBody>
          <a:bodyPr/>
          <a:lstStyle/>
          <a:p>
            <a:fld id="{E2865AC2-C3CD-4BE8-8A41-BDDEB636779E}" type="slidenum">
              <a:rPr lang="fr-FR" smtClean="0"/>
              <a:t>12</a:t>
            </a:fld>
            <a:endParaRPr lang="fr-FR"/>
          </a:p>
        </p:txBody>
      </p:sp>
    </p:spTree>
    <p:extLst>
      <p:ext uri="{BB962C8B-B14F-4D97-AF65-F5344CB8AC3E}">
        <p14:creationId xmlns:p14="http://schemas.microsoft.com/office/powerpoint/2010/main" val="33494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6"/>
                                        </p:tgtEl>
                                        <p:attrNameLst>
                                          <p:attrName>style.opacity</p:attrName>
                                        </p:attrNameLst>
                                      </p:cBhvr>
                                      <p:to>
                                        <p:strVal val="0.25"/>
                                      </p:to>
                                    </p:set>
                                    <p:animEffect filter="image" prLst="opacity: 0.25">
                                      <p:cBhvr rctx="IE">
                                        <p:cTn id="7" dur="indefinite"/>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6"/>
                                        </p:tgtEl>
                                        <p:attrNameLst>
                                          <p:attrName>style.visibility</p:attrName>
                                        </p:attrNameLst>
                                      </p:cBhvr>
                                      <p:to>
                                        <p:strVal val="hidden"/>
                                      </p:to>
                                    </p:set>
                                  </p:childTnLst>
                                </p:cTn>
                              </p:par>
                              <p:par>
                                <p:cTn id="12" presetID="42" presetClass="path" presetSubtype="0" accel="50000" decel="50000" fill="hold" nodeType="withEffect">
                                  <p:stCondLst>
                                    <p:cond delay="0"/>
                                  </p:stCondLst>
                                  <p:childTnLst>
                                    <p:animMotion origin="layout" path="M -2.29167E-6 2.96296E-6 L -0.46367 0.00301 " pathEditMode="relative" rAng="0" ptsTypes="AA">
                                      <p:cBhvr>
                                        <p:cTn id="13" dur="1000" fill="hold"/>
                                        <p:tgtEl>
                                          <p:spTgt spid="17"/>
                                        </p:tgtEl>
                                        <p:attrNameLst>
                                          <p:attrName>ppt_x</p:attrName>
                                          <p:attrName>ppt_y</p:attrName>
                                        </p:attrNameLst>
                                      </p:cBhvr>
                                      <p:rCtr x="-23190"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4" name="Groupe 13"/>
          <p:cNvGrpSpPr/>
          <p:nvPr/>
        </p:nvGrpSpPr>
        <p:grpSpPr>
          <a:xfrm>
            <a:off x="896026" y="1279189"/>
            <a:ext cx="3912014" cy="508684"/>
            <a:chOff x="4040495" y="1186363"/>
            <a:chExt cx="3912014" cy="508684"/>
          </a:xfrm>
        </p:grpSpPr>
        <p:sp>
          <p:nvSpPr>
            <p:cNvPr id="3" name="Rectangle à coins arrondis 2"/>
            <p:cNvSpPr/>
            <p:nvPr/>
          </p:nvSpPr>
          <p:spPr>
            <a:xfrm>
              <a:off x="4040495" y="1186363"/>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4040495" y="1250843"/>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p:grpSp>
      <p:grpSp>
        <p:nvGrpSpPr>
          <p:cNvPr id="25" name="Groupe 24"/>
          <p:cNvGrpSpPr/>
          <p:nvPr/>
        </p:nvGrpSpPr>
        <p:grpSpPr>
          <a:xfrm>
            <a:off x="5044680" y="1320172"/>
            <a:ext cx="4986011" cy="392829"/>
            <a:chOff x="5044680" y="1269372"/>
            <a:chExt cx="4986011" cy="392829"/>
          </a:xfrm>
        </p:grpSpPr>
        <p:sp>
          <p:nvSpPr>
            <p:cNvPr id="9" name="ZoneTexte 8"/>
            <p:cNvSpPr txBox="1"/>
            <p:nvPr/>
          </p:nvSpPr>
          <p:spPr>
            <a:xfrm>
              <a:off x="5537705" y="1292869"/>
              <a:ext cx="4492986" cy="369332"/>
            </a:xfrm>
            <a:prstGeom prst="rect">
              <a:avLst/>
            </a:prstGeom>
            <a:noFill/>
          </p:spPr>
          <p:txBody>
            <a:bodyPr wrap="square" rtlCol="0">
              <a:spAutoFit/>
            </a:bodyPr>
            <a:lstStyle/>
            <a:p>
              <a:r>
                <a:rPr lang="fr-FR" dirty="0" smtClean="0"/>
                <a:t>Explication à partir de la PLS-1 et de la PLS-2</a:t>
              </a:r>
              <a:endParaRPr lang="fr-FR" dirty="0"/>
            </a:p>
          </p:txBody>
        </p:sp>
        <p:sp>
          <p:nvSpPr>
            <p:cNvPr id="15" name="Flèche droite 14"/>
            <p:cNvSpPr/>
            <p:nvPr/>
          </p:nvSpPr>
          <p:spPr>
            <a:xfrm>
              <a:off x="5044680" y="1269372"/>
              <a:ext cx="415637" cy="392829"/>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0" name="Groupe 29"/>
          <p:cNvGrpSpPr/>
          <p:nvPr/>
        </p:nvGrpSpPr>
        <p:grpSpPr>
          <a:xfrm>
            <a:off x="103665" y="2118638"/>
            <a:ext cx="4055035" cy="2947682"/>
            <a:chOff x="7448602" y="2374557"/>
            <a:chExt cx="4055035" cy="2947682"/>
          </a:xfrm>
        </p:grpSpPr>
        <p:sp>
          <p:nvSpPr>
            <p:cNvPr id="73" name="Rectangle 72"/>
            <p:cNvSpPr/>
            <p:nvPr/>
          </p:nvSpPr>
          <p:spPr>
            <a:xfrm>
              <a:off x="8016885" y="3319218"/>
              <a:ext cx="2121877" cy="198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74" name="Rectangle 73"/>
            <p:cNvSpPr/>
            <p:nvPr/>
          </p:nvSpPr>
          <p:spPr>
            <a:xfrm>
              <a:off x="10203512" y="3319218"/>
              <a:ext cx="1300125"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Y</a:t>
              </a:r>
              <a:endParaRPr lang="fr-FR" dirty="0">
                <a:solidFill>
                  <a:schemeClr val="tx1"/>
                </a:solidFill>
              </a:endParaRPr>
            </a:p>
          </p:txBody>
        </p:sp>
        <p:cxnSp>
          <p:nvCxnSpPr>
            <p:cNvPr id="75" name="Connecteur droit avec flèche 74"/>
            <p:cNvCxnSpPr/>
            <p:nvPr/>
          </p:nvCxnSpPr>
          <p:spPr>
            <a:xfrm>
              <a:off x="7846119" y="3162239"/>
              <a:ext cx="2268000"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8094204" y="2828334"/>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77" name="Connecteur droit avec flèche 76"/>
            <p:cNvCxnSpPr/>
            <p:nvPr/>
          </p:nvCxnSpPr>
          <p:spPr>
            <a:xfrm>
              <a:off x="7843214" y="3162239"/>
              <a:ext cx="0" cy="216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ZoneTexte 77"/>
            <p:cNvSpPr txBox="1"/>
            <p:nvPr/>
          </p:nvSpPr>
          <p:spPr>
            <a:xfrm rot="5400000">
              <a:off x="6921298" y="4155929"/>
              <a:ext cx="1362385" cy="307777"/>
            </a:xfrm>
            <a:prstGeom prst="rect">
              <a:avLst/>
            </a:prstGeom>
            <a:noFill/>
          </p:spPr>
          <p:txBody>
            <a:bodyPr wrap="square" rtlCol="0">
              <a:spAutoFit/>
            </a:bodyPr>
            <a:lstStyle/>
            <a:p>
              <a:r>
                <a:rPr lang="fr-FR" sz="1400" dirty="0" smtClean="0"/>
                <a:t>n observations</a:t>
              </a:r>
              <a:endParaRPr lang="fr-FR" sz="1400" dirty="0"/>
            </a:p>
          </p:txBody>
        </p:sp>
        <p:sp>
          <p:nvSpPr>
            <p:cNvPr id="79" name="ZoneTexte 78"/>
            <p:cNvSpPr txBox="1"/>
            <p:nvPr/>
          </p:nvSpPr>
          <p:spPr>
            <a:xfrm>
              <a:off x="9188305" y="2374557"/>
              <a:ext cx="803564" cy="369332"/>
            </a:xfrm>
            <a:prstGeom prst="rect">
              <a:avLst/>
            </a:prstGeom>
            <a:noFill/>
          </p:spPr>
          <p:txBody>
            <a:bodyPr wrap="square" rtlCol="0">
              <a:spAutoFit/>
            </a:bodyPr>
            <a:lstStyle/>
            <a:p>
              <a:r>
                <a:rPr lang="fr-FR" b="1" dirty="0" smtClean="0">
                  <a:solidFill>
                    <a:schemeClr val="accent2"/>
                  </a:solidFill>
                </a:rPr>
                <a:t>PLS-2</a:t>
              </a:r>
              <a:endParaRPr lang="fr-FR" b="1" dirty="0">
                <a:solidFill>
                  <a:schemeClr val="accent2"/>
                </a:solidFill>
              </a:endParaRPr>
            </a:p>
          </p:txBody>
        </p:sp>
      </p:grpSp>
      <mc:AlternateContent xmlns:mc="http://schemas.openxmlformats.org/markup-compatibility/2006" xmlns:a14="http://schemas.microsoft.com/office/drawing/2010/main">
        <mc:Choice Requires="a14">
          <p:sp>
            <p:nvSpPr>
              <p:cNvPr id="44" name="ZoneTexte 43"/>
              <p:cNvSpPr txBox="1"/>
              <p:nvPr/>
            </p:nvSpPr>
            <p:spPr>
              <a:xfrm>
                <a:off x="3339084" y="2083585"/>
                <a:ext cx="4410671" cy="338554"/>
              </a:xfrm>
              <a:prstGeom prst="rect">
                <a:avLst/>
              </a:prstGeom>
              <a:noFill/>
            </p:spPr>
            <p:txBody>
              <a:bodyPr wrap="square" rtlCol="0">
                <a:spAutoFit/>
              </a:bodyPr>
              <a:lstStyle/>
              <a:p>
                <a:pPr algn="ctr"/>
                <a:r>
                  <a:rPr lang="fr-FR" sz="1600" dirty="0" smtClean="0"/>
                  <a:t>PLS-1 : </a:t>
                </a:r>
                <a14:m>
                  <m:oMath xmlns:m="http://schemas.openxmlformats.org/officeDocument/2006/math">
                    <m:r>
                      <m:rPr>
                        <m:sty m:val="p"/>
                      </m:rPr>
                      <a:rPr lang="fr-FR" sz="1600" b="0" i="0" smtClean="0">
                        <a:latin typeface="Cambria Math" panose="02040503050406030204" pitchFamily="18" charset="0"/>
                      </a:rPr>
                      <m:t>y</m:t>
                    </m:r>
                    <m:r>
                      <a:rPr lang="fr-FR" sz="1600" b="0" i="0" smtClean="0">
                        <a:latin typeface="Cambria Math" panose="02040503050406030204" pitchFamily="18" charset="0"/>
                      </a:rPr>
                      <m:t>=</m:t>
                    </m:r>
                    <m:r>
                      <m:rPr>
                        <m:nor/>
                      </m:rPr>
                      <a:rPr lang="fr-FR" sz="1600" b="1" dirty="0" smtClean="0">
                        <a:solidFill>
                          <a:schemeClr val="tx2"/>
                        </a:solidFill>
                      </a:rPr>
                      <m:t>T</m:t>
                    </m:r>
                    <m:r>
                      <m:rPr>
                        <m:nor/>
                      </m:rPr>
                      <a:rPr lang="fr-FR" sz="1600" b="1" dirty="0" smtClean="0">
                        <a:solidFill>
                          <a:schemeClr val="accent6"/>
                        </a:solidFill>
                      </a:rPr>
                      <m:t>c</m:t>
                    </m:r>
                    <m:r>
                      <m:rPr>
                        <m:nor/>
                      </m:rPr>
                      <a:rPr lang="fr-FR" sz="1600" dirty="0" smtClean="0"/>
                      <m:t> + </m:t>
                    </m:r>
                    <m:r>
                      <m:rPr>
                        <m:nor/>
                      </m:rPr>
                      <a:rPr lang="fr-FR" sz="1600" b="1" dirty="0" smtClean="0">
                        <a:solidFill>
                          <a:schemeClr val="bg1">
                            <a:lumMod val="65000"/>
                          </a:schemeClr>
                        </a:solidFill>
                      </a:rPr>
                      <m:t>E</m:t>
                    </m:r>
                  </m:oMath>
                </a14:m>
                <a:endParaRPr lang="fr-FR" sz="1600" dirty="0"/>
              </a:p>
            </p:txBody>
          </p:sp>
        </mc:Choice>
        <mc:Fallback xmlns="">
          <p:sp>
            <p:nvSpPr>
              <p:cNvPr id="44" name="ZoneTexte 43"/>
              <p:cNvSpPr txBox="1">
                <a:spLocks noRot="1" noChangeAspect="1" noMove="1" noResize="1" noEditPoints="1" noAdjustHandles="1" noChangeArrowheads="1" noChangeShapeType="1" noTextEdit="1"/>
              </p:cNvSpPr>
              <p:nvPr/>
            </p:nvSpPr>
            <p:spPr>
              <a:xfrm>
                <a:off x="3339084" y="2083585"/>
                <a:ext cx="4410671" cy="338554"/>
              </a:xfrm>
              <a:prstGeom prst="rect">
                <a:avLst/>
              </a:prstGeom>
              <a:blipFill>
                <a:blip r:embed="rId2"/>
                <a:stretch>
                  <a:fillRect t="-5455" b="-23636"/>
                </a:stretch>
              </a:blipFill>
            </p:spPr>
            <p:txBody>
              <a:bodyPr/>
              <a:lstStyle/>
              <a:p>
                <a:r>
                  <a:rPr lang="fr-FR">
                    <a:noFill/>
                  </a:rPr>
                  <a:t> </a:t>
                </a:r>
              </a:p>
            </p:txBody>
          </p:sp>
        </mc:Fallback>
      </mc:AlternateContent>
      <p:cxnSp>
        <p:nvCxnSpPr>
          <p:cNvPr id="45" name="Connecteur droit avec flèche 44"/>
          <p:cNvCxnSpPr/>
          <p:nvPr/>
        </p:nvCxnSpPr>
        <p:spPr>
          <a:xfrm>
            <a:off x="5861832" y="2378091"/>
            <a:ext cx="0" cy="288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4980210" y="2599200"/>
            <a:ext cx="1724990" cy="584775"/>
          </a:xfrm>
          <a:prstGeom prst="rect">
            <a:avLst/>
          </a:prstGeom>
          <a:noFill/>
        </p:spPr>
        <p:txBody>
          <a:bodyPr wrap="square" rtlCol="0">
            <a:spAutoFit/>
          </a:bodyPr>
          <a:lstStyle/>
          <a:p>
            <a:pPr algn="ctr"/>
            <a:r>
              <a:rPr lang="fr-FR" sz="1600" dirty="0" smtClean="0">
                <a:solidFill>
                  <a:schemeClr val="tx2"/>
                </a:solidFill>
              </a:rPr>
              <a:t>Matrice des composantes t</a:t>
            </a:r>
          </a:p>
        </p:txBody>
      </p:sp>
      <mc:AlternateContent xmlns:mc="http://schemas.openxmlformats.org/markup-compatibility/2006" xmlns:a14="http://schemas.microsoft.com/office/drawing/2010/main">
        <mc:Choice Requires="a14">
          <p:sp>
            <p:nvSpPr>
              <p:cNvPr id="47" name="ZoneTexte 46"/>
              <p:cNvSpPr txBox="1"/>
              <p:nvPr/>
            </p:nvSpPr>
            <p:spPr>
              <a:xfrm>
                <a:off x="6020635" y="2080835"/>
                <a:ext cx="4410671" cy="338554"/>
              </a:xfrm>
              <a:prstGeom prst="rect">
                <a:avLst/>
              </a:prstGeom>
              <a:noFill/>
            </p:spPr>
            <p:txBody>
              <a:bodyPr wrap="square" rtlCol="0">
                <a:spAutoFit/>
              </a:bodyPr>
              <a:lstStyle/>
              <a:p>
                <a:pPr algn="ctr"/>
                <a:r>
                  <a:rPr lang="fr-FR" sz="1600" dirty="0" smtClean="0"/>
                  <a:t>PLS-2 : </a:t>
                </a:r>
                <a14:m>
                  <m:oMath xmlns:m="http://schemas.openxmlformats.org/officeDocument/2006/math">
                    <m:r>
                      <m:rPr>
                        <m:sty m:val="p"/>
                      </m:rPr>
                      <a:rPr lang="fr-FR" sz="1600" b="0" i="0" smtClean="0">
                        <a:solidFill>
                          <a:schemeClr val="accent2"/>
                        </a:solidFill>
                        <a:latin typeface="Cambria Math" panose="02040503050406030204" pitchFamily="18" charset="0"/>
                      </a:rPr>
                      <m:t>Y</m:t>
                    </m:r>
                    <m:r>
                      <a:rPr lang="fr-FR" sz="1600" b="0" i="0" smtClean="0">
                        <a:latin typeface="Cambria Math" panose="02040503050406030204" pitchFamily="18" charset="0"/>
                      </a:rPr>
                      <m:t>=</m:t>
                    </m:r>
                    <m:r>
                      <m:rPr>
                        <m:nor/>
                      </m:rPr>
                      <a:rPr lang="fr-FR" sz="1600" b="1" dirty="0" smtClean="0">
                        <a:solidFill>
                          <a:schemeClr val="tx2"/>
                        </a:solidFill>
                      </a:rPr>
                      <m:t>T</m:t>
                    </m:r>
                    <m:r>
                      <m:rPr>
                        <m:nor/>
                      </m:rPr>
                      <a:rPr lang="fr-FR" sz="1600" b="1" i="0" dirty="0" smtClean="0">
                        <a:solidFill>
                          <a:schemeClr val="accent6"/>
                        </a:solidFill>
                      </a:rPr>
                      <m:t>Q</m:t>
                    </m:r>
                    <m:r>
                      <m:rPr>
                        <m:nor/>
                      </m:rPr>
                      <a:rPr lang="fr-FR" sz="1600" dirty="0" smtClean="0"/>
                      <m:t> + </m:t>
                    </m:r>
                    <m:r>
                      <m:rPr>
                        <m:nor/>
                      </m:rPr>
                      <a:rPr lang="fr-FR" sz="1600" b="1" dirty="0" smtClean="0">
                        <a:solidFill>
                          <a:schemeClr val="bg1">
                            <a:lumMod val="65000"/>
                          </a:schemeClr>
                        </a:solidFill>
                      </a:rPr>
                      <m:t>E</m:t>
                    </m:r>
                  </m:oMath>
                </a14:m>
                <a:endParaRPr lang="fr-FR" sz="1600" dirty="0"/>
              </a:p>
            </p:txBody>
          </p:sp>
        </mc:Choice>
        <mc:Fallback xmlns="">
          <p:sp>
            <p:nvSpPr>
              <p:cNvPr id="47" name="ZoneTexte 46"/>
              <p:cNvSpPr txBox="1">
                <a:spLocks noRot="1" noChangeAspect="1" noMove="1" noResize="1" noEditPoints="1" noAdjustHandles="1" noChangeArrowheads="1" noChangeShapeType="1" noTextEdit="1"/>
              </p:cNvSpPr>
              <p:nvPr/>
            </p:nvSpPr>
            <p:spPr>
              <a:xfrm>
                <a:off x="6020635" y="2080835"/>
                <a:ext cx="4410671" cy="338554"/>
              </a:xfrm>
              <a:prstGeom prst="rect">
                <a:avLst/>
              </a:prstGeom>
              <a:blipFill>
                <a:blip r:embed="rId3"/>
                <a:stretch>
                  <a:fillRect t="-5357" b="-21429"/>
                </a:stretch>
              </a:blipFill>
            </p:spPr>
            <p:txBody>
              <a:bodyPr/>
              <a:lstStyle/>
              <a:p>
                <a:r>
                  <a:rPr lang="fr-FR">
                    <a:noFill/>
                  </a:rPr>
                  <a:t> </a:t>
                </a:r>
              </a:p>
            </p:txBody>
          </p:sp>
        </mc:Fallback>
      </mc:AlternateContent>
      <p:grpSp>
        <p:nvGrpSpPr>
          <p:cNvPr id="29" name="Groupe 28"/>
          <p:cNvGrpSpPr/>
          <p:nvPr/>
        </p:nvGrpSpPr>
        <p:grpSpPr>
          <a:xfrm>
            <a:off x="6795495" y="2391455"/>
            <a:ext cx="2712723" cy="1354719"/>
            <a:chOff x="6795495" y="2391455"/>
            <a:chExt cx="2712723" cy="1354719"/>
          </a:xfrm>
        </p:grpSpPr>
        <p:cxnSp>
          <p:nvCxnSpPr>
            <p:cNvPr id="11" name="Connecteur droit avec flèche 10"/>
            <p:cNvCxnSpPr/>
            <p:nvPr/>
          </p:nvCxnSpPr>
          <p:spPr>
            <a:xfrm flipH="1">
              <a:off x="8120354" y="2391455"/>
              <a:ext cx="580" cy="9648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7450581" y="3376842"/>
                  <a:ext cx="13676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m:rPr>
                            <m:sty m:val="p"/>
                          </m:rPr>
                          <a:rPr lang="fr-FR">
                            <a:solidFill>
                              <a:schemeClr val="accent2"/>
                            </a:solidFill>
                            <a:latin typeface="Cambria Math" panose="02040503050406030204" pitchFamily="18" charset="0"/>
                          </a:rPr>
                          <m:t>Y</m:t>
                        </m:r>
                        <m:r>
                          <a:rPr lang="fr-FR">
                            <a:latin typeface="Cambria Math" panose="02040503050406030204" pitchFamily="18" charset="0"/>
                          </a:rPr>
                          <m:t>=</m:t>
                        </m:r>
                        <m:r>
                          <m:rPr>
                            <m:nor/>
                          </m:rPr>
                          <a:rPr lang="fr-FR" b="1" i="0" dirty="0" smtClean="0">
                            <a:solidFill>
                              <a:schemeClr val="tx2"/>
                            </a:solidFill>
                          </a:rPr>
                          <m:t>U</m:t>
                        </m:r>
                        <m:r>
                          <m:rPr>
                            <m:nor/>
                          </m:rPr>
                          <a:rPr lang="fr-FR" b="1" i="0" dirty="0" smtClean="0">
                            <a:solidFill>
                              <a:schemeClr val="accent6"/>
                            </a:solidFill>
                          </a:rPr>
                          <m:t>P</m:t>
                        </m:r>
                        <m:r>
                          <m:rPr>
                            <m:nor/>
                          </m:rPr>
                          <a:rPr lang="fr-FR" b="1" i="0" baseline="30000" dirty="0" smtClean="0">
                            <a:solidFill>
                              <a:schemeClr val="accent6"/>
                            </a:solidFill>
                          </a:rPr>
                          <m:t>T</m:t>
                        </m:r>
                        <m:r>
                          <m:rPr>
                            <m:nor/>
                          </m:rPr>
                          <a:rPr lang="fr-FR" b="0" i="0" baseline="30000" dirty="0" smtClean="0">
                            <a:solidFill>
                              <a:schemeClr val="tx2"/>
                            </a:solidFill>
                          </a:rPr>
                          <m:t> </m:t>
                        </m:r>
                        <m:r>
                          <m:rPr>
                            <m:nor/>
                          </m:rPr>
                          <a:rPr lang="fr-FR" dirty="0"/>
                          <m:t>+ </m:t>
                        </m:r>
                        <m:r>
                          <m:rPr>
                            <m:nor/>
                          </m:rPr>
                          <a:rPr lang="fr-FR" b="1" i="0" dirty="0" smtClean="0"/>
                          <m:t>F</m:t>
                        </m:r>
                      </m:oMath>
                    </m:oMathPara>
                  </a14:m>
                  <a:endParaRPr lang="fr-FR" dirty="0"/>
                </a:p>
              </p:txBody>
            </p:sp>
          </mc:Choice>
          <mc:Fallback xmlns="">
            <p:sp>
              <p:nvSpPr>
                <p:cNvPr id="16" name="Rectangle 15"/>
                <p:cNvSpPr>
                  <a:spLocks noRot="1" noChangeAspect="1" noMove="1" noResize="1" noEditPoints="1" noAdjustHandles="1" noChangeArrowheads="1" noChangeShapeType="1" noTextEdit="1"/>
                </p:cNvSpPr>
                <p:nvPr/>
              </p:nvSpPr>
              <p:spPr>
                <a:xfrm>
                  <a:off x="7450581" y="3376842"/>
                  <a:ext cx="1367682" cy="369332"/>
                </a:xfrm>
                <a:prstGeom prst="rect">
                  <a:avLst/>
                </a:prstGeom>
                <a:blipFill>
                  <a:blip r:embed="rId4"/>
                  <a:stretch>
                    <a:fillRect/>
                  </a:stretch>
                </a:blipFill>
              </p:spPr>
              <p:txBody>
                <a:bodyPr/>
                <a:lstStyle/>
                <a:p>
                  <a:r>
                    <a:rPr lang="fr-FR">
                      <a:noFill/>
                    </a:rPr>
                    <a:t> </a:t>
                  </a:r>
                </a:p>
              </p:txBody>
            </p:sp>
          </mc:Fallback>
        </mc:AlternateContent>
        <p:sp>
          <p:nvSpPr>
            <p:cNvPr id="61" name="ZoneTexte 60"/>
            <p:cNvSpPr txBox="1"/>
            <p:nvPr/>
          </p:nvSpPr>
          <p:spPr>
            <a:xfrm>
              <a:off x="6795495" y="2599200"/>
              <a:ext cx="2712723" cy="584775"/>
            </a:xfrm>
            <a:prstGeom prst="rect">
              <a:avLst/>
            </a:prstGeom>
            <a:solidFill>
              <a:schemeClr val="bg1"/>
            </a:solidFill>
          </p:spPr>
          <p:txBody>
            <a:bodyPr wrap="square" rtlCol="0">
              <a:spAutoFit/>
            </a:bodyPr>
            <a:lstStyle/>
            <a:p>
              <a:r>
                <a:rPr lang="fr-FR" sz="1600" dirty="0" smtClean="0">
                  <a:solidFill>
                    <a:schemeClr val="accent2"/>
                  </a:solidFill>
                </a:rPr>
                <a:t>Expression de Y en fonction de ses composantes latentes</a:t>
              </a:r>
            </a:p>
          </p:txBody>
        </p:sp>
      </p:grpSp>
      <p:cxnSp>
        <p:nvCxnSpPr>
          <p:cNvPr id="48" name="Connecteur droit avec flèche 47"/>
          <p:cNvCxnSpPr/>
          <p:nvPr/>
        </p:nvCxnSpPr>
        <p:spPr>
          <a:xfrm>
            <a:off x="8528393" y="2405321"/>
            <a:ext cx="1263013" cy="27556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a:xfrm>
            <a:off x="7704932" y="3684561"/>
            <a:ext cx="863891" cy="551284"/>
            <a:chOff x="7704932" y="3684561"/>
            <a:chExt cx="863891" cy="551284"/>
          </a:xfrm>
        </p:grpSpPr>
        <mc:AlternateContent xmlns:mc="http://schemas.openxmlformats.org/markup-compatibility/2006" xmlns:a14="http://schemas.microsoft.com/office/drawing/2010/main">
          <mc:Choice Requires="a14">
            <p:sp>
              <p:nvSpPr>
                <p:cNvPr id="12" name="Rectangle 11"/>
                <p:cNvSpPr/>
                <p:nvPr/>
              </p:nvSpPr>
              <p:spPr>
                <a:xfrm>
                  <a:off x="7704932" y="3897291"/>
                  <a:ext cx="863891" cy="338554"/>
                </a:xfrm>
                <a:prstGeom prst="rect">
                  <a:avLst/>
                </a:prstGeom>
              </p:spPr>
              <p:txBody>
                <a:bodyPr wrap="none">
                  <a:spAutoFit/>
                </a:bodyPr>
                <a:lstStyle/>
                <a:p>
                  <a:r>
                    <a:rPr lang="fr-FR" sz="1600" dirty="0" smtClean="0"/>
                    <a:t> </a:t>
                  </a:r>
                  <a14:m>
                    <m:oMath xmlns:m="http://schemas.openxmlformats.org/officeDocument/2006/math">
                      <m:r>
                        <m:rPr>
                          <m:sty m:val="p"/>
                        </m:rPr>
                        <a:rPr lang="fr-FR" sz="1600" i="0" smtClean="0">
                          <a:latin typeface="Cambria Math" panose="02040503050406030204" pitchFamily="18" charset="0"/>
                        </a:rPr>
                        <m:t>U</m:t>
                      </m:r>
                      <m:r>
                        <a:rPr lang="fr-FR" sz="1600" b="0" i="0" smtClean="0">
                          <a:latin typeface="Cambria Math" panose="02040503050406030204" pitchFamily="18" charset="0"/>
                        </a:rPr>
                        <m:t>=</m:t>
                      </m:r>
                      <m:r>
                        <m:rPr>
                          <m:sty m:val="p"/>
                        </m:rPr>
                        <a:rPr lang="fr-FR" sz="1600" b="0" i="0" smtClean="0">
                          <a:latin typeface="Cambria Math" panose="02040503050406030204" pitchFamily="18" charset="0"/>
                        </a:rPr>
                        <m:t>Yc</m:t>
                      </m:r>
                    </m:oMath>
                  </a14:m>
                  <a:endParaRPr lang="fr-FR" sz="1600" dirty="0"/>
                </a:p>
              </p:txBody>
            </p:sp>
          </mc:Choice>
          <mc:Fallback xmlns="">
            <p:sp>
              <p:nvSpPr>
                <p:cNvPr id="12" name="Rectangle 11"/>
                <p:cNvSpPr>
                  <a:spLocks noRot="1" noChangeAspect="1" noMove="1" noResize="1" noEditPoints="1" noAdjustHandles="1" noChangeArrowheads="1" noChangeShapeType="1" noTextEdit="1"/>
                </p:cNvSpPr>
                <p:nvPr/>
              </p:nvSpPr>
              <p:spPr>
                <a:xfrm>
                  <a:off x="7704932" y="3897291"/>
                  <a:ext cx="863891" cy="338554"/>
                </a:xfrm>
                <a:prstGeom prst="rect">
                  <a:avLst/>
                </a:prstGeom>
                <a:blipFill>
                  <a:blip r:embed="rId5"/>
                  <a:stretch>
                    <a:fillRect/>
                  </a:stretch>
                </a:blipFill>
              </p:spPr>
              <p:txBody>
                <a:bodyPr/>
                <a:lstStyle/>
                <a:p>
                  <a:r>
                    <a:rPr lang="fr-FR">
                      <a:noFill/>
                    </a:rPr>
                    <a:t> </a:t>
                  </a:r>
                </a:p>
              </p:txBody>
            </p:sp>
          </mc:Fallback>
        </mc:AlternateContent>
        <p:cxnSp>
          <p:nvCxnSpPr>
            <p:cNvPr id="51" name="Connecteur droit avec flèche 50"/>
            <p:cNvCxnSpPr/>
            <p:nvPr/>
          </p:nvCxnSpPr>
          <p:spPr>
            <a:xfrm>
              <a:off x="8092217" y="3684561"/>
              <a:ext cx="0" cy="288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ZoneTexte 51"/>
              <p:cNvSpPr txBox="1"/>
              <p:nvPr/>
            </p:nvSpPr>
            <p:spPr>
              <a:xfrm>
                <a:off x="6716871" y="4268575"/>
                <a:ext cx="3018198" cy="1000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 </m:t>
                                  </m:r>
                                  <m:r>
                                    <a:rPr lang="fr-FR" sz="1600" b="0" i="1" smtClean="0">
                                      <a:latin typeface="Cambria Math" panose="02040503050406030204" pitchFamily="18" charset="0"/>
                                    </a:rPr>
                                    <m:t>𝑢</m:t>
                                  </m:r>
                                </m:e>
                                <m:sub>
                                  <m:r>
                                    <a:rPr lang="fr-FR" sz="1600" b="0" i="1" smtClean="0">
                                      <a:latin typeface="Cambria Math" panose="02040503050406030204" pitchFamily="18" charset="0"/>
                                    </a:rPr>
                                    <m:t>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𝑌</m:t>
                                  </m:r>
                                </m:e>
                                <m:sub>
                                  <m:r>
                                    <a:rPr lang="fr-FR" sz="1600" b="0" i="1" smtClean="0">
                                      <a:latin typeface="Cambria Math" panose="02040503050406030204" pitchFamily="18" charset="0"/>
                                    </a:rPr>
                                    <m:t>1</m:t>
                                  </m:r>
                                </m:sub>
                              </m:sSub>
                              <m:sSub>
                                <m:sSubPr>
                                  <m:ctrlPr>
                                    <a:rPr lang="fr-FR" sz="1600" b="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𝑐</m:t>
                                  </m:r>
                                </m:e>
                                <m:sub>
                                  <m:r>
                                    <a:rPr lang="fr-FR" sz="1600" b="0" i="1" smtClean="0">
                                      <a:solidFill>
                                        <a:schemeClr val="accent6"/>
                                      </a:solidFill>
                                      <a:latin typeface="Cambria Math" panose="02040503050406030204" pitchFamily="18" charset="0"/>
                                    </a:rPr>
                                    <m:t>11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𝑌</m:t>
                                  </m:r>
                                </m:e>
                                <m:sub>
                                  <m:r>
                                    <a:rPr lang="fr-FR" sz="1600" b="0" i="1" smtClean="0">
                                      <a:latin typeface="Cambria Math" panose="02040503050406030204" pitchFamily="18" charset="0"/>
                                    </a:rPr>
                                    <m:t>2</m:t>
                                  </m:r>
                                </m:sub>
                              </m:sSub>
                              <m:sSub>
                                <m:sSubPr>
                                  <m:ctrlPr>
                                    <a:rPr lang="fr-FR" sz="1600" b="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𝑐</m:t>
                                  </m:r>
                                </m:e>
                                <m:sub>
                                  <m:r>
                                    <a:rPr lang="fr-FR" sz="1600" b="0" i="1" smtClean="0">
                                      <a:solidFill>
                                        <a:schemeClr val="accent6"/>
                                      </a:solidFill>
                                      <a:latin typeface="Cambria Math" panose="02040503050406030204" pitchFamily="18" charset="0"/>
                                    </a:rPr>
                                    <m:t>12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 </m:t>
                                  </m:r>
                                  <m:r>
                                    <a:rPr lang="fr-FR" sz="1600" b="0" i="1" smtClean="0">
                                      <a:latin typeface="Cambria Math" panose="02040503050406030204" pitchFamily="18" charset="0"/>
                                    </a:rPr>
                                    <m:t>𝑌</m:t>
                                  </m:r>
                                </m:e>
                                <m:sub>
                                  <m:r>
                                    <a:rPr lang="fr-FR" sz="1600" b="0" i="1" smtClean="0">
                                      <a:latin typeface="Cambria Math" panose="02040503050406030204" pitchFamily="18" charset="0"/>
                                    </a:rPr>
                                    <m:t>𝑙</m:t>
                                  </m:r>
                                </m:sub>
                              </m:sSub>
                              <m:sSub>
                                <m:sSubPr>
                                  <m:ctrlPr>
                                    <a:rPr lang="fr-FR" sz="1600" b="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𝑐</m:t>
                                  </m:r>
                                </m:e>
                                <m:sub>
                                  <m:r>
                                    <a:rPr lang="fr-FR" sz="1600" b="0" i="1" smtClean="0">
                                      <a:solidFill>
                                        <a:schemeClr val="accent6"/>
                                      </a:solidFill>
                                      <a:latin typeface="Cambria Math" panose="02040503050406030204" pitchFamily="18" charset="0"/>
                                    </a:rPr>
                                    <m:t>1</m:t>
                                  </m:r>
                                  <m:r>
                                    <a:rPr lang="fr-FR" sz="1600" b="0" i="1" smtClean="0">
                                      <a:solidFill>
                                        <a:schemeClr val="accent6"/>
                                      </a:solidFill>
                                      <a:latin typeface="Cambria Math" panose="02040503050406030204" pitchFamily="18" charset="0"/>
                                    </a:rPr>
                                    <m:t>𝑙</m:t>
                                  </m:r>
                                </m:sub>
                              </m:sSub>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  </m:t>
                                  </m:r>
                                  <m:r>
                                    <a:rPr lang="fr-FR" sz="1600" b="0" i="1" smtClean="0">
                                      <a:latin typeface="Cambria Math" panose="02040503050406030204" pitchFamily="18" charset="0"/>
                                    </a:rPr>
                                    <m:t>𝑢</m:t>
                                  </m:r>
                                </m:e>
                                <m:sub>
                                  <m:r>
                                    <a:rPr lang="fr-FR" sz="1600" b="0" i="1" smtClean="0">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𝑌</m:t>
                                  </m:r>
                                </m:e>
                                <m:sub>
                                  <m:r>
                                    <a:rPr lang="fr-FR" sz="1600" b="0" i="1" smtClean="0">
                                      <a:latin typeface="Cambria Math" panose="02040503050406030204" pitchFamily="18" charset="0"/>
                                    </a:rPr>
                                    <m:t>1</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𝑐</m:t>
                                  </m:r>
                                </m:e>
                                <m:sub>
                                  <m:r>
                                    <a:rPr lang="fr-FR" sz="1600" b="0" i="1" smtClean="0">
                                      <a:solidFill>
                                        <a:schemeClr val="accent4"/>
                                      </a:solidFill>
                                      <a:latin typeface="Cambria Math" panose="02040503050406030204" pitchFamily="18" charset="0"/>
                                    </a:rPr>
                                    <m:t>21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𝑌</m:t>
                                  </m:r>
                                </m:e>
                                <m:sub>
                                  <m:r>
                                    <a:rPr lang="fr-FR" sz="1600" b="0" i="1" smtClean="0">
                                      <a:latin typeface="Cambria Math" panose="02040503050406030204" pitchFamily="18" charset="0"/>
                                    </a:rPr>
                                    <m:t>2</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𝑐</m:t>
                                  </m:r>
                                </m:e>
                                <m:sub>
                                  <m:r>
                                    <a:rPr lang="fr-FR" sz="1600" b="0" i="1" smtClean="0">
                                      <a:solidFill>
                                        <a:schemeClr val="accent4"/>
                                      </a:solidFill>
                                      <a:latin typeface="Cambria Math" panose="02040503050406030204" pitchFamily="18" charset="0"/>
                                    </a:rPr>
                                    <m:t>22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𝑌</m:t>
                                  </m:r>
                                </m:e>
                                <m:sub>
                                  <m:r>
                                    <a:rPr lang="fr-FR" sz="1600" b="0" i="1" smtClean="0">
                                      <a:latin typeface="Cambria Math" panose="02040503050406030204" pitchFamily="18" charset="0"/>
                                    </a:rPr>
                                    <m:t>𝑙</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m:t>
                                  </m:r>
                                  <m:r>
                                    <a:rPr lang="fr-FR" sz="1600" b="0" i="1" smtClean="0">
                                      <a:solidFill>
                                        <a:schemeClr val="accent4"/>
                                      </a:solidFill>
                                      <a:latin typeface="Cambria Math" panose="02040503050406030204" pitchFamily="18" charset="0"/>
                                    </a:rPr>
                                    <m:t>𝑙</m:t>
                                  </m:r>
                                </m:sub>
                              </m:sSub>
                            </m:e>
                            <m:e>
                              <m:r>
                                <a:rPr lang="fr-FR" sz="1600" b="0" i="1" smtClean="0">
                                  <a:latin typeface="Cambria Math" panose="02040503050406030204" pitchFamily="18" charset="0"/>
                                </a:rPr>
                                <m:t>…</m:t>
                              </m:r>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   </m:t>
                                  </m:r>
                                  <m:r>
                                    <a:rPr lang="fr-FR" sz="1600" b="0" i="1" smtClean="0">
                                      <a:latin typeface="Cambria Math" panose="02040503050406030204" pitchFamily="18" charset="0"/>
                                    </a:rPr>
                                    <m:t>𝑢</m:t>
                                  </m:r>
                                </m:e>
                                <m:sub>
                                  <m:r>
                                    <a:rPr lang="fr-FR" sz="1600" b="0" i="1" smtClean="0">
                                      <a:latin typeface="Cambria Math" panose="02040503050406030204" pitchFamily="18" charset="0"/>
                                    </a:rPr>
                                    <m:t>h</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𝑌</m:t>
                                  </m:r>
                                </m:e>
                                <m:sub>
                                  <m:r>
                                    <a:rPr lang="fr-FR" sz="1600" b="0" i="1" smtClean="0">
                                      <a:latin typeface="Cambria Math" panose="02040503050406030204" pitchFamily="18" charset="0"/>
                                    </a:rPr>
                                    <m:t>1</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𝑐</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𝑌</m:t>
                                  </m:r>
                                </m:e>
                                <m:sub>
                                  <m:r>
                                    <a:rPr lang="fr-FR" sz="1600" b="0" i="1" smtClean="0">
                                      <a:latin typeface="Cambria Math" panose="02040503050406030204" pitchFamily="18" charset="0"/>
                                    </a:rPr>
                                    <m:t>2</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𝑌</m:t>
                                  </m:r>
                                </m:e>
                                <m:sub>
                                  <m:r>
                                    <a:rPr lang="fr-FR" sz="1600" b="0" i="1" smtClean="0">
                                      <a:latin typeface="Cambria Math" panose="02040503050406030204" pitchFamily="18" charset="0"/>
                                    </a:rPr>
                                    <m:t>𝑙</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h𝑙</m:t>
                                  </m:r>
                                </m:sub>
                              </m:sSub>
                            </m:e>
                          </m:eqArr>
                        </m:e>
                      </m:d>
                    </m:oMath>
                  </m:oMathPara>
                </a14:m>
                <a:endParaRPr lang="fr-FR" sz="1600" dirty="0"/>
              </a:p>
            </p:txBody>
          </p:sp>
        </mc:Choice>
        <mc:Fallback xmlns="">
          <p:sp>
            <p:nvSpPr>
              <p:cNvPr id="52" name="ZoneTexte 51"/>
              <p:cNvSpPr txBox="1">
                <a:spLocks noRot="1" noChangeAspect="1" noMove="1" noResize="1" noEditPoints="1" noAdjustHandles="1" noChangeArrowheads="1" noChangeShapeType="1" noTextEdit="1"/>
              </p:cNvSpPr>
              <p:nvPr/>
            </p:nvSpPr>
            <p:spPr>
              <a:xfrm>
                <a:off x="6716871" y="4268575"/>
                <a:ext cx="3018198" cy="1000659"/>
              </a:xfrm>
              <a:prstGeom prst="rect">
                <a:avLst/>
              </a:prstGeom>
              <a:blipFill>
                <a:blip r:embed="rId6"/>
                <a:stretch>
                  <a:fillRect/>
                </a:stretch>
              </a:blipFill>
            </p:spPr>
            <p:txBody>
              <a:bodyPr/>
              <a:lstStyle/>
              <a:p>
                <a:r>
                  <a:rPr lang="fr-FR">
                    <a:noFill/>
                  </a:rPr>
                  <a:t> </a:t>
                </a:r>
              </a:p>
            </p:txBody>
          </p:sp>
        </mc:Fallback>
      </mc:AlternateContent>
      <p:grpSp>
        <p:nvGrpSpPr>
          <p:cNvPr id="53" name="Groupe 52"/>
          <p:cNvGrpSpPr/>
          <p:nvPr/>
        </p:nvGrpSpPr>
        <p:grpSpPr>
          <a:xfrm>
            <a:off x="9474686" y="3194346"/>
            <a:ext cx="2560320" cy="338554"/>
            <a:chOff x="5140492" y="3631335"/>
            <a:chExt cx="2560320" cy="338554"/>
          </a:xfrm>
        </p:grpSpPr>
        <mc:AlternateContent xmlns:mc="http://schemas.openxmlformats.org/markup-compatibility/2006" xmlns:a14="http://schemas.microsoft.com/office/drawing/2010/main">
          <mc:Choice Requires="a14">
            <p:sp>
              <p:nvSpPr>
                <p:cNvPr id="54" name="ZoneTexte 53"/>
                <p:cNvSpPr txBox="1"/>
                <p:nvPr/>
              </p:nvSpPr>
              <p:spPr>
                <a:xfrm>
                  <a:off x="5140492" y="3631335"/>
                  <a:ext cx="256032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fr-FR" sz="1600" smtClean="0">
                            <a:latin typeface="Cambria Math" panose="02040503050406030204" pitchFamily="18" charset="0"/>
                          </a:rPr>
                          <m:t>T</m:t>
                        </m:r>
                        <m:r>
                          <a:rPr lang="fr-FR" sz="1600" b="0" i="0" smtClean="0">
                            <a:latin typeface="Cambria Math" panose="02040503050406030204" pitchFamily="18" charset="0"/>
                          </a:rPr>
                          <m:t>= </m:t>
                        </m:r>
                        <m:r>
                          <m:rPr>
                            <m:sty m:val="p"/>
                          </m:rPr>
                          <a:rPr lang="fr-FR" sz="1600" b="0" i="0" smtClean="0">
                            <a:latin typeface="Cambria Math" panose="02040503050406030204" pitchFamily="18" charset="0"/>
                          </a:rPr>
                          <m:t>Xw</m:t>
                        </m:r>
                      </m:oMath>
                    </m:oMathPara>
                  </a14:m>
                  <a:endParaRPr lang="fr-FR" dirty="0"/>
                </a:p>
              </p:txBody>
            </p:sp>
          </mc:Choice>
          <mc:Fallback xmlns="">
            <p:sp>
              <p:nvSpPr>
                <p:cNvPr id="54" name="ZoneTexte 53"/>
                <p:cNvSpPr txBox="1">
                  <a:spLocks noRot="1" noChangeAspect="1" noMove="1" noResize="1" noEditPoints="1" noAdjustHandles="1" noChangeArrowheads="1" noChangeShapeType="1" noTextEdit="1"/>
                </p:cNvSpPr>
                <p:nvPr/>
              </p:nvSpPr>
              <p:spPr>
                <a:xfrm>
                  <a:off x="5140492" y="3631335"/>
                  <a:ext cx="2560320" cy="338554"/>
                </a:xfrm>
                <a:prstGeom prst="rect">
                  <a:avLst/>
                </a:prstGeom>
                <a:blipFill>
                  <a:blip r:embed="rId7"/>
                  <a:stretch>
                    <a:fillRect/>
                  </a:stretch>
                </a:blipFill>
              </p:spPr>
              <p:txBody>
                <a:bodyPr/>
                <a:lstStyle/>
                <a:p>
                  <a:r>
                    <a:rPr lang="fr-FR">
                      <a:noFill/>
                    </a:rPr>
                    <a:t> </a:t>
                  </a:r>
                </a:p>
              </p:txBody>
            </p:sp>
          </mc:Fallback>
        </mc:AlternateContent>
        <p:sp>
          <p:nvSpPr>
            <p:cNvPr id="55" name="Flèche droite 54"/>
            <p:cNvSpPr/>
            <p:nvPr/>
          </p:nvSpPr>
          <p:spPr>
            <a:xfrm>
              <a:off x="5457212" y="3687607"/>
              <a:ext cx="429208" cy="270487"/>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56" name="Connecteur droit avec flèche 55"/>
          <p:cNvCxnSpPr/>
          <p:nvPr/>
        </p:nvCxnSpPr>
        <p:spPr>
          <a:xfrm flipV="1">
            <a:off x="2895265" y="2906320"/>
            <a:ext cx="122123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2791235" y="2569585"/>
            <a:ext cx="2188202" cy="307777"/>
          </a:xfrm>
          <a:prstGeom prst="rect">
            <a:avLst/>
          </a:prstGeom>
          <a:noFill/>
        </p:spPr>
        <p:txBody>
          <a:bodyPr wrap="square" rtlCol="0">
            <a:spAutoFit/>
          </a:bodyPr>
          <a:lstStyle/>
          <a:p>
            <a:r>
              <a:rPr lang="fr-FR" sz="1400" dirty="0" smtClean="0"/>
              <a:t>l variables quantitatives</a:t>
            </a:r>
            <a:endParaRPr lang="fr-FR" sz="1400" dirty="0"/>
          </a:p>
        </p:txBody>
      </p:sp>
      <p:sp>
        <p:nvSpPr>
          <p:cNvPr id="49" name="ZoneTexte 48"/>
          <p:cNvSpPr txBox="1"/>
          <p:nvPr/>
        </p:nvSpPr>
        <p:spPr>
          <a:xfrm>
            <a:off x="9391094" y="2597776"/>
            <a:ext cx="1867855" cy="584775"/>
          </a:xfrm>
          <a:prstGeom prst="rect">
            <a:avLst/>
          </a:prstGeom>
          <a:noFill/>
        </p:spPr>
        <p:txBody>
          <a:bodyPr wrap="square" rtlCol="0">
            <a:spAutoFit/>
          </a:bodyPr>
          <a:lstStyle/>
          <a:p>
            <a:pPr algn="ctr"/>
            <a:r>
              <a:rPr lang="fr-FR" sz="1600" dirty="0" smtClean="0">
                <a:solidFill>
                  <a:schemeClr val="tx2"/>
                </a:solidFill>
              </a:rPr>
              <a:t>Matrice des composantes t</a:t>
            </a:r>
          </a:p>
        </p:txBody>
      </p:sp>
      <p:grpSp>
        <p:nvGrpSpPr>
          <p:cNvPr id="32" name="Groupe 31"/>
          <p:cNvGrpSpPr/>
          <p:nvPr/>
        </p:nvGrpSpPr>
        <p:grpSpPr>
          <a:xfrm>
            <a:off x="4049663" y="5466300"/>
            <a:ext cx="7400184" cy="1077218"/>
            <a:chOff x="4116496" y="5553797"/>
            <a:chExt cx="7400184" cy="1077218"/>
          </a:xfrm>
        </p:grpSpPr>
        <p:sp>
          <p:nvSpPr>
            <p:cNvPr id="19" name="ZoneTexte 18"/>
            <p:cNvSpPr txBox="1"/>
            <p:nvPr/>
          </p:nvSpPr>
          <p:spPr>
            <a:xfrm>
              <a:off x="4116496" y="5553797"/>
              <a:ext cx="7400184" cy="1077218"/>
            </a:xfrm>
            <a:prstGeom prst="rect">
              <a:avLst/>
            </a:prstGeom>
            <a:noFill/>
            <a:ln w="19050">
              <a:solidFill>
                <a:srgbClr val="69B399"/>
              </a:solidFill>
            </a:ln>
          </p:spPr>
          <p:txBody>
            <a:bodyPr wrap="square" rtlCol="0">
              <a:spAutoFit/>
            </a:bodyPr>
            <a:lstStyle/>
            <a:p>
              <a:pPr algn="ctr"/>
              <a:r>
                <a:rPr lang="fr-FR" sz="1600" dirty="0" smtClean="0"/>
                <a:t>Recherche des t composantes PLS de la même manière que pour la PLS-1 mais avec une recherche conjointe des composantes t et u tel que (i) la matrice U restitue bien Y et la matrice T restitue bien X et que (ii) </a:t>
              </a:r>
              <a:r>
                <a:rPr lang="fr-FR" sz="1600" dirty="0" err="1" smtClean="0"/>
                <a:t>cov</a:t>
              </a:r>
              <a:r>
                <a:rPr lang="fr-FR" sz="1600" dirty="0" smtClean="0"/>
                <a:t> (U, T) soit maximale, sous la contrainte</a:t>
              </a:r>
            </a:p>
            <a:p>
              <a:pPr algn="ctr"/>
              <a:r>
                <a:rPr lang="fr-FR" sz="1600" dirty="0" smtClean="0"/>
                <a:t>t1         t2          t3, …, th-1         th  et u1         u2          u3, …, uh-1         </a:t>
              </a:r>
              <a:r>
                <a:rPr lang="fr-FR" sz="1600" dirty="0" err="1" smtClean="0"/>
                <a:t>uh</a:t>
              </a:r>
              <a:r>
                <a:rPr lang="fr-FR" sz="1600" dirty="0" smtClean="0"/>
                <a:t> </a:t>
              </a:r>
              <a:endParaRPr lang="fr-FR" sz="1600" dirty="0">
                <a:solidFill>
                  <a:schemeClr val="tx1"/>
                </a:solidFill>
              </a:endParaRPr>
            </a:p>
          </p:txBody>
        </p:sp>
        <p:pic>
          <p:nvPicPr>
            <p:cNvPr id="28" name="Image 27"/>
            <p:cNvPicPr>
              <a:picLocks noChangeAspect="1"/>
            </p:cNvPicPr>
            <p:nvPr/>
          </p:nvPicPr>
          <p:blipFill>
            <a:blip r:embed="rId8"/>
            <a:stretch>
              <a:fillRect/>
            </a:stretch>
          </p:blipFill>
          <p:spPr>
            <a:xfrm>
              <a:off x="5268291" y="6311378"/>
              <a:ext cx="306522" cy="193778"/>
            </a:xfrm>
            <a:prstGeom prst="rect">
              <a:avLst/>
            </a:prstGeom>
          </p:spPr>
        </p:pic>
        <p:pic>
          <p:nvPicPr>
            <p:cNvPr id="84" name="Image 83"/>
            <p:cNvPicPr>
              <a:picLocks noChangeAspect="1"/>
            </p:cNvPicPr>
            <p:nvPr/>
          </p:nvPicPr>
          <p:blipFill>
            <a:blip r:embed="rId8"/>
            <a:stretch>
              <a:fillRect/>
            </a:stretch>
          </p:blipFill>
          <p:spPr>
            <a:xfrm>
              <a:off x="5842705" y="6308373"/>
              <a:ext cx="306522" cy="193778"/>
            </a:xfrm>
            <a:prstGeom prst="rect">
              <a:avLst/>
            </a:prstGeom>
          </p:spPr>
        </p:pic>
        <p:pic>
          <p:nvPicPr>
            <p:cNvPr id="85" name="Image 84"/>
            <p:cNvPicPr>
              <a:picLocks noChangeAspect="1"/>
            </p:cNvPicPr>
            <p:nvPr/>
          </p:nvPicPr>
          <p:blipFill>
            <a:blip r:embed="rId8"/>
            <a:stretch>
              <a:fillRect/>
            </a:stretch>
          </p:blipFill>
          <p:spPr>
            <a:xfrm>
              <a:off x="7081424" y="6308373"/>
              <a:ext cx="306522" cy="193778"/>
            </a:xfrm>
            <a:prstGeom prst="rect">
              <a:avLst/>
            </a:prstGeom>
          </p:spPr>
        </p:pic>
        <p:pic>
          <p:nvPicPr>
            <p:cNvPr id="86" name="Image 85"/>
            <p:cNvPicPr>
              <a:picLocks noChangeAspect="1"/>
            </p:cNvPicPr>
            <p:nvPr/>
          </p:nvPicPr>
          <p:blipFill>
            <a:blip r:embed="rId8"/>
            <a:stretch>
              <a:fillRect/>
            </a:stretch>
          </p:blipFill>
          <p:spPr>
            <a:xfrm>
              <a:off x="8126522" y="6308373"/>
              <a:ext cx="306522" cy="193778"/>
            </a:xfrm>
            <a:prstGeom prst="rect">
              <a:avLst/>
            </a:prstGeom>
          </p:spPr>
        </p:pic>
        <p:pic>
          <p:nvPicPr>
            <p:cNvPr id="87" name="Image 86"/>
            <p:cNvPicPr>
              <a:picLocks noChangeAspect="1"/>
            </p:cNvPicPr>
            <p:nvPr/>
          </p:nvPicPr>
          <p:blipFill>
            <a:blip r:embed="rId8"/>
            <a:stretch>
              <a:fillRect/>
            </a:stretch>
          </p:blipFill>
          <p:spPr>
            <a:xfrm>
              <a:off x="8711628" y="6308373"/>
              <a:ext cx="306522" cy="193778"/>
            </a:xfrm>
            <a:prstGeom prst="rect">
              <a:avLst/>
            </a:prstGeom>
          </p:spPr>
        </p:pic>
        <p:pic>
          <p:nvPicPr>
            <p:cNvPr id="88" name="Image 87"/>
            <p:cNvPicPr>
              <a:picLocks noChangeAspect="1"/>
            </p:cNvPicPr>
            <p:nvPr/>
          </p:nvPicPr>
          <p:blipFill>
            <a:blip r:embed="rId8"/>
            <a:stretch>
              <a:fillRect/>
            </a:stretch>
          </p:blipFill>
          <p:spPr>
            <a:xfrm>
              <a:off x="10018500" y="6308373"/>
              <a:ext cx="306522" cy="193778"/>
            </a:xfrm>
            <a:prstGeom prst="rect">
              <a:avLst/>
            </a:prstGeom>
          </p:spPr>
        </p:pic>
      </p:grpSp>
      <p:sp>
        <p:nvSpPr>
          <p:cNvPr id="7" name="Espace réservé du numéro de diapositive 6"/>
          <p:cNvSpPr>
            <a:spLocks noGrp="1"/>
          </p:cNvSpPr>
          <p:nvPr>
            <p:ph type="sldNum" sz="quarter" idx="12"/>
          </p:nvPr>
        </p:nvSpPr>
        <p:spPr/>
        <p:txBody>
          <a:bodyPr/>
          <a:lstStyle/>
          <a:p>
            <a:fld id="{E2865AC2-C3CD-4BE8-8A41-BDDEB636779E}" type="slidenum">
              <a:rPr lang="fr-FR" smtClean="0"/>
              <a:t>13</a:t>
            </a:fld>
            <a:endParaRPr lang="fr-FR"/>
          </a:p>
        </p:txBody>
      </p:sp>
    </p:spTree>
    <p:extLst>
      <p:ext uri="{BB962C8B-B14F-4D97-AF65-F5344CB8AC3E}">
        <p14:creationId xmlns:p14="http://schemas.microsoft.com/office/powerpoint/2010/main" val="257324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ipe(left)">
                                      <p:cBhvr>
                                        <p:cTn id="14" dur="500"/>
                                        <p:tgtEl>
                                          <p:spTgt spid="49"/>
                                        </p:tgtEl>
                                      </p:cBhvr>
                                    </p:animEffect>
                                  </p:childTnLst>
                                </p:cTn>
                              </p:par>
                              <p:par>
                                <p:cTn id="15" presetID="22" presetClass="entr" presetSubtype="8"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4" name="Groupe 13"/>
          <p:cNvGrpSpPr/>
          <p:nvPr/>
        </p:nvGrpSpPr>
        <p:grpSpPr>
          <a:xfrm>
            <a:off x="896026" y="1279189"/>
            <a:ext cx="3912014" cy="508684"/>
            <a:chOff x="4040495" y="1186363"/>
            <a:chExt cx="3912014" cy="508684"/>
          </a:xfrm>
        </p:grpSpPr>
        <p:sp>
          <p:nvSpPr>
            <p:cNvPr id="3" name="Rectangle à coins arrondis 2"/>
            <p:cNvSpPr/>
            <p:nvPr/>
          </p:nvSpPr>
          <p:spPr>
            <a:xfrm>
              <a:off x="4040495" y="1186363"/>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4040495" y="1250843"/>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p:grpSp>
      <p:grpSp>
        <p:nvGrpSpPr>
          <p:cNvPr id="25" name="Groupe 24"/>
          <p:cNvGrpSpPr/>
          <p:nvPr/>
        </p:nvGrpSpPr>
        <p:grpSpPr>
          <a:xfrm>
            <a:off x="5044680" y="1320172"/>
            <a:ext cx="4986011" cy="392829"/>
            <a:chOff x="5044680" y="1269372"/>
            <a:chExt cx="4986011" cy="392829"/>
          </a:xfrm>
        </p:grpSpPr>
        <p:sp>
          <p:nvSpPr>
            <p:cNvPr id="9" name="ZoneTexte 8"/>
            <p:cNvSpPr txBox="1"/>
            <p:nvPr/>
          </p:nvSpPr>
          <p:spPr>
            <a:xfrm>
              <a:off x="5537705" y="1292869"/>
              <a:ext cx="4492986" cy="369332"/>
            </a:xfrm>
            <a:prstGeom prst="rect">
              <a:avLst/>
            </a:prstGeom>
            <a:noFill/>
          </p:spPr>
          <p:txBody>
            <a:bodyPr wrap="square" rtlCol="0">
              <a:spAutoFit/>
            </a:bodyPr>
            <a:lstStyle/>
            <a:p>
              <a:r>
                <a:rPr lang="fr-FR" dirty="0" smtClean="0"/>
                <a:t>Cas particulier de la PLS-DA</a:t>
              </a:r>
              <a:endParaRPr lang="fr-FR" dirty="0"/>
            </a:p>
          </p:txBody>
        </p:sp>
        <p:sp>
          <p:nvSpPr>
            <p:cNvPr id="15" name="Flèche droite 14"/>
            <p:cNvSpPr/>
            <p:nvPr/>
          </p:nvSpPr>
          <p:spPr>
            <a:xfrm>
              <a:off x="5044680" y="1269372"/>
              <a:ext cx="415637" cy="392829"/>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0" name="Groupe 29"/>
          <p:cNvGrpSpPr/>
          <p:nvPr/>
        </p:nvGrpSpPr>
        <p:grpSpPr>
          <a:xfrm>
            <a:off x="103665" y="2118638"/>
            <a:ext cx="4055035" cy="2947682"/>
            <a:chOff x="7448602" y="2374557"/>
            <a:chExt cx="4055035" cy="2947682"/>
          </a:xfrm>
        </p:grpSpPr>
        <p:sp>
          <p:nvSpPr>
            <p:cNvPr id="73" name="Rectangle 72"/>
            <p:cNvSpPr/>
            <p:nvPr/>
          </p:nvSpPr>
          <p:spPr>
            <a:xfrm>
              <a:off x="8016885" y="3319218"/>
              <a:ext cx="2121877" cy="198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74" name="Rectangle 73"/>
            <p:cNvSpPr/>
            <p:nvPr/>
          </p:nvSpPr>
          <p:spPr>
            <a:xfrm>
              <a:off x="10203512" y="3319218"/>
              <a:ext cx="1300125"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Y</a:t>
              </a:r>
              <a:endParaRPr lang="fr-FR" dirty="0">
                <a:solidFill>
                  <a:schemeClr val="tx1"/>
                </a:solidFill>
              </a:endParaRPr>
            </a:p>
          </p:txBody>
        </p:sp>
        <p:cxnSp>
          <p:nvCxnSpPr>
            <p:cNvPr id="75" name="Connecteur droit avec flèche 74"/>
            <p:cNvCxnSpPr/>
            <p:nvPr/>
          </p:nvCxnSpPr>
          <p:spPr>
            <a:xfrm>
              <a:off x="7846119" y="3162239"/>
              <a:ext cx="2268000"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8094204" y="2828334"/>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77" name="Connecteur droit avec flèche 76"/>
            <p:cNvCxnSpPr/>
            <p:nvPr/>
          </p:nvCxnSpPr>
          <p:spPr>
            <a:xfrm>
              <a:off x="7843214" y="3162239"/>
              <a:ext cx="0" cy="216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ZoneTexte 77"/>
            <p:cNvSpPr txBox="1"/>
            <p:nvPr/>
          </p:nvSpPr>
          <p:spPr>
            <a:xfrm rot="5400000">
              <a:off x="6921298" y="4155929"/>
              <a:ext cx="1362385" cy="307777"/>
            </a:xfrm>
            <a:prstGeom prst="rect">
              <a:avLst/>
            </a:prstGeom>
            <a:noFill/>
          </p:spPr>
          <p:txBody>
            <a:bodyPr wrap="square" rtlCol="0">
              <a:spAutoFit/>
            </a:bodyPr>
            <a:lstStyle/>
            <a:p>
              <a:r>
                <a:rPr lang="fr-FR" sz="1400" dirty="0" smtClean="0"/>
                <a:t>n observations</a:t>
              </a:r>
              <a:endParaRPr lang="fr-FR" sz="1400" dirty="0"/>
            </a:p>
          </p:txBody>
        </p:sp>
        <p:sp>
          <p:nvSpPr>
            <p:cNvPr id="79" name="ZoneTexte 78"/>
            <p:cNvSpPr txBox="1"/>
            <p:nvPr/>
          </p:nvSpPr>
          <p:spPr>
            <a:xfrm>
              <a:off x="9188305" y="2374557"/>
              <a:ext cx="803564" cy="369332"/>
            </a:xfrm>
            <a:prstGeom prst="rect">
              <a:avLst/>
            </a:prstGeom>
            <a:noFill/>
          </p:spPr>
          <p:txBody>
            <a:bodyPr wrap="square" rtlCol="0">
              <a:spAutoFit/>
            </a:bodyPr>
            <a:lstStyle/>
            <a:p>
              <a:r>
                <a:rPr lang="fr-FR" b="1" dirty="0" smtClean="0">
                  <a:solidFill>
                    <a:schemeClr val="accent2"/>
                  </a:solidFill>
                </a:rPr>
                <a:t>PLS-2</a:t>
              </a:r>
              <a:endParaRPr lang="fr-FR" b="1" dirty="0">
                <a:solidFill>
                  <a:schemeClr val="accent2"/>
                </a:solidFill>
              </a:endParaRPr>
            </a:p>
          </p:txBody>
        </p:sp>
      </p:grpSp>
      <p:cxnSp>
        <p:nvCxnSpPr>
          <p:cNvPr id="56" name="Connecteur droit avec flèche 55"/>
          <p:cNvCxnSpPr/>
          <p:nvPr/>
        </p:nvCxnSpPr>
        <p:spPr>
          <a:xfrm flipV="1">
            <a:off x="2895265" y="2906320"/>
            <a:ext cx="122123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2791235" y="2569585"/>
            <a:ext cx="2188202" cy="307777"/>
          </a:xfrm>
          <a:prstGeom prst="rect">
            <a:avLst/>
          </a:prstGeom>
          <a:noFill/>
        </p:spPr>
        <p:txBody>
          <a:bodyPr wrap="square" rtlCol="0">
            <a:spAutoFit/>
          </a:bodyPr>
          <a:lstStyle/>
          <a:p>
            <a:r>
              <a:rPr lang="fr-FR" sz="1400" dirty="0" smtClean="0"/>
              <a:t>l variables quantitatives</a:t>
            </a:r>
            <a:endParaRPr lang="fr-FR" sz="1400" dirty="0"/>
          </a:p>
        </p:txBody>
      </p:sp>
      <p:grpSp>
        <p:nvGrpSpPr>
          <p:cNvPr id="57" name="Groupe 56"/>
          <p:cNvGrpSpPr/>
          <p:nvPr/>
        </p:nvGrpSpPr>
        <p:grpSpPr>
          <a:xfrm>
            <a:off x="4954819" y="2528020"/>
            <a:ext cx="4428722" cy="3262117"/>
            <a:chOff x="6296236" y="2511551"/>
            <a:chExt cx="4428722" cy="3262117"/>
          </a:xfrm>
        </p:grpSpPr>
        <p:grpSp>
          <p:nvGrpSpPr>
            <p:cNvPr id="59" name="Groupe 58"/>
            <p:cNvGrpSpPr/>
            <p:nvPr/>
          </p:nvGrpSpPr>
          <p:grpSpPr>
            <a:xfrm>
              <a:off x="8834947" y="2511551"/>
              <a:ext cx="1467077" cy="2508381"/>
              <a:chOff x="4132319" y="2514289"/>
              <a:chExt cx="1467077" cy="2508381"/>
            </a:xfrm>
          </p:grpSpPr>
          <p:sp>
            <p:nvSpPr>
              <p:cNvPr id="72" name="Rectangle 71"/>
              <p:cNvSpPr/>
              <p:nvPr/>
            </p:nvSpPr>
            <p:spPr>
              <a:xfrm>
                <a:off x="4346759" y="3041470"/>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S</a:t>
                </a:r>
                <a:endParaRPr lang="fr-FR" sz="1400" dirty="0" smtClean="0">
                  <a:solidFill>
                    <a:schemeClr val="tx1"/>
                  </a:solidFill>
                </a:endParaRPr>
              </a:p>
              <a:p>
                <a:pPr algn="ctr"/>
                <a:r>
                  <a:rPr lang="fr-FR" sz="1400" dirty="0">
                    <a:solidFill>
                      <a:schemeClr val="tx1"/>
                    </a:solidFill>
                  </a:rPr>
                  <a:t>S</a:t>
                </a:r>
                <a:endParaRPr lang="fr-FR" sz="1400" dirty="0" smtClean="0">
                  <a:solidFill>
                    <a:schemeClr val="tx1"/>
                  </a:solidFill>
                </a:endParaRPr>
              </a:p>
              <a:p>
                <a:pPr algn="ctr"/>
                <a:r>
                  <a:rPr lang="fr-FR" sz="1400" dirty="0" smtClean="0">
                    <a:solidFill>
                      <a:schemeClr val="tx1"/>
                    </a:solidFill>
                  </a:rPr>
                  <a:t>M</a:t>
                </a:r>
              </a:p>
              <a:p>
                <a:pPr algn="ctr"/>
                <a:r>
                  <a:rPr lang="fr-FR" sz="1400" dirty="0" smtClean="0">
                    <a:solidFill>
                      <a:schemeClr val="tx1"/>
                    </a:solidFill>
                  </a:rPr>
                  <a:t>…</a:t>
                </a:r>
              </a:p>
              <a:p>
                <a:pPr algn="ctr"/>
                <a:r>
                  <a:rPr lang="fr-FR" sz="1400" dirty="0">
                    <a:solidFill>
                      <a:schemeClr val="tx1"/>
                    </a:solidFill>
                  </a:rPr>
                  <a:t>S</a:t>
                </a:r>
                <a:endParaRPr lang="fr-FR" sz="1400" dirty="0" smtClean="0">
                  <a:solidFill>
                    <a:schemeClr val="tx1"/>
                  </a:solidFill>
                </a:endParaRPr>
              </a:p>
              <a:p>
                <a:pPr algn="ctr"/>
                <a:r>
                  <a:rPr lang="fr-FR" sz="1400" dirty="0" smtClean="0">
                    <a:solidFill>
                      <a:schemeClr val="tx1"/>
                    </a:solidFill>
                  </a:rPr>
                  <a:t>S</a:t>
                </a:r>
              </a:p>
              <a:p>
                <a:pPr algn="ctr"/>
                <a:r>
                  <a:rPr lang="fr-FR" sz="1400" dirty="0">
                    <a:solidFill>
                      <a:schemeClr val="tx1"/>
                    </a:solidFill>
                  </a:rPr>
                  <a:t>M</a:t>
                </a:r>
                <a:endParaRPr lang="fr-FR" sz="1400" dirty="0" smtClean="0">
                  <a:solidFill>
                    <a:schemeClr val="tx1"/>
                  </a:solidFill>
                </a:endParaRPr>
              </a:p>
              <a:p>
                <a:pPr algn="ctr"/>
                <a:r>
                  <a:rPr lang="fr-FR" sz="1400" dirty="0" smtClean="0">
                    <a:solidFill>
                      <a:schemeClr val="tx1"/>
                    </a:solidFill>
                  </a:rPr>
                  <a:t>S</a:t>
                </a:r>
                <a:endParaRPr lang="fr-FR" sz="1400" dirty="0">
                  <a:solidFill>
                    <a:schemeClr val="tx1"/>
                  </a:solidFill>
                </a:endParaRPr>
              </a:p>
            </p:txBody>
          </p:sp>
          <p:sp>
            <p:nvSpPr>
              <p:cNvPr id="80" name="ZoneTexte 79"/>
              <p:cNvSpPr txBox="1"/>
              <p:nvPr/>
            </p:nvSpPr>
            <p:spPr>
              <a:xfrm rot="19626802">
                <a:off x="4132319" y="2514289"/>
                <a:ext cx="1467077" cy="307777"/>
              </a:xfrm>
              <a:prstGeom prst="rect">
                <a:avLst/>
              </a:prstGeom>
              <a:noFill/>
            </p:spPr>
            <p:txBody>
              <a:bodyPr wrap="square" rtlCol="0">
                <a:spAutoFit/>
              </a:bodyPr>
              <a:lstStyle/>
              <a:p>
                <a:pPr algn="ctr"/>
                <a:r>
                  <a:rPr lang="fr-FR" sz="1400" dirty="0" smtClean="0"/>
                  <a:t>Sain/Malade</a:t>
                </a:r>
                <a:endParaRPr lang="fr-FR" sz="1400" dirty="0"/>
              </a:p>
            </p:txBody>
          </p:sp>
        </p:grpSp>
        <p:sp>
          <p:nvSpPr>
            <p:cNvPr id="60" name="Rectangle 59"/>
            <p:cNvSpPr/>
            <p:nvPr/>
          </p:nvSpPr>
          <p:spPr>
            <a:xfrm>
              <a:off x="6874497" y="3052800"/>
              <a:ext cx="2121877" cy="19690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62" name="ZoneTexte 61"/>
            <p:cNvSpPr txBox="1"/>
            <p:nvPr/>
          </p:nvSpPr>
          <p:spPr>
            <a:xfrm rot="19718739">
              <a:off x="6722613" y="2526918"/>
              <a:ext cx="1042853" cy="307777"/>
            </a:xfrm>
            <a:prstGeom prst="rect">
              <a:avLst/>
            </a:prstGeom>
            <a:noFill/>
          </p:spPr>
          <p:txBody>
            <a:bodyPr wrap="square" rtlCol="0">
              <a:spAutoFit/>
            </a:bodyPr>
            <a:lstStyle/>
            <a:p>
              <a:r>
                <a:rPr lang="fr-FR" sz="1400" dirty="0" err="1" smtClean="0"/>
                <a:t>Prod</a:t>
              </a:r>
              <a:r>
                <a:rPr lang="fr-FR" sz="1400" dirty="0" smtClean="0"/>
                <a:t>.</a:t>
              </a:r>
              <a:endParaRPr lang="fr-FR" sz="1400" dirty="0"/>
            </a:p>
          </p:txBody>
        </p:sp>
        <p:cxnSp>
          <p:nvCxnSpPr>
            <p:cNvPr id="63" name="Connecteur droit avec flèche 62"/>
            <p:cNvCxnSpPr/>
            <p:nvPr/>
          </p:nvCxnSpPr>
          <p:spPr>
            <a:xfrm flipH="1">
              <a:off x="6690848" y="3052805"/>
              <a:ext cx="0" cy="198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rot="5400000">
              <a:off x="5668881" y="3989568"/>
              <a:ext cx="1562487" cy="307777"/>
            </a:xfrm>
            <a:prstGeom prst="rect">
              <a:avLst/>
            </a:prstGeom>
            <a:noFill/>
          </p:spPr>
          <p:txBody>
            <a:bodyPr wrap="square" rtlCol="0">
              <a:spAutoFit/>
            </a:bodyPr>
            <a:lstStyle/>
            <a:p>
              <a:r>
                <a:rPr lang="fr-FR" sz="1400" dirty="0" smtClean="0"/>
                <a:t>n vaches laitières</a:t>
              </a:r>
              <a:endParaRPr lang="fr-FR" sz="1400" dirty="0"/>
            </a:p>
          </p:txBody>
        </p:sp>
        <p:sp>
          <p:nvSpPr>
            <p:cNvPr id="65" name="ZoneTexte 64"/>
            <p:cNvSpPr txBox="1"/>
            <p:nvPr/>
          </p:nvSpPr>
          <p:spPr>
            <a:xfrm rot="19718739">
              <a:off x="7153879" y="2624364"/>
              <a:ext cx="715432" cy="307777"/>
            </a:xfrm>
            <a:prstGeom prst="rect">
              <a:avLst/>
            </a:prstGeom>
            <a:noFill/>
          </p:spPr>
          <p:txBody>
            <a:bodyPr wrap="square" rtlCol="0">
              <a:spAutoFit/>
            </a:bodyPr>
            <a:lstStyle/>
            <a:p>
              <a:r>
                <a:rPr lang="fr-FR" sz="1400" dirty="0" smtClean="0"/>
                <a:t>TP</a:t>
              </a:r>
              <a:endParaRPr lang="fr-FR" sz="1400" dirty="0"/>
            </a:p>
          </p:txBody>
        </p:sp>
        <p:sp>
          <p:nvSpPr>
            <p:cNvPr id="66" name="ZoneTexte 65"/>
            <p:cNvSpPr txBox="1"/>
            <p:nvPr/>
          </p:nvSpPr>
          <p:spPr>
            <a:xfrm rot="19718739">
              <a:off x="7403078" y="2612102"/>
              <a:ext cx="715432" cy="307777"/>
            </a:xfrm>
            <a:prstGeom prst="rect">
              <a:avLst/>
            </a:prstGeom>
            <a:noFill/>
          </p:spPr>
          <p:txBody>
            <a:bodyPr wrap="square" rtlCol="0">
              <a:spAutoFit/>
            </a:bodyPr>
            <a:lstStyle/>
            <a:p>
              <a:r>
                <a:rPr lang="fr-FR" sz="1400" dirty="0" smtClean="0"/>
                <a:t>TB</a:t>
              </a:r>
              <a:endParaRPr lang="fr-FR" sz="1400" dirty="0"/>
            </a:p>
          </p:txBody>
        </p:sp>
        <p:sp>
          <p:nvSpPr>
            <p:cNvPr id="67" name="ZoneTexte 66"/>
            <p:cNvSpPr txBox="1"/>
            <p:nvPr/>
          </p:nvSpPr>
          <p:spPr>
            <a:xfrm rot="19718739">
              <a:off x="7653258" y="2648015"/>
              <a:ext cx="715432" cy="307777"/>
            </a:xfrm>
            <a:prstGeom prst="rect">
              <a:avLst/>
            </a:prstGeom>
            <a:noFill/>
          </p:spPr>
          <p:txBody>
            <a:bodyPr wrap="square" rtlCol="0">
              <a:spAutoFit/>
            </a:bodyPr>
            <a:lstStyle/>
            <a:p>
              <a:r>
                <a:rPr lang="fr-FR" sz="1400" dirty="0" smtClean="0"/>
                <a:t>CCS</a:t>
              </a:r>
              <a:endParaRPr lang="fr-FR" sz="1400" dirty="0"/>
            </a:p>
          </p:txBody>
        </p:sp>
        <p:sp>
          <p:nvSpPr>
            <p:cNvPr id="68" name="ZoneTexte 67"/>
            <p:cNvSpPr txBox="1"/>
            <p:nvPr/>
          </p:nvSpPr>
          <p:spPr>
            <a:xfrm>
              <a:off x="8061343" y="2685630"/>
              <a:ext cx="418566" cy="307777"/>
            </a:xfrm>
            <a:prstGeom prst="rect">
              <a:avLst/>
            </a:prstGeom>
            <a:noFill/>
          </p:spPr>
          <p:txBody>
            <a:bodyPr wrap="square" rtlCol="0">
              <a:spAutoFit/>
            </a:bodyPr>
            <a:lstStyle/>
            <a:p>
              <a:r>
                <a:rPr lang="fr-FR" sz="1400" dirty="0" smtClean="0"/>
                <a:t>…</a:t>
              </a:r>
              <a:endParaRPr lang="fr-FR" sz="1400" dirty="0"/>
            </a:p>
          </p:txBody>
        </p:sp>
        <p:sp>
          <p:nvSpPr>
            <p:cNvPr id="69" name="ZoneTexte 68"/>
            <p:cNvSpPr txBox="1"/>
            <p:nvPr/>
          </p:nvSpPr>
          <p:spPr>
            <a:xfrm rot="19718739">
              <a:off x="8312160" y="2648016"/>
              <a:ext cx="715432" cy="307777"/>
            </a:xfrm>
            <a:prstGeom prst="rect">
              <a:avLst/>
            </a:prstGeom>
            <a:noFill/>
          </p:spPr>
          <p:txBody>
            <a:bodyPr wrap="square" rtlCol="0">
              <a:spAutoFit/>
            </a:bodyPr>
            <a:lstStyle/>
            <a:p>
              <a:r>
                <a:rPr lang="fr-FR" sz="1400" dirty="0" smtClean="0"/>
                <a:t>T°</a:t>
              </a:r>
              <a:endParaRPr lang="fr-FR" sz="1400" dirty="0"/>
            </a:p>
          </p:txBody>
        </p:sp>
        <p:sp>
          <p:nvSpPr>
            <p:cNvPr id="70" name="ZoneTexte 69"/>
            <p:cNvSpPr txBox="1"/>
            <p:nvPr/>
          </p:nvSpPr>
          <p:spPr>
            <a:xfrm rot="19718739">
              <a:off x="8592079" y="2625165"/>
              <a:ext cx="715432" cy="307777"/>
            </a:xfrm>
            <a:prstGeom prst="rect">
              <a:avLst/>
            </a:prstGeom>
            <a:noFill/>
          </p:spPr>
          <p:txBody>
            <a:bodyPr wrap="square" rtlCol="0">
              <a:spAutoFit/>
            </a:bodyPr>
            <a:lstStyle/>
            <a:p>
              <a:r>
                <a:rPr lang="fr-FR" sz="1400" dirty="0" smtClean="0"/>
                <a:t>Poids</a:t>
              </a:r>
              <a:endParaRPr lang="fr-FR" sz="1400" dirty="0"/>
            </a:p>
          </p:txBody>
        </p:sp>
        <p:sp>
          <p:nvSpPr>
            <p:cNvPr id="71" name="ZoneTexte 70"/>
            <p:cNvSpPr txBox="1"/>
            <p:nvPr/>
          </p:nvSpPr>
          <p:spPr>
            <a:xfrm>
              <a:off x="7012921" y="5404336"/>
              <a:ext cx="3712037" cy="369332"/>
            </a:xfrm>
            <a:prstGeom prst="rect">
              <a:avLst/>
            </a:prstGeom>
            <a:noFill/>
            <a:ln w="28575">
              <a:solidFill>
                <a:schemeClr val="accent1">
                  <a:lumMod val="75000"/>
                </a:schemeClr>
              </a:solidFill>
            </a:ln>
          </p:spPr>
          <p:txBody>
            <a:bodyPr wrap="square" rtlCol="0">
              <a:spAutoFit/>
            </a:bodyPr>
            <a:lstStyle/>
            <a:p>
              <a:pPr algn="ctr"/>
              <a:r>
                <a:rPr lang="fr-FR" b="1" dirty="0" smtClean="0"/>
                <a:t>Etat ~ Variables physiologiques</a:t>
              </a:r>
              <a:endParaRPr lang="fr-FR" b="1" dirty="0"/>
            </a:p>
          </p:txBody>
        </p:sp>
      </p:grpSp>
      <p:sp>
        <p:nvSpPr>
          <p:cNvPr id="81" name="ZoneTexte 80"/>
          <p:cNvSpPr txBox="1"/>
          <p:nvPr/>
        </p:nvSpPr>
        <p:spPr>
          <a:xfrm>
            <a:off x="1819756" y="5440454"/>
            <a:ext cx="834433" cy="369332"/>
          </a:xfrm>
          <a:prstGeom prst="rect">
            <a:avLst/>
          </a:prstGeom>
          <a:noFill/>
          <a:ln w="28575">
            <a:solidFill>
              <a:schemeClr val="accent1">
                <a:lumMod val="75000"/>
              </a:schemeClr>
            </a:solidFill>
          </a:ln>
        </p:spPr>
        <p:txBody>
          <a:bodyPr wrap="square" rtlCol="0">
            <a:spAutoFit/>
          </a:bodyPr>
          <a:lstStyle/>
          <a:p>
            <a:pPr algn="ctr"/>
            <a:r>
              <a:rPr lang="fr-FR" b="1" dirty="0" smtClean="0"/>
              <a:t>Y ~ X</a:t>
            </a:r>
            <a:endParaRPr lang="fr-FR" b="1" dirty="0"/>
          </a:p>
        </p:txBody>
      </p:sp>
      <p:grpSp>
        <p:nvGrpSpPr>
          <p:cNvPr id="21" name="Groupe 20"/>
          <p:cNvGrpSpPr/>
          <p:nvPr/>
        </p:nvGrpSpPr>
        <p:grpSpPr>
          <a:xfrm>
            <a:off x="6112885" y="6069085"/>
            <a:ext cx="3782113" cy="584775"/>
            <a:chOff x="6112885" y="6069085"/>
            <a:chExt cx="3782113" cy="584775"/>
          </a:xfrm>
        </p:grpSpPr>
        <p:sp>
          <p:nvSpPr>
            <p:cNvPr id="7" name="Flèche droite 6"/>
            <p:cNvSpPr/>
            <p:nvPr/>
          </p:nvSpPr>
          <p:spPr>
            <a:xfrm>
              <a:off x="6112885" y="6153540"/>
              <a:ext cx="516755" cy="449705"/>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6778410" y="6069085"/>
              <a:ext cx="3116588" cy="58477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6816180" y="6069085"/>
              <a:ext cx="3041049" cy="584775"/>
            </a:xfrm>
            <a:prstGeom prst="rect">
              <a:avLst/>
            </a:prstGeom>
            <a:noFill/>
          </p:spPr>
          <p:txBody>
            <a:bodyPr wrap="square" rtlCol="0">
              <a:spAutoFit/>
            </a:bodyPr>
            <a:lstStyle/>
            <a:p>
              <a:r>
                <a:rPr lang="fr-FR" sz="1600" dirty="0" smtClean="0">
                  <a:solidFill>
                    <a:schemeClr val="bg1"/>
                  </a:solidFill>
                </a:rPr>
                <a:t>PLS-DA : Application d’une PLS-2 sur la matrice Y dichotomisée</a:t>
              </a:r>
              <a:endParaRPr lang="fr-FR" sz="1600" dirty="0">
                <a:solidFill>
                  <a:schemeClr val="bg1"/>
                </a:solidFill>
              </a:endParaRPr>
            </a:p>
          </p:txBody>
        </p:sp>
      </p:grpSp>
      <p:grpSp>
        <p:nvGrpSpPr>
          <p:cNvPr id="20" name="Groupe 19"/>
          <p:cNvGrpSpPr/>
          <p:nvPr/>
        </p:nvGrpSpPr>
        <p:grpSpPr>
          <a:xfrm>
            <a:off x="8331100" y="2598591"/>
            <a:ext cx="3286899" cy="2415928"/>
            <a:chOff x="8331100" y="2598591"/>
            <a:chExt cx="3286899" cy="2415928"/>
          </a:xfrm>
        </p:grpSpPr>
        <p:sp>
          <p:nvSpPr>
            <p:cNvPr id="83" name="ZoneTexte 82"/>
            <p:cNvSpPr txBox="1"/>
            <p:nvPr/>
          </p:nvSpPr>
          <p:spPr>
            <a:xfrm rot="19626802">
              <a:off x="9521703" y="2661316"/>
              <a:ext cx="1467077" cy="307777"/>
            </a:xfrm>
            <a:prstGeom prst="rect">
              <a:avLst/>
            </a:prstGeom>
            <a:noFill/>
          </p:spPr>
          <p:txBody>
            <a:bodyPr wrap="square" rtlCol="0">
              <a:spAutoFit/>
            </a:bodyPr>
            <a:lstStyle/>
            <a:p>
              <a:pPr algn="ctr"/>
              <a:r>
                <a:rPr lang="fr-FR" sz="1400" dirty="0" smtClean="0"/>
                <a:t>Sain</a:t>
              </a:r>
              <a:endParaRPr lang="fr-FR" sz="1400" dirty="0"/>
            </a:p>
          </p:txBody>
        </p:sp>
        <p:sp>
          <p:nvSpPr>
            <p:cNvPr id="89" name="ZoneTexte 88"/>
            <p:cNvSpPr txBox="1"/>
            <p:nvPr/>
          </p:nvSpPr>
          <p:spPr>
            <a:xfrm rot="19626802">
              <a:off x="10150922" y="2598591"/>
              <a:ext cx="1467077" cy="307777"/>
            </a:xfrm>
            <a:prstGeom prst="rect">
              <a:avLst/>
            </a:prstGeom>
            <a:noFill/>
          </p:spPr>
          <p:txBody>
            <a:bodyPr wrap="square" rtlCol="0">
              <a:spAutoFit/>
            </a:bodyPr>
            <a:lstStyle/>
            <a:p>
              <a:pPr algn="ctr"/>
              <a:r>
                <a:rPr lang="fr-FR" sz="1400" dirty="0" smtClean="0"/>
                <a:t>Malade</a:t>
              </a:r>
              <a:endParaRPr lang="fr-FR" sz="1400" dirty="0"/>
            </a:p>
          </p:txBody>
        </p:sp>
        <p:sp>
          <p:nvSpPr>
            <p:cNvPr id="90" name="Rectangle 89"/>
            <p:cNvSpPr/>
            <p:nvPr/>
          </p:nvSpPr>
          <p:spPr>
            <a:xfrm>
              <a:off x="9987512" y="3033319"/>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1</a:t>
              </a:r>
            </a:p>
            <a:p>
              <a:pPr algn="ctr"/>
              <a:r>
                <a:rPr lang="fr-FR" sz="1400" dirty="0" smtClean="0">
                  <a:solidFill>
                    <a:schemeClr val="tx1"/>
                  </a:solidFill>
                </a:rPr>
                <a:t>1</a:t>
              </a:r>
            </a:p>
            <a:p>
              <a:pPr algn="ctr"/>
              <a:r>
                <a:rPr lang="fr-FR" sz="1400" dirty="0">
                  <a:solidFill>
                    <a:schemeClr val="tx1"/>
                  </a:solidFill>
                </a:rPr>
                <a:t>0</a:t>
              </a:r>
              <a:endParaRPr lang="fr-FR" sz="1400" dirty="0" smtClean="0">
                <a:solidFill>
                  <a:schemeClr val="tx1"/>
                </a:solidFill>
              </a:endParaRPr>
            </a:p>
            <a:p>
              <a:pPr algn="ctr"/>
              <a:r>
                <a:rPr lang="fr-FR" sz="1400" dirty="0" smtClean="0">
                  <a:solidFill>
                    <a:schemeClr val="tx1"/>
                  </a:solidFill>
                </a:rPr>
                <a:t>…</a:t>
              </a:r>
            </a:p>
            <a:p>
              <a:pPr algn="ctr"/>
              <a:r>
                <a:rPr lang="fr-FR" sz="1400" dirty="0" smtClean="0">
                  <a:solidFill>
                    <a:schemeClr val="tx1"/>
                  </a:solidFill>
                </a:rPr>
                <a:t>1</a:t>
              </a:r>
            </a:p>
            <a:p>
              <a:pPr algn="ctr"/>
              <a:r>
                <a:rPr lang="fr-FR" sz="1400" dirty="0">
                  <a:solidFill>
                    <a:schemeClr val="tx1"/>
                  </a:solidFill>
                </a:rPr>
                <a:t>1</a:t>
              </a:r>
              <a:endParaRPr lang="fr-FR" sz="1400" dirty="0" smtClean="0">
                <a:solidFill>
                  <a:schemeClr val="tx1"/>
                </a:solidFill>
              </a:endParaRPr>
            </a:p>
            <a:p>
              <a:pPr algn="ctr"/>
              <a:r>
                <a:rPr lang="fr-FR" sz="1400" dirty="0" smtClean="0">
                  <a:solidFill>
                    <a:schemeClr val="tx1"/>
                  </a:solidFill>
                </a:rPr>
                <a:t>0</a:t>
              </a:r>
            </a:p>
            <a:p>
              <a:pPr algn="ctr"/>
              <a:r>
                <a:rPr lang="fr-FR" sz="1400" dirty="0">
                  <a:solidFill>
                    <a:schemeClr val="tx1"/>
                  </a:solidFill>
                </a:rPr>
                <a:t>1</a:t>
              </a:r>
            </a:p>
          </p:txBody>
        </p:sp>
        <p:sp>
          <p:nvSpPr>
            <p:cNvPr id="91" name="Rectangle 90"/>
            <p:cNvSpPr/>
            <p:nvPr/>
          </p:nvSpPr>
          <p:spPr>
            <a:xfrm>
              <a:off x="10446314" y="3033319"/>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0</a:t>
              </a:r>
              <a:endParaRPr lang="fr-FR" sz="1400" dirty="0" smtClean="0">
                <a:solidFill>
                  <a:schemeClr val="tx1"/>
                </a:solidFill>
              </a:endParaRPr>
            </a:p>
            <a:p>
              <a:pPr algn="ctr"/>
              <a:r>
                <a:rPr lang="fr-FR" sz="1400" dirty="0" smtClean="0">
                  <a:solidFill>
                    <a:schemeClr val="tx1"/>
                  </a:solidFill>
                </a:rPr>
                <a:t>0</a:t>
              </a:r>
            </a:p>
            <a:p>
              <a:pPr algn="ctr"/>
              <a:r>
                <a:rPr lang="fr-FR" sz="1400" dirty="0" smtClean="0">
                  <a:solidFill>
                    <a:schemeClr val="tx1"/>
                  </a:solidFill>
                </a:rPr>
                <a:t>1</a:t>
              </a:r>
            </a:p>
            <a:p>
              <a:pPr algn="ctr"/>
              <a:r>
                <a:rPr lang="fr-FR" sz="1400" dirty="0" smtClean="0">
                  <a:solidFill>
                    <a:schemeClr val="tx1"/>
                  </a:solidFill>
                </a:rPr>
                <a:t>…</a:t>
              </a:r>
            </a:p>
            <a:p>
              <a:pPr algn="ctr"/>
              <a:r>
                <a:rPr lang="fr-FR" sz="1400" dirty="0">
                  <a:solidFill>
                    <a:schemeClr val="tx1"/>
                  </a:solidFill>
                </a:rPr>
                <a:t>0</a:t>
              </a:r>
              <a:endParaRPr lang="fr-FR" sz="1400" dirty="0" smtClean="0">
                <a:solidFill>
                  <a:schemeClr val="tx1"/>
                </a:solidFill>
              </a:endParaRPr>
            </a:p>
            <a:p>
              <a:pPr algn="ctr"/>
              <a:r>
                <a:rPr lang="fr-FR" sz="1400" dirty="0" smtClean="0">
                  <a:solidFill>
                    <a:schemeClr val="tx1"/>
                  </a:solidFill>
                </a:rPr>
                <a:t>0</a:t>
              </a:r>
            </a:p>
            <a:p>
              <a:pPr algn="ctr"/>
              <a:r>
                <a:rPr lang="fr-FR" sz="1400" dirty="0">
                  <a:solidFill>
                    <a:schemeClr val="tx1"/>
                  </a:solidFill>
                </a:rPr>
                <a:t>1</a:t>
              </a:r>
              <a:endParaRPr lang="fr-FR" sz="1400" dirty="0" smtClean="0">
                <a:solidFill>
                  <a:schemeClr val="tx1"/>
                </a:solidFill>
              </a:endParaRPr>
            </a:p>
            <a:p>
              <a:pPr algn="ctr"/>
              <a:r>
                <a:rPr lang="fr-FR" sz="1400" dirty="0" smtClean="0">
                  <a:solidFill>
                    <a:schemeClr val="tx1"/>
                  </a:solidFill>
                </a:rPr>
                <a:t>0</a:t>
              </a:r>
              <a:endParaRPr lang="fr-FR" sz="1400" dirty="0">
                <a:solidFill>
                  <a:schemeClr val="tx1"/>
                </a:solidFill>
              </a:endParaRPr>
            </a:p>
          </p:txBody>
        </p:sp>
        <p:sp>
          <p:nvSpPr>
            <p:cNvPr id="17" name="Flèche droite 16"/>
            <p:cNvSpPr/>
            <p:nvPr/>
          </p:nvSpPr>
          <p:spPr>
            <a:xfrm>
              <a:off x="8631905" y="3854439"/>
              <a:ext cx="858503" cy="33896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8331100" y="3515885"/>
              <a:ext cx="2040264" cy="338554"/>
            </a:xfrm>
            <a:prstGeom prst="rect">
              <a:avLst/>
            </a:prstGeom>
            <a:noFill/>
          </p:spPr>
          <p:txBody>
            <a:bodyPr wrap="square" rtlCol="0">
              <a:spAutoFit/>
            </a:bodyPr>
            <a:lstStyle/>
            <a:p>
              <a:r>
                <a:rPr lang="fr-FR" sz="1600" dirty="0" smtClean="0"/>
                <a:t>Dichotomisation</a:t>
              </a:r>
              <a:endParaRPr lang="fr-FR" sz="1600" dirty="0"/>
            </a:p>
          </p:txBody>
        </p:sp>
      </p:grpSp>
      <p:sp>
        <p:nvSpPr>
          <p:cNvPr id="22" name="Espace réservé du numéro de diapositive 21"/>
          <p:cNvSpPr>
            <a:spLocks noGrp="1"/>
          </p:cNvSpPr>
          <p:nvPr>
            <p:ph type="sldNum" sz="quarter" idx="12"/>
          </p:nvPr>
        </p:nvSpPr>
        <p:spPr/>
        <p:txBody>
          <a:bodyPr/>
          <a:lstStyle/>
          <a:p>
            <a:fld id="{E2865AC2-C3CD-4BE8-8A41-BDDEB636779E}" type="slidenum">
              <a:rPr lang="fr-FR" smtClean="0"/>
              <a:t>14</a:t>
            </a:fld>
            <a:endParaRPr lang="fr-FR"/>
          </a:p>
        </p:txBody>
      </p:sp>
    </p:spTree>
    <p:extLst>
      <p:ext uri="{BB962C8B-B14F-4D97-AF65-F5344CB8AC3E}">
        <p14:creationId xmlns:p14="http://schemas.microsoft.com/office/powerpoint/2010/main" val="107132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4" name="Groupe 13"/>
          <p:cNvGrpSpPr/>
          <p:nvPr/>
        </p:nvGrpSpPr>
        <p:grpSpPr>
          <a:xfrm>
            <a:off x="896026" y="1279189"/>
            <a:ext cx="3912014" cy="508684"/>
            <a:chOff x="4040495" y="1186363"/>
            <a:chExt cx="3912014" cy="508684"/>
          </a:xfrm>
        </p:grpSpPr>
        <p:sp>
          <p:nvSpPr>
            <p:cNvPr id="3" name="Rectangle à coins arrondis 2"/>
            <p:cNvSpPr/>
            <p:nvPr/>
          </p:nvSpPr>
          <p:spPr>
            <a:xfrm>
              <a:off x="4040495" y="1186363"/>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4040495" y="1250843"/>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p:grpSp>
      <p:grpSp>
        <p:nvGrpSpPr>
          <p:cNvPr id="25" name="Groupe 24"/>
          <p:cNvGrpSpPr/>
          <p:nvPr/>
        </p:nvGrpSpPr>
        <p:grpSpPr>
          <a:xfrm>
            <a:off x="5044680" y="1320172"/>
            <a:ext cx="4986011" cy="392829"/>
            <a:chOff x="5044680" y="1269372"/>
            <a:chExt cx="4986011" cy="392829"/>
          </a:xfrm>
        </p:grpSpPr>
        <p:sp>
          <p:nvSpPr>
            <p:cNvPr id="9" name="ZoneTexte 8"/>
            <p:cNvSpPr txBox="1"/>
            <p:nvPr/>
          </p:nvSpPr>
          <p:spPr>
            <a:xfrm>
              <a:off x="5537705" y="1292869"/>
              <a:ext cx="4492986" cy="369332"/>
            </a:xfrm>
            <a:prstGeom prst="rect">
              <a:avLst/>
            </a:prstGeom>
            <a:noFill/>
          </p:spPr>
          <p:txBody>
            <a:bodyPr wrap="square" rtlCol="0">
              <a:spAutoFit/>
            </a:bodyPr>
            <a:lstStyle/>
            <a:p>
              <a:r>
                <a:rPr lang="fr-FR" dirty="0" smtClean="0"/>
                <a:t>Explication à partir de la PLS-1 et de la PLS-2</a:t>
              </a:r>
              <a:endParaRPr lang="fr-FR" dirty="0"/>
            </a:p>
          </p:txBody>
        </p:sp>
        <p:sp>
          <p:nvSpPr>
            <p:cNvPr id="15" name="Flèche droite 14"/>
            <p:cNvSpPr/>
            <p:nvPr/>
          </p:nvSpPr>
          <p:spPr>
            <a:xfrm>
              <a:off x="5044680" y="1269372"/>
              <a:ext cx="415637" cy="392829"/>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62" name="Groupe 161"/>
          <p:cNvGrpSpPr/>
          <p:nvPr/>
        </p:nvGrpSpPr>
        <p:grpSpPr>
          <a:xfrm>
            <a:off x="5391206" y="2165584"/>
            <a:ext cx="6513889" cy="3583374"/>
            <a:chOff x="4944151" y="1914144"/>
            <a:chExt cx="6513889" cy="3583374"/>
          </a:xfrm>
        </p:grpSpPr>
        <p:grpSp>
          <p:nvGrpSpPr>
            <p:cNvPr id="147" name="Groupe 146"/>
            <p:cNvGrpSpPr/>
            <p:nvPr/>
          </p:nvGrpSpPr>
          <p:grpSpPr>
            <a:xfrm>
              <a:off x="4944151" y="1914144"/>
              <a:ext cx="6513889" cy="3583374"/>
              <a:chOff x="4944151" y="1914144"/>
              <a:chExt cx="6513889" cy="3583374"/>
            </a:xfrm>
          </p:grpSpPr>
          <p:sp>
            <p:nvSpPr>
              <p:cNvPr id="89" name="Étoile à 5 branches 88"/>
              <p:cNvSpPr/>
              <p:nvPr/>
            </p:nvSpPr>
            <p:spPr>
              <a:xfrm>
                <a:off x="4944151" y="2069651"/>
                <a:ext cx="452314" cy="434673"/>
              </a:xfrm>
              <a:prstGeom prst="star5">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ZoneTexte 89"/>
              <p:cNvSpPr txBox="1"/>
              <p:nvPr/>
            </p:nvSpPr>
            <p:spPr>
              <a:xfrm>
                <a:off x="5438564" y="1914144"/>
                <a:ext cx="6019476" cy="830997"/>
              </a:xfrm>
              <a:prstGeom prst="rect">
                <a:avLst/>
              </a:prstGeom>
              <a:noFill/>
            </p:spPr>
            <p:txBody>
              <a:bodyPr wrap="square" rtlCol="0">
                <a:spAutoFit/>
              </a:bodyPr>
              <a:lstStyle/>
              <a:p>
                <a:r>
                  <a:rPr lang="fr-FR" sz="1600" i="1" dirty="0" smtClean="0"/>
                  <a:t>Remarque 1</a:t>
                </a:r>
                <a:r>
                  <a:rPr lang="fr-FR" sz="1600" dirty="0" smtClean="0"/>
                  <a:t> : le nombre optimal de composantes PLS à retenir est obtenu grâce à l’évolution de l’erreur en fonction du nombre de composantes, calculé par cross-validation.</a:t>
                </a:r>
                <a:endParaRPr lang="fr-FR" sz="1600" dirty="0"/>
              </a:p>
            </p:txBody>
          </p:sp>
          <p:cxnSp>
            <p:nvCxnSpPr>
              <p:cNvPr id="39" name="Connecteur droit avec flèche 38"/>
              <p:cNvCxnSpPr/>
              <p:nvPr/>
            </p:nvCxnSpPr>
            <p:spPr>
              <a:xfrm flipV="1">
                <a:off x="5602885" y="2964288"/>
                <a:ext cx="0" cy="18806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1" name="Connecteur droit avec flèche 90"/>
              <p:cNvCxnSpPr/>
              <p:nvPr/>
            </p:nvCxnSpPr>
            <p:spPr>
              <a:xfrm>
                <a:off x="5602885" y="4844929"/>
                <a:ext cx="484517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5" name="Multiplication 94"/>
              <p:cNvSpPr/>
              <p:nvPr/>
            </p:nvSpPr>
            <p:spPr>
              <a:xfrm>
                <a:off x="5683595" y="3112403"/>
                <a:ext cx="191193" cy="201767"/>
              </a:xfrm>
              <a:prstGeom prst="mathMultiply">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Multiplication 95"/>
              <p:cNvSpPr/>
              <p:nvPr/>
            </p:nvSpPr>
            <p:spPr>
              <a:xfrm>
                <a:off x="6062945" y="3619572"/>
                <a:ext cx="191193" cy="201767"/>
              </a:xfrm>
              <a:prstGeom prst="mathMultiply">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7" name="Connecteur droit 96"/>
              <p:cNvCxnSpPr/>
              <p:nvPr/>
            </p:nvCxnSpPr>
            <p:spPr>
              <a:xfrm>
                <a:off x="5744102" y="4692699"/>
                <a:ext cx="0" cy="304460"/>
              </a:xfrm>
              <a:prstGeom prst="line">
                <a:avLst/>
              </a:prstGeom>
              <a:ln w="28575"/>
            </p:spPr>
            <p:style>
              <a:lnRef idx="1">
                <a:schemeClr val="dk1"/>
              </a:lnRef>
              <a:fillRef idx="0">
                <a:schemeClr val="dk1"/>
              </a:fillRef>
              <a:effectRef idx="0">
                <a:schemeClr val="dk1"/>
              </a:effectRef>
              <a:fontRef idx="minor">
                <a:schemeClr val="tx1"/>
              </a:fontRef>
            </p:style>
          </p:cxnSp>
          <p:sp>
            <p:nvSpPr>
              <p:cNvPr id="99" name="Multiplication 98"/>
              <p:cNvSpPr/>
              <p:nvPr/>
            </p:nvSpPr>
            <p:spPr>
              <a:xfrm>
                <a:off x="6475363" y="4106564"/>
                <a:ext cx="191193" cy="201767"/>
              </a:xfrm>
              <a:prstGeom prst="mathMultiply">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Multiplication 99"/>
              <p:cNvSpPr/>
              <p:nvPr/>
            </p:nvSpPr>
            <p:spPr>
              <a:xfrm>
                <a:off x="6891394" y="4308331"/>
                <a:ext cx="191193" cy="201767"/>
              </a:xfrm>
              <a:prstGeom prst="mathMultiply">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Multiplication 100"/>
              <p:cNvSpPr/>
              <p:nvPr/>
            </p:nvSpPr>
            <p:spPr>
              <a:xfrm>
                <a:off x="7307425" y="4451376"/>
                <a:ext cx="191193" cy="201767"/>
              </a:xfrm>
              <a:prstGeom prst="mathMultiply">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Multiplication 101"/>
              <p:cNvSpPr/>
              <p:nvPr/>
            </p:nvSpPr>
            <p:spPr>
              <a:xfrm>
                <a:off x="7723456" y="4527804"/>
                <a:ext cx="191193" cy="201767"/>
              </a:xfrm>
              <a:prstGeom prst="mathMultiply">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Multiplication 102"/>
              <p:cNvSpPr/>
              <p:nvPr/>
            </p:nvSpPr>
            <p:spPr>
              <a:xfrm>
                <a:off x="8139487" y="4615181"/>
                <a:ext cx="191193" cy="201767"/>
              </a:xfrm>
              <a:prstGeom prst="mathMultiply">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5" name="Connecteur droit 104"/>
              <p:cNvCxnSpPr/>
              <p:nvPr/>
            </p:nvCxnSpPr>
            <p:spPr>
              <a:xfrm>
                <a:off x="6158542" y="4692379"/>
                <a:ext cx="0" cy="304460"/>
              </a:xfrm>
              <a:prstGeom prst="line">
                <a:avLst/>
              </a:prstGeom>
              <a:ln w="28575"/>
            </p:spPr>
            <p:style>
              <a:lnRef idx="1">
                <a:schemeClr val="dk1"/>
              </a:lnRef>
              <a:fillRef idx="0">
                <a:schemeClr val="dk1"/>
              </a:fillRef>
              <a:effectRef idx="0">
                <a:schemeClr val="dk1"/>
              </a:effectRef>
              <a:fontRef idx="minor">
                <a:schemeClr val="tx1"/>
              </a:fontRef>
            </p:style>
          </p:cxnSp>
          <p:cxnSp>
            <p:nvCxnSpPr>
              <p:cNvPr id="107" name="Connecteur droit 106"/>
              <p:cNvCxnSpPr/>
              <p:nvPr/>
            </p:nvCxnSpPr>
            <p:spPr>
              <a:xfrm>
                <a:off x="6570960" y="4692379"/>
                <a:ext cx="0" cy="304460"/>
              </a:xfrm>
              <a:prstGeom prst="line">
                <a:avLst/>
              </a:prstGeom>
              <a:ln w="28575"/>
            </p:spPr>
            <p:style>
              <a:lnRef idx="1">
                <a:schemeClr val="dk1"/>
              </a:lnRef>
              <a:fillRef idx="0">
                <a:schemeClr val="dk1"/>
              </a:fillRef>
              <a:effectRef idx="0">
                <a:schemeClr val="dk1"/>
              </a:effectRef>
              <a:fontRef idx="minor">
                <a:schemeClr val="tx1"/>
              </a:fontRef>
            </p:style>
          </p:cxnSp>
          <p:cxnSp>
            <p:nvCxnSpPr>
              <p:cNvPr id="109" name="Connecteur droit 108"/>
              <p:cNvCxnSpPr/>
              <p:nvPr/>
            </p:nvCxnSpPr>
            <p:spPr>
              <a:xfrm>
                <a:off x="6986991" y="4692379"/>
                <a:ext cx="0" cy="304460"/>
              </a:xfrm>
              <a:prstGeom prst="line">
                <a:avLst/>
              </a:prstGeom>
              <a:ln w="28575"/>
            </p:spPr>
            <p:style>
              <a:lnRef idx="1">
                <a:schemeClr val="dk1"/>
              </a:lnRef>
              <a:fillRef idx="0">
                <a:schemeClr val="dk1"/>
              </a:fillRef>
              <a:effectRef idx="0">
                <a:schemeClr val="dk1"/>
              </a:effectRef>
              <a:fontRef idx="minor">
                <a:schemeClr val="tx1"/>
              </a:fontRef>
            </p:style>
          </p:cxnSp>
          <p:cxnSp>
            <p:nvCxnSpPr>
              <p:cNvPr id="110" name="Connecteur droit 109"/>
              <p:cNvCxnSpPr/>
              <p:nvPr/>
            </p:nvCxnSpPr>
            <p:spPr>
              <a:xfrm>
                <a:off x="7399409" y="4692379"/>
                <a:ext cx="0" cy="304460"/>
              </a:xfrm>
              <a:prstGeom prst="line">
                <a:avLst/>
              </a:prstGeom>
              <a:ln w="28575"/>
            </p:spPr>
            <p:style>
              <a:lnRef idx="1">
                <a:schemeClr val="dk1"/>
              </a:lnRef>
              <a:fillRef idx="0">
                <a:schemeClr val="dk1"/>
              </a:fillRef>
              <a:effectRef idx="0">
                <a:schemeClr val="dk1"/>
              </a:effectRef>
              <a:fontRef idx="minor">
                <a:schemeClr val="tx1"/>
              </a:fontRef>
            </p:style>
          </p:cxnSp>
          <p:cxnSp>
            <p:nvCxnSpPr>
              <p:cNvPr id="112" name="Connecteur droit 111"/>
              <p:cNvCxnSpPr/>
              <p:nvPr/>
            </p:nvCxnSpPr>
            <p:spPr>
              <a:xfrm>
                <a:off x="7815440" y="4692379"/>
                <a:ext cx="0" cy="304460"/>
              </a:xfrm>
              <a:prstGeom prst="line">
                <a:avLst/>
              </a:prstGeom>
              <a:ln w="28575"/>
            </p:spPr>
            <p:style>
              <a:lnRef idx="1">
                <a:schemeClr val="dk1"/>
              </a:lnRef>
              <a:fillRef idx="0">
                <a:schemeClr val="dk1"/>
              </a:fillRef>
              <a:effectRef idx="0">
                <a:schemeClr val="dk1"/>
              </a:effectRef>
              <a:fontRef idx="minor">
                <a:schemeClr val="tx1"/>
              </a:fontRef>
            </p:style>
          </p:cxnSp>
          <p:cxnSp>
            <p:nvCxnSpPr>
              <p:cNvPr id="113" name="Connecteur droit 112"/>
              <p:cNvCxnSpPr/>
              <p:nvPr/>
            </p:nvCxnSpPr>
            <p:spPr>
              <a:xfrm>
                <a:off x="8227858" y="4692379"/>
                <a:ext cx="0" cy="304460"/>
              </a:xfrm>
              <a:prstGeom prst="line">
                <a:avLst/>
              </a:prstGeom>
              <a:ln w="28575"/>
            </p:spPr>
            <p:style>
              <a:lnRef idx="1">
                <a:schemeClr val="dk1"/>
              </a:lnRef>
              <a:fillRef idx="0">
                <a:schemeClr val="dk1"/>
              </a:fillRef>
              <a:effectRef idx="0">
                <a:schemeClr val="dk1"/>
              </a:effectRef>
              <a:fontRef idx="minor">
                <a:schemeClr val="tx1"/>
              </a:fontRef>
            </p:style>
          </p:cxnSp>
          <p:cxnSp>
            <p:nvCxnSpPr>
              <p:cNvPr id="115" name="Connecteur droit 114"/>
              <p:cNvCxnSpPr/>
              <p:nvPr/>
            </p:nvCxnSpPr>
            <p:spPr>
              <a:xfrm>
                <a:off x="8643889" y="4692379"/>
                <a:ext cx="0" cy="304460"/>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Connecteur droit 115"/>
              <p:cNvCxnSpPr/>
              <p:nvPr/>
            </p:nvCxnSpPr>
            <p:spPr>
              <a:xfrm>
                <a:off x="9056307" y="4692379"/>
                <a:ext cx="0" cy="304460"/>
              </a:xfrm>
              <a:prstGeom prst="line">
                <a:avLst/>
              </a:prstGeom>
              <a:ln w="28575"/>
            </p:spPr>
            <p:style>
              <a:lnRef idx="1">
                <a:schemeClr val="dk1"/>
              </a:lnRef>
              <a:fillRef idx="0">
                <a:schemeClr val="dk1"/>
              </a:fillRef>
              <a:effectRef idx="0">
                <a:schemeClr val="dk1"/>
              </a:effectRef>
              <a:fontRef idx="minor">
                <a:schemeClr val="tx1"/>
              </a:fontRef>
            </p:style>
          </p:cxnSp>
          <p:sp>
            <p:nvSpPr>
              <p:cNvPr id="117" name="Multiplication 116"/>
              <p:cNvSpPr/>
              <p:nvPr/>
            </p:nvSpPr>
            <p:spPr>
              <a:xfrm>
                <a:off x="8551904" y="4628687"/>
                <a:ext cx="191193" cy="201767"/>
              </a:xfrm>
              <a:prstGeom prst="mathMultiply">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Multiplication 117"/>
              <p:cNvSpPr/>
              <p:nvPr/>
            </p:nvSpPr>
            <p:spPr>
              <a:xfrm>
                <a:off x="8964321" y="4626283"/>
                <a:ext cx="191193" cy="201767"/>
              </a:xfrm>
              <a:prstGeom prst="mathMultiply">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ZoneTexte 118"/>
              <p:cNvSpPr txBox="1"/>
              <p:nvPr/>
            </p:nvSpPr>
            <p:spPr>
              <a:xfrm>
                <a:off x="7330174" y="5189741"/>
                <a:ext cx="1423977" cy="307777"/>
              </a:xfrm>
              <a:prstGeom prst="rect">
                <a:avLst/>
              </a:prstGeom>
              <a:noFill/>
            </p:spPr>
            <p:txBody>
              <a:bodyPr wrap="square" rtlCol="0">
                <a:spAutoFit/>
              </a:bodyPr>
              <a:lstStyle/>
              <a:p>
                <a:r>
                  <a:rPr lang="fr-FR" sz="1400" dirty="0" smtClean="0"/>
                  <a:t>Composantes</a:t>
                </a:r>
                <a:endParaRPr lang="fr-FR" sz="1400" dirty="0"/>
              </a:p>
            </p:txBody>
          </p:sp>
          <p:sp>
            <p:nvSpPr>
              <p:cNvPr id="120" name="ZoneTexte 119"/>
              <p:cNvSpPr txBox="1"/>
              <p:nvPr/>
            </p:nvSpPr>
            <p:spPr>
              <a:xfrm>
                <a:off x="5608214" y="4933456"/>
                <a:ext cx="249088" cy="307777"/>
              </a:xfrm>
              <a:prstGeom prst="rect">
                <a:avLst/>
              </a:prstGeom>
              <a:noFill/>
            </p:spPr>
            <p:txBody>
              <a:bodyPr wrap="square" rtlCol="0">
                <a:spAutoFit/>
              </a:bodyPr>
              <a:lstStyle/>
              <a:p>
                <a:r>
                  <a:rPr lang="fr-FR" sz="1400" dirty="0" smtClean="0"/>
                  <a:t>1</a:t>
                </a:r>
                <a:endParaRPr lang="fr-FR" sz="1400" dirty="0"/>
              </a:p>
            </p:txBody>
          </p:sp>
          <p:sp>
            <p:nvSpPr>
              <p:cNvPr id="121" name="ZoneTexte 120"/>
              <p:cNvSpPr txBox="1"/>
              <p:nvPr/>
            </p:nvSpPr>
            <p:spPr>
              <a:xfrm>
                <a:off x="6015901" y="4933455"/>
                <a:ext cx="249088" cy="307777"/>
              </a:xfrm>
              <a:prstGeom prst="rect">
                <a:avLst/>
              </a:prstGeom>
              <a:noFill/>
            </p:spPr>
            <p:txBody>
              <a:bodyPr wrap="square" rtlCol="0">
                <a:spAutoFit/>
              </a:bodyPr>
              <a:lstStyle/>
              <a:p>
                <a:r>
                  <a:rPr lang="fr-FR" sz="1400" dirty="0"/>
                  <a:t>2</a:t>
                </a:r>
              </a:p>
            </p:txBody>
          </p:sp>
          <p:sp>
            <p:nvSpPr>
              <p:cNvPr id="122" name="ZoneTexte 121"/>
              <p:cNvSpPr txBox="1"/>
              <p:nvPr/>
            </p:nvSpPr>
            <p:spPr>
              <a:xfrm>
                <a:off x="6441432" y="4933455"/>
                <a:ext cx="249088" cy="307777"/>
              </a:xfrm>
              <a:prstGeom prst="rect">
                <a:avLst/>
              </a:prstGeom>
              <a:noFill/>
            </p:spPr>
            <p:txBody>
              <a:bodyPr wrap="square" rtlCol="0">
                <a:spAutoFit/>
              </a:bodyPr>
              <a:lstStyle/>
              <a:p>
                <a:r>
                  <a:rPr lang="fr-FR" sz="1400" dirty="0" smtClean="0"/>
                  <a:t>3</a:t>
                </a:r>
                <a:endParaRPr lang="fr-FR" sz="1400" dirty="0"/>
              </a:p>
            </p:txBody>
          </p:sp>
          <p:sp>
            <p:nvSpPr>
              <p:cNvPr id="123" name="ZoneTexte 122"/>
              <p:cNvSpPr txBox="1"/>
              <p:nvPr/>
            </p:nvSpPr>
            <p:spPr>
              <a:xfrm>
                <a:off x="6846815" y="4933579"/>
                <a:ext cx="249088" cy="307777"/>
              </a:xfrm>
              <a:prstGeom prst="rect">
                <a:avLst/>
              </a:prstGeom>
              <a:noFill/>
            </p:spPr>
            <p:txBody>
              <a:bodyPr wrap="square" rtlCol="0">
                <a:spAutoFit/>
              </a:bodyPr>
              <a:lstStyle/>
              <a:p>
                <a:r>
                  <a:rPr lang="fr-FR" sz="1400" dirty="0"/>
                  <a:t>4</a:t>
                </a:r>
              </a:p>
            </p:txBody>
          </p:sp>
          <p:sp>
            <p:nvSpPr>
              <p:cNvPr id="124" name="ZoneTexte 123"/>
              <p:cNvSpPr txBox="1"/>
              <p:nvPr/>
            </p:nvSpPr>
            <p:spPr>
              <a:xfrm>
                <a:off x="8507925" y="4978568"/>
                <a:ext cx="249088" cy="307777"/>
              </a:xfrm>
              <a:prstGeom prst="rect">
                <a:avLst/>
              </a:prstGeom>
              <a:noFill/>
            </p:spPr>
            <p:txBody>
              <a:bodyPr wrap="square" rtlCol="0">
                <a:spAutoFit/>
              </a:bodyPr>
              <a:lstStyle/>
              <a:p>
                <a:r>
                  <a:rPr lang="fr-FR" sz="1400" dirty="0" smtClean="0"/>
                  <a:t>8</a:t>
                </a:r>
                <a:endParaRPr lang="fr-FR" sz="1400" dirty="0"/>
              </a:p>
            </p:txBody>
          </p:sp>
          <p:sp>
            <p:nvSpPr>
              <p:cNvPr id="125" name="ZoneTexte 124"/>
              <p:cNvSpPr txBox="1"/>
              <p:nvPr/>
            </p:nvSpPr>
            <p:spPr>
              <a:xfrm>
                <a:off x="8918973" y="4938192"/>
                <a:ext cx="495189" cy="307777"/>
              </a:xfrm>
              <a:prstGeom prst="rect">
                <a:avLst/>
              </a:prstGeom>
              <a:noFill/>
            </p:spPr>
            <p:txBody>
              <a:bodyPr wrap="square" rtlCol="0">
                <a:spAutoFit/>
              </a:bodyPr>
              <a:lstStyle/>
              <a:p>
                <a:r>
                  <a:rPr lang="fr-FR" sz="1400" dirty="0" smtClean="0"/>
                  <a:t>9</a:t>
                </a:r>
                <a:endParaRPr lang="fr-FR" sz="1400" dirty="0"/>
              </a:p>
            </p:txBody>
          </p:sp>
        </p:grpSp>
        <p:grpSp>
          <p:nvGrpSpPr>
            <p:cNvPr id="161" name="Groupe 160"/>
            <p:cNvGrpSpPr/>
            <p:nvPr/>
          </p:nvGrpSpPr>
          <p:grpSpPr>
            <a:xfrm>
              <a:off x="5761730" y="3208656"/>
              <a:ext cx="3302957" cy="1526700"/>
              <a:chOff x="5761730" y="3208656"/>
              <a:chExt cx="3302957" cy="1526700"/>
            </a:xfrm>
          </p:grpSpPr>
          <p:cxnSp>
            <p:nvCxnSpPr>
              <p:cNvPr id="150" name="Connecteur droit 149"/>
              <p:cNvCxnSpPr>
                <a:endCxn id="99" idx="0"/>
              </p:cNvCxnSpPr>
              <p:nvPr/>
            </p:nvCxnSpPr>
            <p:spPr>
              <a:xfrm>
                <a:off x="5761730" y="3208656"/>
                <a:ext cx="759553" cy="946367"/>
              </a:xfrm>
              <a:prstGeom prst="line">
                <a:avLst/>
              </a:prstGeom>
              <a:ln>
                <a:solidFill>
                  <a:srgbClr val="69B399"/>
                </a:solidFill>
              </a:ln>
            </p:spPr>
            <p:style>
              <a:lnRef idx="1">
                <a:schemeClr val="accent1"/>
              </a:lnRef>
              <a:fillRef idx="0">
                <a:schemeClr val="accent1"/>
              </a:fillRef>
              <a:effectRef idx="0">
                <a:schemeClr val="accent1"/>
              </a:effectRef>
              <a:fontRef idx="minor">
                <a:schemeClr val="tx1"/>
              </a:fontRef>
            </p:style>
          </p:cxnSp>
          <p:cxnSp>
            <p:nvCxnSpPr>
              <p:cNvPr id="152" name="Connecteur droit 151"/>
              <p:cNvCxnSpPr/>
              <p:nvPr/>
            </p:nvCxnSpPr>
            <p:spPr>
              <a:xfrm>
                <a:off x="6521283" y="4155023"/>
                <a:ext cx="462094" cy="260489"/>
              </a:xfrm>
              <a:prstGeom prst="line">
                <a:avLst/>
              </a:prstGeom>
              <a:ln>
                <a:solidFill>
                  <a:srgbClr val="69B399"/>
                </a:solidFill>
              </a:ln>
            </p:spPr>
            <p:style>
              <a:lnRef idx="1">
                <a:schemeClr val="accent1"/>
              </a:lnRef>
              <a:fillRef idx="0">
                <a:schemeClr val="accent1"/>
              </a:fillRef>
              <a:effectRef idx="0">
                <a:schemeClr val="accent1"/>
              </a:effectRef>
              <a:fontRef idx="minor">
                <a:schemeClr val="tx1"/>
              </a:fontRef>
            </p:style>
          </p:cxnSp>
          <p:cxnSp>
            <p:nvCxnSpPr>
              <p:cNvPr id="153" name="Connecteur droit 152"/>
              <p:cNvCxnSpPr/>
              <p:nvPr/>
            </p:nvCxnSpPr>
            <p:spPr>
              <a:xfrm>
                <a:off x="6976142" y="4411356"/>
                <a:ext cx="1296000" cy="324000"/>
              </a:xfrm>
              <a:prstGeom prst="line">
                <a:avLst/>
              </a:prstGeom>
              <a:ln>
                <a:solidFill>
                  <a:srgbClr val="69B399"/>
                </a:solidFill>
              </a:ln>
            </p:spPr>
            <p:style>
              <a:lnRef idx="1">
                <a:schemeClr val="accent1"/>
              </a:lnRef>
              <a:fillRef idx="0">
                <a:schemeClr val="accent1"/>
              </a:fillRef>
              <a:effectRef idx="0">
                <a:schemeClr val="accent1"/>
              </a:effectRef>
              <a:fontRef idx="minor">
                <a:schemeClr val="tx1"/>
              </a:fontRef>
            </p:style>
          </p:cxnSp>
          <p:cxnSp>
            <p:nvCxnSpPr>
              <p:cNvPr id="158" name="Connecteur droit 157"/>
              <p:cNvCxnSpPr>
                <a:endCxn id="118" idx="2"/>
              </p:cNvCxnSpPr>
              <p:nvPr/>
            </p:nvCxnSpPr>
            <p:spPr>
              <a:xfrm>
                <a:off x="8236687" y="4729387"/>
                <a:ext cx="828000" cy="0"/>
              </a:xfrm>
              <a:prstGeom prst="line">
                <a:avLst/>
              </a:prstGeom>
              <a:ln>
                <a:solidFill>
                  <a:srgbClr val="69B399"/>
                </a:solidFill>
              </a:ln>
            </p:spPr>
            <p:style>
              <a:lnRef idx="1">
                <a:schemeClr val="accent1"/>
              </a:lnRef>
              <a:fillRef idx="0">
                <a:schemeClr val="accent1"/>
              </a:fillRef>
              <a:effectRef idx="0">
                <a:schemeClr val="accent1"/>
              </a:effectRef>
              <a:fontRef idx="minor">
                <a:schemeClr val="tx1"/>
              </a:fontRef>
            </p:style>
          </p:cxnSp>
        </p:grpSp>
      </p:grpSp>
      <p:sp>
        <p:nvSpPr>
          <p:cNvPr id="199" name="Étoile à 5 branches 198"/>
          <p:cNvSpPr/>
          <p:nvPr/>
        </p:nvSpPr>
        <p:spPr>
          <a:xfrm>
            <a:off x="5391206" y="5883635"/>
            <a:ext cx="452314" cy="434673"/>
          </a:xfrm>
          <a:prstGeom prst="star5">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ZoneTexte 199"/>
          <p:cNvSpPr txBox="1"/>
          <p:nvPr/>
        </p:nvSpPr>
        <p:spPr>
          <a:xfrm>
            <a:off x="5885619" y="5959152"/>
            <a:ext cx="6019476" cy="338554"/>
          </a:xfrm>
          <a:prstGeom prst="rect">
            <a:avLst/>
          </a:prstGeom>
          <a:noFill/>
        </p:spPr>
        <p:txBody>
          <a:bodyPr wrap="square" rtlCol="0">
            <a:spAutoFit/>
          </a:bodyPr>
          <a:lstStyle/>
          <a:p>
            <a:r>
              <a:rPr lang="fr-FR" sz="1600" i="1" dirty="0" smtClean="0"/>
              <a:t>Remarque 2</a:t>
            </a:r>
            <a:r>
              <a:rPr lang="fr-FR" sz="1600" dirty="0" smtClean="0"/>
              <a:t> : La PLS s’applique toujours sur un jeu de données centré</a:t>
            </a:r>
            <a:endParaRPr lang="fr-FR" sz="1600" dirty="0"/>
          </a:p>
        </p:txBody>
      </p:sp>
      <p:sp>
        <p:nvSpPr>
          <p:cNvPr id="201" name="ZoneTexte 200"/>
          <p:cNvSpPr txBox="1"/>
          <p:nvPr/>
        </p:nvSpPr>
        <p:spPr>
          <a:xfrm rot="16200000">
            <a:off x="4436662" y="3817069"/>
            <a:ext cx="2505541" cy="338554"/>
          </a:xfrm>
          <a:prstGeom prst="rect">
            <a:avLst/>
          </a:prstGeom>
          <a:noFill/>
        </p:spPr>
        <p:txBody>
          <a:bodyPr wrap="square" rtlCol="0">
            <a:spAutoFit/>
          </a:bodyPr>
          <a:lstStyle/>
          <a:p>
            <a:r>
              <a:rPr lang="fr-FR" sz="1600" dirty="0" smtClean="0"/>
              <a:t>Erreur de classification </a:t>
            </a:r>
            <a:endParaRPr lang="fr-FR" sz="1600" dirty="0"/>
          </a:p>
        </p:txBody>
      </p:sp>
      <p:sp>
        <p:nvSpPr>
          <p:cNvPr id="202" name="ZoneTexte 201"/>
          <p:cNvSpPr txBox="1"/>
          <p:nvPr/>
        </p:nvSpPr>
        <p:spPr>
          <a:xfrm>
            <a:off x="7706287" y="5179728"/>
            <a:ext cx="249088" cy="307777"/>
          </a:xfrm>
          <a:prstGeom prst="rect">
            <a:avLst/>
          </a:prstGeom>
          <a:noFill/>
        </p:spPr>
        <p:txBody>
          <a:bodyPr wrap="square" rtlCol="0">
            <a:spAutoFit/>
          </a:bodyPr>
          <a:lstStyle/>
          <a:p>
            <a:r>
              <a:rPr lang="fr-FR" sz="1400" dirty="0" smtClean="0"/>
              <a:t>5</a:t>
            </a:r>
            <a:endParaRPr lang="fr-FR" sz="1400" dirty="0"/>
          </a:p>
        </p:txBody>
      </p:sp>
      <p:sp>
        <p:nvSpPr>
          <p:cNvPr id="203" name="ZoneTexte 202"/>
          <p:cNvSpPr txBox="1"/>
          <p:nvPr/>
        </p:nvSpPr>
        <p:spPr>
          <a:xfrm>
            <a:off x="8128108" y="5217232"/>
            <a:ext cx="249088" cy="307777"/>
          </a:xfrm>
          <a:prstGeom prst="rect">
            <a:avLst/>
          </a:prstGeom>
          <a:noFill/>
        </p:spPr>
        <p:txBody>
          <a:bodyPr wrap="square" rtlCol="0">
            <a:spAutoFit/>
          </a:bodyPr>
          <a:lstStyle/>
          <a:p>
            <a:r>
              <a:rPr lang="fr-FR" sz="1400" dirty="0" smtClean="0"/>
              <a:t>6</a:t>
            </a:r>
            <a:endParaRPr lang="fr-FR" sz="1400" dirty="0"/>
          </a:p>
        </p:txBody>
      </p:sp>
      <p:sp>
        <p:nvSpPr>
          <p:cNvPr id="204" name="ZoneTexte 203"/>
          <p:cNvSpPr txBox="1"/>
          <p:nvPr/>
        </p:nvSpPr>
        <p:spPr>
          <a:xfrm>
            <a:off x="8543260" y="5192001"/>
            <a:ext cx="249088" cy="307777"/>
          </a:xfrm>
          <a:prstGeom prst="rect">
            <a:avLst/>
          </a:prstGeom>
          <a:noFill/>
        </p:spPr>
        <p:txBody>
          <a:bodyPr wrap="square" rtlCol="0">
            <a:spAutoFit/>
          </a:bodyPr>
          <a:lstStyle/>
          <a:p>
            <a:r>
              <a:rPr lang="fr-FR" sz="1400" dirty="0" smtClean="0"/>
              <a:t>7</a:t>
            </a:r>
            <a:endParaRPr lang="fr-FR" sz="1400" dirty="0"/>
          </a:p>
        </p:txBody>
      </p:sp>
      <p:sp>
        <p:nvSpPr>
          <p:cNvPr id="205" name="Espace réservé du numéro de diapositive 204"/>
          <p:cNvSpPr>
            <a:spLocks noGrp="1"/>
          </p:cNvSpPr>
          <p:nvPr>
            <p:ph type="sldNum" sz="quarter" idx="12"/>
          </p:nvPr>
        </p:nvSpPr>
        <p:spPr/>
        <p:txBody>
          <a:bodyPr/>
          <a:lstStyle/>
          <a:p>
            <a:fld id="{E2865AC2-C3CD-4BE8-8A41-BDDEB636779E}" type="slidenum">
              <a:rPr lang="fr-FR" smtClean="0"/>
              <a:t>15</a:t>
            </a:fld>
            <a:endParaRPr lang="fr-FR"/>
          </a:p>
        </p:txBody>
      </p:sp>
      <p:grpSp>
        <p:nvGrpSpPr>
          <p:cNvPr id="65" name="Groupe 64"/>
          <p:cNvGrpSpPr/>
          <p:nvPr/>
        </p:nvGrpSpPr>
        <p:grpSpPr>
          <a:xfrm>
            <a:off x="537228" y="2460091"/>
            <a:ext cx="4005788" cy="3193707"/>
            <a:chOff x="6296236" y="2511551"/>
            <a:chExt cx="4005788" cy="3193707"/>
          </a:xfrm>
        </p:grpSpPr>
        <p:grpSp>
          <p:nvGrpSpPr>
            <p:cNvPr id="66" name="Groupe 65"/>
            <p:cNvGrpSpPr/>
            <p:nvPr/>
          </p:nvGrpSpPr>
          <p:grpSpPr>
            <a:xfrm>
              <a:off x="8834947" y="2511551"/>
              <a:ext cx="1467077" cy="2508381"/>
              <a:chOff x="4132319" y="2514289"/>
              <a:chExt cx="1467077" cy="2508381"/>
            </a:xfrm>
          </p:grpSpPr>
          <p:sp>
            <p:nvSpPr>
              <p:cNvPr id="85" name="Rectangle 84"/>
              <p:cNvSpPr/>
              <p:nvPr/>
            </p:nvSpPr>
            <p:spPr>
              <a:xfrm>
                <a:off x="4346759" y="3041470"/>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S</a:t>
                </a:r>
                <a:endParaRPr lang="fr-FR" sz="1400" dirty="0" smtClean="0">
                  <a:solidFill>
                    <a:schemeClr val="tx1"/>
                  </a:solidFill>
                </a:endParaRPr>
              </a:p>
              <a:p>
                <a:pPr algn="ctr"/>
                <a:r>
                  <a:rPr lang="fr-FR" sz="1400" dirty="0">
                    <a:solidFill>
                      <a:schemeClr val="tx1"/>
                    </a:solidFill>
                  </a:rPr>
                  <a:t>S</a:t>
                </a:r>
                <a:endParaRPr lang="fr-FR" sz="1400" dirty="0" smtClean="0">
                  <a:solidFill>
                    <a:schemeClr val="tx1"/>
                  </a:solidFill>
                </a:endParaRPr>
              </a:p>
              <a:p>
                <a:pPr algn="ctr"/>
                <a:r>
                  <a:rPr lang="fr-FR" sz="1400" dirty="0" smtClean="0">
                    <a:solidFill>
                      <a:schemeClr val="tx1"/>
                    </a:solidFill>
                  </a:rPr>
                  <a:t>M</a:t>
                </a:r>
              </a:p>
              <a:p>
                <a:pPr algn="ctr"/>
                <a:r>
                  <a:rPr lang="fr-FR" sz="1400" dirty="0" smtClean="0">
                    <a:solidFill>
                      <a:schemeClr val="tx1"/>
                    </a:solidFill>
                  </a:rPr>
                  <a:t>…</a:t>
                </a:r>
              </a:p>
              <a:p>
                <a:pPr algn="ctr"/>
                <a:r>
                  <a:rPr lang="fr-FR" sz="1400" dirty="0">
                    <a:solidFill>
                      <a:schemeClr val="tx1"/>
                    </a:solidFill>
                  </a:rPr>
                  <a:t>S</a:t>
                </a:r>
                <a:endParaRPr lang="fr-FR" sz="1400" dirty="0" smtClean="0">
                  <a:solidFill>
                    <a:schemeClr val="tx1"/>
                  </a:solidFill>
                </a:endParaRPr>
              </a:p>
              <a:p>
                <a:pPr algn="ctr"/>
                <a:r>
                  <a:rPr lang="fr-FR" sz="1400" dirty="0" smtClean="0">
                    <a:solidFill>
                      <a:schemeClr val="tx1"/>
                    </a:solidFill>
                  </a:rPr>
                  <a:t>S</a:t>
                </a:r>
              </a:p>
              <a:p>
                <a:pPr algn="ctr"/>
                <a:r>
                  <a:rPr lang="fr-FR" sz="1400" dirty="0">
                    <a:solidFill>
                      <a:schemeClr val="tx1"/>
                    </a:solidFill>
                  </a:rPr>
                  <a:t>M</a:t>
                </a:r>
                <a:endParaRPr lang="fr-FR" sz="1400" dirty="0" smtClean="0">
                  <a:solidFill>
                    <a:schemeClr val="tx1"/>
                  </a:solidFill>
                </a:endParaRPr>
              </a:p>
              <a:p>
                <a:pPr algn="ctr"/>
                <a:r>
                  <a:rPr lang="fr-FR" sz="1400" dirty="0" smtClean="0">
                    <a:solidFill>
                      <a:schemeClr val="tx1"/>
                    </a:solidFill>
                  </a:rPr>
                  <a:t>S</a:t>
                </a:r>
                <a:endParaRPr lang="fr-FR" sz="1400" dirty="0">
                  <a:solidFill>
                    <a:schemeClr val="tx1"/>
                  </a:solidFill>
                </a:endParaRPr>
              </a:p>
            </p:txBody>
          </p:sp>
          <p:sp>
            <p:nvSpPr>
              <p:cNvPr id="86" name="ZoneTexte 85"/>
              <p:cNvSpPr txBox="1"/>
              <p:nvPr/>
            </p:nvSpPr>
            <p:spPr>
              <a:xfrm rot="19626802">
                <a:off x="4132319" y="2514289"/>
                <a:ext cx="1467077" cy="307777"/>
              </a:xfrm>
              <a:prstGeom prst="rect">
                <a:avLst/>
              </a:prstGeom>
              <a:noFill/>
            </p:spPr>
            <p:txBody>
              <a:bodyPr wrap="square" rtlCol="0">
                <a:spAutoFit/>
              </a:bodyPr>
              <a:lstStyle/>
              <a:p>
                <a:pPr algn="ctr"/>
                <a:r>
                  <a:rPr lang="fr-FR" sz="1400" dirty="0" smtClean="0"/>
                  <a:t>Sain/Malade</a:t>
                </a:r>
                <a:endParaRPr lang="fr-FR" sz="1400" dirty="0"/>
              </a:p>
            </p:txBody>
          </p:sp>
        </p:grpSp>
        <p:sp>
          <p:nvSpPr>
            <p:cNvPr id="67" name="Rectangle 66"/>
            <p:cNvSpPr/>
            <p:nvPr/>
          </p:nvSpPr>
          <p:spPr>
            <a:xfrm>
              <a:off x="6874497" y="3052800"/>
              <a:ext cx="2121877" cy="19690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68" name="ZoneTexte 67"/>
            <p:cNvSpPr txBox="1"/>
            <p:nvPr/>
          </p:nvSpPr>
          <p:spPr>
            <a:xfrm rot="19718739">
              <a:off x="6722613" y="2526918"/>
              <a:ext cx="1042853" cy="307777"/>
            </a:xfrm>
            <a:prstGeom prst="rect">
              <a:avLst/>
            </a:prstGeom>
            <a:noFill/>
          </p:spPr>
          <p:txBody>
            <a:bodyPr wrap="square" rtlCol="0">
              <a:spAutoFit/>
            </a:bodyPr>
            <a:lstStyle/>
            <a:p>
              <a:r>
                <a:rPr lang="fr-FR" sz="1400" dirty="0" err="1" smtClean="0"/>
                <a:t>Prod</a:t>
              </a:r>
              <a:r>
                <a:rPr lang="fr-FR" sz="1400" dirty="0" smtClean="0"/>
                <a:t>.</a:t>
              </a:r>
              <a:endParaRPr lang="fr-FR" sz="1400" dirty="0"/>
            </a:p>
          </p:txBody>
        </p:sp>
        <p:cxnSp>
          <p:nvCxnSpPr>
            <p:cNvPr id="69" name="Connecteur droit avec flèche 68"/>
            <p:cNvCxnSpPr/>
            <p:nvPr/>
          </p:nvCxnSpPr>
          <p:spPr>
            <a:xfrm flipH="1">
              <a:off x="6690848" y="3052805"/>
              <a:ext cx="0" cy="198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ZoneTexte 69"/>
            <p:cNvSpPr txBox="1"/>
            <p:nvPr/>
          </p:nvSpPr>
          <p:spPr>
            <a:xfrm rot="5400000">
              <a:off x="5668881" y="3989568"/>
              <a:ext cx="1562487" cy="307777"/>
            </a:xfrm>
            <a:prstGeom prst="rect">
              <a:avLst/>
            </a:prstGeom>
            <a:noFill/>
          </p:spPr>
          <p:txBody>
            <a:bodyPr wrap="square" rtlCol="0">
              <a:spAutoFit/>
            </a:bodyPr>
            <a:lstStyle/>
            <a:p>
              <a:r>
                <a:rPr lang="fr-FR" sz="1400" dirty="0" smtClean="0"/>
                <a:t>n vaches laitières</a:t>
              </a:r>
              <a:endParaRPr lang="fr-FR" sz="1400" dirty="0"/>
            </a:p>
          </p:txBody>
        </p:sp>
        <p:sp>
          <p:nvSpPr>
            <p:cNvPr id="71" name="ZoneTexte 70"/>
            <p:cNvSpPr txBox="1"/>
            <p:nvPr/>
          </p:nvSpPr>
          <p:spPr>
            <a:xfrm rot="19718739">
              <a:off x="7153879" y="2624364"/>
              <a:ext cx="715432" cy="307777"/>
            </a:xfrm>
            <a:prstGeom prst="rect">
              <a:avLst/>
            </a:prstGeom>
            <a:noFill/>
          </p:spPr>
          <p:txBody>
            <a:bodyPr wrap="square" rtlCol="0">
              <a:spAutoFit/>
            </a:bodyPr>
            <a:lstStyle/>
            <a:p>
              <a:r>
                <a:rPr lang="fr-FR" sz="1400" dirty="0" smtClean="0"/>
                <a:t>TP</a:t>
              </a:r>
              <a:endParaRPr lang="fr-FR" sz="1400" dirty="0"/>
            </a:p>
          </p:txBody>
        </p:sp>
        <p:sp>
          <p:nvSpPr>
            <p:cNvPr id="72" name="ZoneTexte 71"/>
            <p:cNvSpPr txBox="1"/>
            <p:nvPr/>
          </p:nvSpPr>
          <p:spPr>
            <a:xfrm rot="19718739">
              <a:off x="7403078" y="2612102"/>
              <a:ext cx="715432" cy="307777"/>
            </a:xfrm>
            <a:prstGeom prst="rect">
              <a:avLst/>
            </a:prstGeom>
            <a:noFill/>
          </p:spPr>
          <p:txBody>
            <a:bodyPr wrap="square" rtlCol="0">
              <a:spAutoFit/>
            </a:bodyPr>
            <a:lstStyle/>
            <a:p>
              <a:r>
                <a:rPr lang="fr-FR" sz="1400" dirty="0" smtClean="0"/>
                <a:t>TB</a:t>
              </a:r>
              <a:endParaRPr lang="fr-FR" sz="1400" dirty="0"/>
            </a:p>
          </p:txBody>
        </p:sp>
        <p:sp>
          <p:nvSpPr>
            <p:cNvPr id="80" name="ZoneTexte 79"/>
            <p:cNvSpPr txBox="1"/>
            <p:nvPr/>
          </p:nvSpPr>
          <p:spPr>
            <a:xfrm rot="19718739">
              <a:off x="7653258" y="2648015"/>
              <a:ext cx="715432" cy="307777"/>
            </a:xfrm>
            <a:prstGeom prst="rect">
              <a:avLst/>
            </a:prstGeom>
            <a:noFill/>
          </p:spPr>
          <p:txBody>
            <a:bodyPr wrap="square" rtlCol="0">
              <a:spAutoFit/>
            </a:bodyPr>
            <a:lstStyle/>
            <a:p>
              <a:r>
                <a:rPr lang="fr-FR" sz="1400" dirty="0" smtClean="0"/>
                <a:t>CCS</a:t>
              </a:r>
              <a:endParaRPr lang="fr-FR" sz="1400" dirty="0"/>
            </a:p>
          </p:txBody>
        </p:sp>
        <p:sp>
          <p:nvSpPr>
            <p:cNvPr id="81" name="ZoneTexte 80"/>
            <p:cNvSpPr txBox="1"/>
            <p:nvPr/>
          </p:nvSpPr>
          <p:spPr>
            <a:xfrm>
              <a:off x="8061343" y="2685630"/>
              <a:ext cx="418566" cy="307777"/>
            </a:xfrm>
            <a:prstGeom prst="rect">
              <a:avLst/>
            </a:prstGeom>
            <a:noFill/>
          </p:spPr>
          <p:txBody>
            <a:bodyPr wrap="square" rtlCol="0">
              <a:spAutoFit/>
            </a:bodyPr>
            <a:lstStyle/>
            <a:p>
              <a:r>
                <a:rPr lang="fr-FR" sz="1400" dirty="0" smtClean="0"/>
                <a:t>…</a:t>
              </a:r>
              <a:endParaRPr lang="fr-FR" sz="1400" dirty="0"/>
            </a:p>
          </p:txBody>
        </p:sp>
        <p:sp>
          <p:nvSpPr>
            <p:cNvPr id="82" name="ZoneTexte 81"/>
            <p:cNvSpPr txBox="1"/>
            <p:nvPr/>
          </p:nvSpPr>
          <p:spPr>
            <a:xfrm rot="19718739">
              <a:off x="8312160" y="2648016"/>
              <a:ext cx="715432" cy="307777"/>
            </a:xfrm>
            <a:prstGeom prst="rect">
              <a:avLst/>
            </a:prstGeom>
            <a:noFill/>
          </p:spPr>
          <p:txBody>
            <a:bodyPr wrap="square" rtlCol="0">
              <a:spAutoFit/>
            </a:bodyPr>
            <a:lstStyle/>
            <a:p>
              <a:r>
                <a:rPr lang="fr-FR" sz="1400" dirty="0" smtClean="0"/>
                <a:t>T°</a:t>
              </a:r>
              <a:endParaRPr lang="fr-FR" sz="1400" dirty="0"/>
            </a:p>
          </p:txBody>
        </p:sp>
        <p:sp>
          <p:nvSpPr>
            <p:cNvPr id="83" name="ZoneTexte 82"/>
            <p:cNvSpPr txBox="1"/>
            <p:nvPr/>
          </p:nvSpPr>
          <p:spPr>
            <a:xfrm rot="19718739">
              <a:off x="8592079" y="2625165"/>
              <a:ext cx="715432" cy="307777"/>
            </a:xfrm>
            <a:prstGeom prst="rect">
              <a:avLst/>
            </a:prstGeom>
            <a:noFill/>
          </p:spPr>
          <p:txBody>
            <a:bodyPr wrap="square" rtlCol="0">
              <a:spAutoFit/>
            </a:bodyPr>
            <a:lstStyle/>
            <a:p>
              <a:r>
                <a:rPr lang="fr-FR" sz="1400" dirty="0" smtClean="0"/>
                <a:t>Poids</a:t>
              </a:r>
              <a:endParaRPr lang="fr-FR" sz="1400" dirty="0"/>
            </a:p>
          </p:txBody>
        </p:sp>
        <p:sp>
          <p:nvSpPr>
            <p:cNvPr id="84" name="ZoneTexte 83"/>
            <p:cNvSpPr txBox="1"/>
            <p:nvPr/>
          </p:nvSpPr>
          <p:spPr>
            <a:xfrm>
              <a:off x="6428307" y="5335926"/>
              <a:ext cx="3712037" cy="369332"/>
            </a:xfrm>
            <a:prstGeom prst="rect">
              <a:avLst/>
            </a:prstGeom>
            <a:noFill/>
            <a:ln w="28575">
              <a:solidFill>
                <a:schemeClr val="accent1">
                  <a:lumMod val="75000"/>
                </a:schemeClr>
              </a:solidFill>
            </a:ln>
          </p:spPr>
          <p:txBody>
            <a:bodyPr wrap="square" rtlCol="0">
              <a:spAutoFit/>
            </a:bodyPr>
            <a:lstStyle/>
            <a:p>
              <a:pPr algn="ctr"/>
              <a:r>
                <a:rPr lang="fr-FR" b="1" dirty="0" smtClean="0"/>
                <a:t>Etat ~ Variables physiologiques</a:t>
              </a:r>
              <a:endParaRPr lang="fr-FR" b="1" dirty="0"/>
            </a:p>
          </p:txBody>
        </p:sp>
      </p:grpSp>
    </p:spTree>
    <p:extLst>
      <p:ext uri="{BB962C8B-B14F-4D97-AF65-F5344CB8AC3E}">
        <p14:creationId xmlns:p14="http://schemas.microsoft.com/office/powerpoint/2010/main" val="1827579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Intérêt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4" name="Groupe 13"/>
          <p:cNvGrpSpPr/>
          <p:nvPr/>
        </p:nvGrpSpPr>
        <p:grpSpPr>
          <a:xfrm>
            <a:off x="748605" y="1180290"/>
            <a:ext cx="7489615" cy="508684"/>
            <a:chOff x="4118157" y="1186363"/>
            <a:chExt cx="7489615" cy="508684"/>
          </a:xfrm>
        </p:grpSpPr>
        <p:sp>
          <p:nvSpPr>
            <p:cNvPr id="3" name="Rectangle à coins arrondis 2"/>
            <p:cNvSpPr/>
            <p:nvPr/>
          </p:nvSpPr>
          <p:spPr>
            <a:xfrm>
              <a:off x="4118157" y="1186363"/>
              <a:ext cx="6086679"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4186968" y="1252775"/>
              <a:ext cx="7420804" cy="369332"/>
            </a:xfrm>
            <a:prstGeom prst="rect">
              <a:avLst/>
            </a:prstGeom>
            <a:noFill/>
          </p:spPr>
          <p:txBody>
            <a:bodyPr wrap="square" rtlCol="0">
              <a:spAutoFit/>
            </a:bodyPr>
            <a:lstStyle/>
            <a:p>
              <a:r>
                <a:rPr lang="fr-FR" dirty="0" smtClean="0">
                  <a:solidFill>
                    <a:schemeClr val="bg1"/>
                  </a:solidFill>
                </a:rPr>
                <a:t>Pour quel type d’application la PLS-DA est-elle pertinente ?</a:t>
              </a:r>
              <a:endParaRPr lang="fr-FR" dirty="0">
                <a:solidFill>
                  <a:schemeClr val="bg1"/>
                </a:solidFill>
              </a:endParaRPr>
            </a:p>
          </p:txBody>
        </p:sp>
      </p:grpSp>
      <p:sp>
        <p:nvSpPr>
          <p:cNvPr id="12" name="ZoneTexte 11"/>
          <p:cNvSpPr txBox="1"/>
          <p:nvPr/>
        </p:nvSpPr>
        <p:spPr>
          <a:xfrm>
            <a:off x="412724" y="1824874"/>
            <a:ext cx="11324855" cy="2862322"/>
          </a:xfrm>
          <a:prstGeom prst="rect">
            <a:avLst/>
          </a:prstGeom>
          <a:noFill/>
        </p:spPr>
        <p:txBody>
          <a:bodyPr wrap="square" rtlCol="0">
            <a:spAutoFit/>
          </a:bodyPr>
          <a:lstStyle/>
          <a:p>
            <a:pPr marL="285750" indent="-285750">
              <a:buFont typeface="Wingdings" panose="05000000000000000000" pitchFamily="2" charset="2"/>
              <a:buChar char="ü"/>
            </a:pPr>
            <a:r>
              <a:rPr lang="fr-FR" dirty="0" smtClean="0"/>
              <a:t>Lorsqu’on cherche à expliquer ou à prédire des groupes/classes d’individus en fonction de variables quantitatives</a:t>
            </a:r>
          </a:p>
          <a:p>
            <a:endParaRPr lang="fr-FR" dirty="0" smtClean="0"/>
          </a:p>
          <a:p>
            <a:pPr marL="285750" indent="-285750">
              <a:buFont typeface="Wingdings" panose="05000000000000000000" pitchFamily="2" charset="2"/>
              <a:buChar char="ü"/>
            </a:pPr>
            <a:r>
              <a:rPr lang="fr-FR" dirty="0" smtClean="0"/>
              <a:t>Lorsque les variables quantitatives sont corrélées entre elles</a:t>
            </a:r>
          </a:p>
          <a:p>
            <a:endParaRPr lang="fr-FR" dirty="0" smtClean="0"/>
          </a:p>
          <a:p>
            <a:pPr marL="285750" indent="-285750">
              <a:buFont typeface="Wingdings" panose="05000000000000000000" pitchFamily="2" charset="2"/>
              <a:buChar char="ü"/>
            </a:pPr>
            <a:r>
              <a:rPr lang="fr-FR" dirty="0" smtClean="0"/>
              <a:t>Lorsqu’il y a plus de prédicteurs que d’observations dans X</a:t>
            </a:r>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ü"/>
            </a:pPr>
            <a:r>
              <a:rPr lang="fr-FR" dirty="0" smtClean="0"/>
              <a:t>Pour confirmer des tendances remarquées en analyse </a:t>
            </a:r>
            <a:r>
              <a:rPr lang="fr-FR" dirty="0" err="1" smtClean="0"/>
              <a:t>univariée</a:t>
            </a:r>
            <a:endParaRPr lang="fr-FR" dirty="0" smtClean="0"/>
          </a:p>
          <a:p>
            <a:endParaRPr lang="fr-FR" dirty="0" smtClean="0"/>
          </a:p>
          <a:p>
            <a:pPr marL="285750" indent="-285750">
              <a:buFont typeface="Wingdings" panose="05000000000000000000" pitchFamily="2" charset="2"/>
              <a:buChar char="ü"/>
            </a:pPr>
            <a:r>
              <a:rPr lang="fr-FR" dirty="0" smtClean="0"/>
              <a:t>Lorsqu’on cherche à identifier les variables de X les plus discriminantes</a:t>
            </a:r>
          </a:p>
          <a:p>
            <a:pPr marL="285750" indent="-285750">
              <a:buFont typeface="Wingdings" panose="05000000000000000000" pitchFamily="2" charset="2"/>
              <a:buChar char="ü"/>
            </a:pPr>
            <a:endParaRPr lang="fr-FR" dirty="0" smtClean="0"/>
          </a:p>
        </p:txBody>
      </p:sp>
      <p:sp>
        <p:nvSpPr>
          <p:cNvPr id="16" name="Flèche courbée vers la droite 15"/>
          <p:cNvSpPr/>
          <p:nvPr/>
        </p:nvSpPr>
        <p:spPr>
          <a:xfrm>
            <a:off x="2240107" y="4559192"/>
            <a:ext cx="652995" cy="561980"/>
          </a:xfrm>
          <a:prstGeom prst="curvedRightArrow">
            <a:avLst>
              <a:gd name="adj1" fmla="val 15409"/>
              <a:gd name="adj2" fmla="val 50000"/>
              <a:gd name="adj3" fmla="val 25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ZoneTexte 18"/>
          <p:cNvSpPr txBox="1"/>
          <p:nvPr/>
        </p:nvSpPr>
        <p:spPr>
          <a:xfrm>
            <a:off x="2893102" y="4796810"/>
            <a:ext cx="5740805" cy="369332"/>
          </a:xfrm>
          <a:prstGeom prst="rect">
            <a:avLst/>
          </a:prstGeom>
          <a:noFill/>
        </p:spPr>
        <p:txBody>
          <a:bodyPr wrap="square" rtlCol="0">
            <a:spAutoFit/>
          </a:bodyPr>
          <a:lstStyle/>
          <a:p>
            <a:r>
              <a:rPr lang="fr-FR" dirty="0" smtClean="0"/>
              <a:t>Soit dans un but explicatif</a:t>
            </a:r>
          </a:p>
        </p:txBody>
      </p:sp>
      <p:sp>
        <p:nvSpPr>
          <p:cNvPr id="54" name="ZoneTexte 53"/>
          <p:cNvSpPr txBox="1"/>
          <p:nvPr/>
        </p:nvSpPr>
        <p:spPr>
          <a:xfrm>
            <a:off x="2878112" y="5437942"/>
            <a:ext cx="5951376" cy="646331"/>
          </a:xfrm>
          <a:prstGeom prst="rect">
            <a:avLst/>
          </a:prstGeom>
          <a:noFill/>
        </p:spPr>
        <p:txBody>
          <a:bodyPr wrap="square" rtlCol="0">
            <a:spAutoFit/>
          </a:bodyPr>
          <a:lstStyle/>
          <a:p>
            <a:r>
              <a:rPr lang="fr-FR" dirty="0" smtClean="0"/>
              <a:t>Soit pour sélectionner les variables les plus discriminantes en vue de les intégrer dans un autre modèle de classification</a:t>
            </a:r>
          </a:p>
        </p:txBody>
      </p:sp>
      <p:sp>
        <p:nvSpPr>
          <p:cNvPr id="22" name="ZoneTexte 21"/>
          <p:cNvSpPr txBox="1"/>
          <p:nvPr/>
        </p:nvSpPr>
        <p:spPr>
          <a:xfrm>
            <a:off x="8829488" y="5266668"/>
            <a:ext cx="2908092" cy="830997"/>
          </a:xfrm>
          <a:prstGeom prst="rect">
            <a:avLst/>
          </a:prstGeom>
          <a:noFill/>
          <a:ln>
            <a:solidFill>
              <a:srgbClr val="69B399"/>
            </a:solidFill>
            <a:prstDash val="dash"/>
          </a:ln>
        </p:spPr>
        <p:txBody>
          <a:bodyPr wrap="square" rtlCol="0">
            <a:spAutoFit/>
          </a:bodyPr>
          <a:lstStyle/>
          <a:p>
            <a:pPr algn="ctr"/>
            <a:r>
              <a:rPr lang="fr-FR" sz="1600" dirty="0" smtClean="0"/>
              <a:t>Régression logistique, modèle multinomial, analyse linéaire </a:t>
            </a:r>
            <a:r>
              <a:rPr lang="fr-FR" sz="1600" dirty="0" err="1" smtClean="0"/>
              <a:t>discirminante</a:t>
            </a:r>
            <a:r>
              <a:rPr lang="fr-FR" sz="1600" dirty="0" smtClean="0"/>
              <a:t>, etc.  </a:t>
            </a:r>
            <a:endParaRPr lang="fr-FR" sz="1600" dirty="0"/>
          </a:p>
        </p:txBody>
      </p:sp>
      <p:sp>
        <p:nvSpPr>
          <p:cNvPr id="61" name="Flèche courbée vers la droite 60"/>
          <p:cNvSpPr/>
          <p:nvPr/>
        </p:nvSpPr>
        <p:spPr>
          <a:xfrm>
            <a:off x="2240107" y="5251653"/>
            <a:ext cx="652995" cy="561980"/>
          </a:xfrm>
          <a:prstGeom prst="curvedRightArrow">
            <a:avLst>
              <a:gd name="adj1" fmla="val 15409"/>
              <a:gd name="adj2" fmla="val 50000"/>
              <a:gd name="adj3" fmla="val 25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Rectangle 22"/>
          <p:cNvSpPr/>
          <p:nvPr/>
        </p:nvSpPr>
        <p:spPr>
          <a:xfrm>
            <a:off x="412725" y="3897443"/>
            <a:ext cx="11324855" cy="2186665"/>
          </a:xfrm>
          <a:prstGeom prst="rect">
            <a:avLst/>
          </a:prstGeom>
          <a:noFill/>
          <a:ln w="19050">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Smartphone France Windows Edition : Transformez votre Windows Phone 8 en  loup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192600">
            <a:off x="10382562" y="3844880"/>
            <a:ext cx="1013304" cy="1013304"/>
          </a:xfrm>
          <a:prstGeom prst="rect">
            <a:avLst/>
          </a:prstGeom>
          <a:noFill/>
          <a:extLst>
            <a:ext uri="{909E8E84-426E-40DD-AFC4-6F175D3DCCD1}">
              <a14:hiddenFill xmlns:a14="http://schemas.microsoft.com/office/drawing/2010/main">
                <a:solidFill>
                  <a:srgbClr val="FFFFFF"/>
                </a:solidFill>
              </a14:hiddenFill>
            </a:ext>
          </a:extLst>
        </p:spPr>
      </p:pic>
      <p:sp>
        <p:nvSpPr>
          <p:cNvPr id="26" name="Espace réservé du numéro de diapositive 25"/>
          <p:cNvSpPr>
            <a:spLocks noGrp="1"/>
          </p:cNvSpPr>
          <p:nvPr>
            <p:ph type="sldNum" sz="quarter" idx="12"/>
          </p:nvPr>
        </p:nvSpPr>
        <p:spPr/>
        <p:txBody>
          <a:bodyPr/>
          <a:lstStyle/>
          <a:p>
            <a:fld id="{E2865AC2-C3CD-4BE8-8A41-BDDEB636779E}" type="slidenum">
              <a:rPr lang="fr-FR" smtClean="0"/>
              <a:t>16</a:t>
            </a:fld>
            <a:endParaRPr lang="fr-FR"/>
          </a:p>
        </p:txBody>
      </p:sp>
    </p:spTree>
    <p:extLst>
      <p:ext uri="{BB962C8B-B14F-4D97-AF65-F5344CB8AC3E}">
        <p14:creationId xmlns:p14="http://schemas.microsoft.com/office/powerpoint/2010/main" val="232347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up)">
                                      <p:cBhvr>
                                        <p:cTn id="13" dur="500"/>
                                        <p:tgtEl>
                                          <p:spTgt spid="5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54" grpId="0"/>
      <p:bldP spid="22" grpId="0" animBg="1"/>
      <p:bldP spid="61"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Intérêt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4" name="Groupe 13"/>
          <p:cNvGrpSpPr/>
          <p:nvPr/>
        </p:nvGrpSpPr>
        <p:grpSpPr>
          <a:xfrm>
            <a:off x="973688" y="1339150"/>
            <a:ext cx="7489615" cy="508684"/>
            <a:chOff x="4118157" y="1186363"/>
            <a:chExt cx="7489615" cy="508684"/>
          </a:xfrm>
        </p:grpSpPr>
        <p:sp>
          <p:nvSpPr>
            <p:cNvPr id="3" name="Rectangle à coins arrondis 2"/>
            <p:cNvSpPr/>
            <p:nvPr/>
          </p:nvSpPr>
          <p:spPr>
            <a:xfrm>
              <a:off x="4118157" y="1186363"/>
              <a:ext cx="6086679"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4186968" y="1252775"/>
              <a:ext cx="7420804" cy="369332"/>
            </a:xfrm>
            <a:prstGeom prst="rect">
              <a:avLst/>
            </a:prstGeom>
            <a:noFill/>
          </p:spPr>
          <p:txBody>
            <a:bodyPr wrap="square" rtlCol="0">
              <a:spAutoFit/>
            </a:bodyPr>
            <a:lstStyle/>
            <a:p>
              <a:r>
                <a:rPr lang="fr-FR" dirty="0" smtClean="0">
                  <a:solidFill>
                    <a:schemeClr val="bg1"/>
                  </a:solidFill>
                </a:rPr>
                <a:t>Pour quel type d’application la PLS-DA est-elle pertinente ?</a:t>
              </a:r>
              <a:endParaRPr lang="fr-FR" dirty="0">
                <a:solidFill>
                  <a:schemeClr val="bg1"/>
                </a:solidFill>
              </a:endParaRPr>
            </a:p>
          </p:txBody>
        </p:sp>
      </p:grpSp>
      <mc:AlternateContent xmlns:mc="http://schemas.openxmlformats.org/markup-compatibility/2006" xmlns:a14="http://schemas.microsoft.com/office/drawing/2010/main">
        <mc:Choice Requires="a14">
          <p:sp>
            <p:nvSpPr>
              <p:cNvPr id="7" name="Rectangle 6"/>
              <p:cNvSpPr/>
              <p:nvPr/>
            </p:nvSpPr>
            <p:spPr>
              <a:xfrm>
                <a:off x="4355150" y="2961179"/>
                <a:ext cx="2555443" cy="1001684"/>
              </a:xfrm>
              <a:prstGeom prst="rect">
                <a:avLst/>
              </a:prstGeom>
            </p:spPr>
            <p:txBody>
              <a:bodyPr wrap="none">
                <a:spAutoFit/>
              </a:bodyPr>
              <a:lstStyle/>
              <a:p>
                <a14:m>
                  <m:oMath xmlns:m="http://schemas.openxmlformats.org/officeDocument/2006/math">
                    <m:sSub>
                      <m:sSubPr>
                        <m:ctrlPr>
                          <a:rPr lang="fr-FR" sz="20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𝑉𝐼𝑃</m:t>
                        </m:r>
                      </m:e>
                      <m:sub>
                        <m:r>
                          <a:rPr lang="fr-FR"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h𝑗</m:t>
                        </m:r>
                      </m:sub>
                    </m:sSub>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fr-FR"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fr-FR"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b="1" i="1" smtClean="0">
                                <a:solidFill>
                                  <a:schemeClr val="accent6"/>
                                </a:solidFill>
                                <a:latin typeface="Cambria Math" panose="02040503050406030204" pitchFamily="18" charset="0"/>
                                <a:ea typeface="Times New Roman" panose="02020603050405020304" pitchFamily="18" charset="0"/>
                                <a:cs typeface="Times New Roman" panose="02020603050405020304" pitchFamily="18" charset="0"/>
                              </a:rPr>
                              <m:t>𝑷</m:t>
                            </m:r>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fr-FR"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naryPr>
                              <m:sub>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fr-FR" sz="20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h</m:t>
                                </m:r>
                              </m:sup>
                              <m:e>
                                <m:sSubSup>
                                  <m:sSubSupPr>
                                    <m:ctrlPr>
                                      <a:rPr lang="fr-FR" sz="2000" b="1" i="1" smtClean="0">
                                        <a:solidFill>
                                          <a:schemeClr val="accent3"/>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000" b="1" i="1">
                                        <a:solidFill>
                                          <a:schemeClr val="accent3"/>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GB" sz="2000" b="1" i="1">
                                        <a:solidFill>
                                          <a:schemeClr val="accent3"/>
                                        </a:solidFill>
                                        <a:latin typeface="Cambria Math" panose="02040503050406030204" pitchFamily="18" charset="0"/>
                                        <a:ea typeface="Times New Roman" panose="02020603050405020304" pitchFamily="18" charset="0"/>
                                        <a:cs typeface="Times New Roman" panose="02020603050405020304" pitchFamily="18" charset="0"/>
                                      </a:rPr>
                                      <m:t>𝒊𝒋</m:t>
                                    </m:r>
                                  </m:sub>
                                  <m:sup>
                                    <m:r>
                                      <a:rPr lang="en-GB" sz="2000" b="1" i="1">
                                        <a:solidFill>
                                          <a:schemeClr val="accent3"/>
                                        </a:solidFill>
                                        <a:latin typeface="Cambria Math" panose="02040503050406030204" pitchFamily="18" charset="0"/>
                                        <a:ea typeface="Times New Roman" panose="02020603050405020304" pitchFamily="18" charset="0"/>
                                        <a:cs typeface="Times New Roman" panose="02020603050405020304" pitchFamily="18" charset="0"/>
                                      </a:rPr>
                                      <m:t>𝟐</m:t>
                                    </m:r>
                                  </m:sup>
                                </m:sSubSup>
                                <m:sSubSup>
                                  <m:sSubSupPr>
                                    <m:ctrlPr>
                                      <a:rPr lang="fr-FR"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bSup>
                              </m:e>
                            </m:nary>
                          </m:num>
                          <m:den>
                            <m:sSubSup>
                              <m:sSubSupPr>
                                <m:ctrlPr>
                                  <a:rPr lang="fr-FR"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𝑇</m:t>
                                </m:r>
                              </m:sub>
                              <m:sup>
                                <m:r>
                                  <a:rPr lang="en-GB"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bSup>
                          </m:den>
                        </m:f>
                      </m:e>
                    </m:rad>
                  </m:oMath>
                </a14:m>
                <a:r>
                  <a:rPr lang="en-GB" sz="1600" dirty="0">
                    <a:solidFill>
                      <a:srgbClr val="000000"/>
                    </a:solidFill>
                    <a:ea typeface="Times New Roman" panose="02020603050405020304" pitchFamily="18" charset="0"/>
                  </a:rPr>
                  <a:t> </a:t>
                </a:r>
                <a:endParaRPr lang="fr-FR" sz="1600" dirty="0"/>
              </a:p>
            </p:txBody>
          </p:sp>
        </mc:Choice>
        <mc:Fallback xmlns="">
          <p:sp>
            <p:nvSpPr>
              <p:cNvPr id="7" name="Rectangle 6"/>
              <p:cNvSpPr>
                <a:spLocks noRot="1" noChangeAspect="1" noMove="1" noResize="1" noEditPoints="1" noAdjustHandles="1" noChangeArrowheads="1" noChangeShapeType="1" noTextEdit="1"/>
              </p:cNvSpPr>
              <p:nvPr/>
            </p:nvSpPr>
            <p:spPr>
              <a:xfrm>
                <a:off x="4355150" y="2961179"/>
                <a:ext cx="2555443" cy="1001684"/>
              </a:xfrm>
              <a:prstGeom prst="rect">
                <a:avLst/>
              </a:prstGeom>
              <a:blipFill>
                <a:blip r:embed="rId2"/>
                <a:stretch>
                  <a:fillRect/>
                </a:stretch>
              </a:blipFill>
            </p:spPr>
            <p:txBody>
              <a:bodyPr/>
              <a:lstStyle/>
              <a:p>
                <a:r>
                  <a:rPr lang="fr-FR">
                    <a:noFill/>
                  </a:rPr>
                  <a:t> </a:t>
                </a:r>
              </a:p>
            </p:txBody>
          </p:sp>
        </mc:Fallback>
      </mc:AlternateContent>
      <p:sp>
        <p:nvSpPr>
          <p:cNvPr id="9" name="Rectangle 8"/>
          <p:cNvSpPr/>
          <p:nvPr/>
        </p:nvSpPr>
        <p:spPr>
          <a:xfrm>
            <a:off x="754505" y="2104330"/>
            <a:ext cx="9183974" cy="369332"/>
          </a:xfrm>
          <a:prstGeom prst="rect">
            <a:avLst/>
          </a:prstGeom>
        </p:spPr>
        <p:txBody>
          <a:bodyPr wrap="square">
            <a:spAutoFit/>
          </a:bodyPr>
          <a:lstStyle/>
          <a:p>
            <a:r>
              <a:rPr lang="fr-FR" b="1" dirty="0" smtClean="0"/>
              <a:t>Identification des variables discriminantes grâce aux VIP (Variable Importance in Projection)</a:t>
            </a:r>
          </a:p>
        </p:txBody>
      </p:sp>
      <p:sp>
        <p:nvSpPr>
          <p:cNvPr id="11" name="ZoneTexte 10"/>
          <p:cNvSpPr txBox="1"/>
          <p:nvPr/>
        </p:nvSpPr>
        <p:spPr>
          <a:xfrm>
            <a:off x="754505" y="2569024"/>
            <a:ext cx="5508806" cy="369332"/>
          </a:xfrm>
          <a:prstGeom prst="rect">
            <a:avLst/>
          </a:prstGeom>
          <a:noFill/>
        </p:spPr>
        <p:txBody>
          <a:bodyPr wrap="square" rtlCol="0">
            <a:spAutoFit/>
          </a:bodyPr>
          <a:lstStyle/>
          <a:p>
            <a:r>
              <a:rPr lang="fr-FR" dirty="0" smtClean="0"/>
              <a:t>VIP de la variable </a:t>
            </a:r>
            <a:r>
              <a:rPr lang="fr-FR" i="1" dirty="0" smtClean="0"/>
              <a:t>j</a:t>
            </a:r>
            <a:r>
              <a:rPr lang="fr-FR" dirty="0" smtClean="0"/>
              <a:t> pour </a:t>
            </a:r>
            <a:r>
              <a:rPr lang="fr-FR" i="1" dirty="0" smtClean="0"/>
              <a:t>h</a:t>
            </a:r>
            <a:r>
              <a:rPr lang="fr-FR" dirty="0" smtClean="0"/>
              <a:t> composantes retenues :</a:t>
            </a:r>
            <a:endParaRPr lang="fr-FR" dirty="0"/>
          </a:p>
        </p:txBody>
      </p:sp>
      <mc:AlternateContent xmlns:mc="http://schemas.openxmlformats.org/markup-compatibility/2006" xmlns:a14="http://schemas.microsoft.com/office/drawing/2010/main">
        <mc:Choice Requires="a14">
          <p:sp>
            <p:nvSpPr>
              <p:cNvPr id="13" name="ZoneTexte 12"/>
              <p:cNvSpPr txBox="1"/>
              <p:nvPr/>
            </p:nvSpPr>
            <p:spPr>
              <a:xfrm>
                <a:off x="802053" y="4164480"/>
                <a:ext cx="8237016" cy="1252651"/>
              </a:xfrm>
              <a:prstGeom prst="rect">
                <a:avLst/>
              </a:prstGeom>
              <a:noFill/>
            </p:spPr>
            <p:txBody>
              <a:bodyPr wrap="square" rtlCol="0">
                <a:spAutoFit/>
              </a:bodyPr>
              <a:lstStyle/>
              <a:p>
                <a:r>
                  <a:rPr lang="fr-FR" i="1" dirty="0" smtClean="0">
                    <a:solidFill>
                      <a:schemeClr val="accent6"/>
                    </a:solidFill>
                  </a:rPr>
                  <a:t>P</a:t>
                </a:r>
                <a:r>
                  <a:rPr lang="fr-FR" dirty="0" smtClean="0">
                    <a:solidFill>
                      <a:schemeClr val="accent6"/>
                    </a:solidFill>
                  </a:rPr>
                  <a:t> = nombre de variables dans X</a:t>
                </a:r>
              </a:p>
              <a:p>
                <a14:m>
                  <m:oMath xmlns:m="http://schemas.openxmlformats.org/officeDocument/2006/math">
                    <m:sSub>
                      <m:sSubPr>
                        <m:ctrlPr>
                          <a:rPr lang="fr-FR" i="1" smtClean="0">
                            <a:solidFill>
                              <a:schemeClr val="accent3"/>
                            </a:solidFill>
                            <a:latin typeface="Cambria Math" panose="02040503050406030204" pitchFamily="18" charset="0"/>
                          </a:rPr>
                        </m:ctrlPr>
                      </m:sSubPr>
                      <m:e>
                        <m:r>
                          <a:rPr lang="fr-FR" b="0" i="1" smtClean="0">
                            <a:solidFill>
                              <a:schemeClr val="accent3"/>
                            </a:solidFill>
                            <a:latin typeface="Cambria Math" panose="02040503050406030204" pitchFamily="18" charset="0"/>
                          </a:rPr>
                          <m:t>𝑤</m:t>
                        </m:r>
                      </m:e>
                      <m:sub>
                        <m:r>
                          <a:rPr lang="fr-FR" b="0" i="1" smtClean="0">
                            <a:solidFill>
                              <a:schemeClr val="accent3"/>
                            </a:solidFill>
                            <a:latin typeface="Cambria Math" panose="02040503050406030204" pitchFamily="18" charset="0"/>
                          </a:rPr>
                          <m:t>𝑖𝑗</m:t>
                        </m:r>
                      </m:sub>
                    </m:sSub>
                  </m:oMath>
                </a14:m>
                <a:r>
                  <a:rPr lang="fr-FR" dirty="0" smtClean="0">
                    <a:solidFill>
                      <a:schemeClr val="accent6"/>
                    </a:solidFill>
                  </a:rPr>
                  <a:t> </a:t>
                </a:r>
                <a:r>
                  <a:rPr lang="fr-FR" dirty="0" smtClean="0">
                    <a:solidFill>
                      <a:schemeClr val="accent3"/>
                    </a:solidFill>
                  </a:rPr>
                  <a:t>= coefficient de la variable j dans la composante </a:t>
                </a:r>
                <a14:m>
                  <m:oMath xmlns:m="http://schemas.openxmlformats.org/officeDocument/2006/math">
                    <m:sSub>
                      <m:sSubPr>
                        <m:ctrlPr>
                          <a:rPr lang="fr-FR" i="1" smtClean="0">
                            <a:solidFill>
                              <a:schemeClr val="accent3"/>
                            </a:solidFill>
                            <a:latin typeface="Cambria Math" panose="02040503050406030204" pitchFamily="18" charset="0"/>
                          </a:rPr>
                        </m:ctrlPr>
                      </m:sSubPr>
                      <m:e>
                        <m:r>
                          <a:rPr lang="fr-FR" b="0" i="1" smtClean="0">
                            <a:solidFill>
                              <a:schemeClr val="accent3"/>
                            </a:solidFill>
                            <a:latin typeface="Cambria Math" panose="02040503050406030204" pitchFamily="18" charset="0"/>
                          </a:rPr>
                          <m:t>𝑡</m:t>
                        </m:r>
                      </m:e>
                      <m:sub>
                        <m:r>
                          <a:rPr lang="fr-FR" b="0" i="1" smtClean="0">
                            <a:solidFill>
                              <a:schemeClr val="accent3"/>
                            </a:solidFill>
                            <a:latin typeface="Cambria Math" panose="02040503050406030204" pitchFamily="18" charset="0"/>
                          </a:rPr>
                          <m:t>𝑖</m:t>
                        </m:r>
                      </m:sub>
                    </m:sSub>
                  </m:oMath>
                </a14:m>
                <a:endParaRPr lang="fr-FR" dirty="0" smtClean="0">
                  <a:solidFill>
                    <a:schemeClr val="accent3"/>
                  </a:solidFill>
                </a:endParaRPr>
              </a:p>
              <a:p>
                <a14:m>
                  <m:oMath xmlns:m="http://schemas.openxmlformats.org/officeDocument/2006/math">
                    <m:sSubSup>
                      <m:sSubSupPr>
                        <m:ctrlPr>
                          <a:rPr lang="fr-FR"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GB"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GB"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fr-FR" dirty="0" smtClean="0">
                    <a:solidFill>
                      <a:schemeClr val="tx1"/>
                    </a:solidFill>
                  </a:rPr>
                  <a:t> = pourcentage de variance de Y expliquée par la composante </a:t>
                </a:r>
                <a14:m>
                  <m:oMath xmlns:m="http://schemas.openxmlformats.org/officeDocument/2006/math">
                    <m:sSub>
                      <m:sSubPr>
                        <m:ctrlPr>
                          <a:rPr lang="fr-FR"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𝑡</m:t>
                        </m:r>
                      </m:e>
                      <m:sub>
                        <m:r>
                          <a:rPr lang="fr-FR" b="0" i="1" smtClean="0">
                            <a:solidFill>
                              <a:schemeClr val="tx1"/>
                            </a:solidFill>
                            <a:latin typeface="Cambria Math" panose="02040503050406030204" pitchFamily="18" charset="0"/>
                          </a:rPr>
                          <m:t>𝑖</m:t>
                        </m:r>
                      </m:sub>
                    </m:sSub>
                  </m:oMath>
                </a14:m>
                <a:endParaRPr lang="fr-FR" dirty="0" smtClean="0">
                  <a:solidFill>
                    <a:schemeClr val="tx1"/>
                  </a:solidFill>
                </a:endParaRPr>
              </a:p>
              <a:p>
                <a14:m>
                  <m:oMath xmlns:m="http://schemas.openxmlformats.org/officeDocument/2006/math">
                    <m:sSubSup>
                      <m:sSubSupPr>
                        <m:ctrlPr>
                          <a:rPr lang="fr-FR"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GB"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𝑇</m:t>
                        </m:r>
                      </m:sub>
                      <m:sup>
                        <m:r>
                          <a:rPr lang="en-GB"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fr-FR" dirty="0" smtClean="0">
                    <a:solidFill>
                      <a:schemeClr val="tx1"/>
                    </a:solidFill>
                  </a:rPr>
                  <a:t> = pourcentage total de variance de Y expliquée</a:t>
                </a:r>
                <a:endParaRPr lang="fr-FR" dirty="0">
                  <a:solidFill>
                    <a:schemeClr val="tx1"/>
                  </a:solidFill>
                </a:endParaRPr>
              </a:p>
            </p:txBody>
          </p:sp>
        </mc:Choice>
        <mc:Fallback xmlns="">
          <p:sp>
            <p:nvSpPr>
              <p:cNvPr id="13" name="ZoneTexte 12"/>
              <p:cNvSpPr txBox="1">
                <a:spLocks noRot="1" noChangeAspect="1" noMove="1" noResize="1" noEditPoints="1" noAdjustHandles="1" noChangeArrowheads="1" noChangeShapeType="1" noTextEdit="1"/>
              </p:cNvSpPr>
              <p:nvPr/>
            </p:nvSpPr>
            <p:spPr>
              <a:xfrm>
                <a:off x="802053" y="4164480"/>
                <a:ext cx="8237016" cy="1252651"/>
              </a:xfrm>
              <a:prstGeom prst="rect">
                <a:avLst/>
              </a:prstGeom>
              <a:blipFill>
                <a:blip r:embed="rId3"/>
                <a:stretch>
                  <a:fillRect l="-666" t="-2427" b="-5825"/>
                </a:stretch>
              </a:blipFill>
            </p:spPr>
            <p:txBody>
              <a:bodyPr/>
              <a:lstStyle/>
              <a:p>
                <a:r>
                  <a:rPr lang="fr-FR">
                    <a:noFill/>
                  </a:rPr>
                  <a:t> </a:t>
                </a:r>
              </a:p>
            </p:txBody>
          </p:sp>
        </mc:Fallback>
      </mc:AlternateContent>
      <p:sp>
        <p:nvSpPr>
          <p:cNvPr id="15" name="ZoneTexte 14"/>
          <p:cNvSpPr txBox="1"/>
          <p:nvPr/>
        </p:nvSpPr>
        <p:spPr>
          <a:xfrm>
            <a:off x="7569787" y="2871238"/>
            <a:ext cx="4032354" cy="923330"/>
          </a:xfrm>
          <a:prstGeom prst="rect">
            <a:avLst/>
          </a:prstGeom>
          <a:noFill/>
        </p:spPr>
        <p:txBody>
          <a:bodyPr wrap="square" rtlCol="0">
            <a:spAutoFit/>
          </a:bodyPr>
          <a:lstStyle/>
          <a:p>
            <a:pPr algn="just"/>
            <a:r>
              <a:rPr lang="fr-FR" dirty="0" smtClean="0"/>
              <a:t>Plus le coefficient associé à la variable j sera fort et associé à une composante très explicative, plus le VIP sera élevé</a:t>
            </a:r>
            <a:endParaRPr lang="fr-FR" dirty="0"/>
          </a:p>
        </p:txBody>
      </p:sp>
      <p:sp>
        <p:nvSpPr>
          <p:cNvPr id="17" name="Flèche droite 16"/>
          <p:cNvSpPr/>
          <p:nvPr/>
        </p:nvSpPr>
        <p:spPr>
          <a:xfrm>
            <a:off x="6923000" y="3173164"/>
            <a:ext cx="419725" cy="359764"/>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droite 23"/>
          <p:cNvSpPr/>
          <p:nvPr/>
        </p:nvSpPr>
        <p:spPr>
          <a:xfrm rot="5400000">
            <a:off x="8952324" y="3913070"/>
            <a:ext cx="419725" cy="359764"/>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7474072" y="4345205"/>
            <a:ext cx="3496151" cy="646331"/>
          </a:xfrm>
          <a:prstGeom prst="rect">
            <a:avLst/>
          </a:prstGeom>
          <a:noFill/>
        </p:spPr>
        <p:txBody>
          <a:bodyPr wrap="square" rtlCol="0">
            <a:spAutoFit/>
          </a:bodyPr>
          <a:lstStyle/>
          <a:p>
            <a:pPr algn="ctr"/>
            <a:r>
              <a:rPr lang="fr-FR" dirty="0" smtClean="0"/>
              <a:t>Un VIP élevé signifie donc que la variable est importante</a:t>
            </a:r>
            <a:endParaRPr lang="fr-FR" dirty="0"/>
          </a:p>
        </p:txBody>
      </p:sp>
      <p:sp>
        <p:nvSpPr>
          <p:cNvPr id="26" name="Flèche droite 25"/>
          <p:cNvSpPr/>
          <p:nvPr/>
        </p:nvSpPr>
        <p:spPr>
          <a:xfrm rot="5400000">
            <a:off x="8982303" y="5111552"/>
            <a:ext cx="419725" cy="359764"/>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6904950" y="5591332"/>
            <a:ext cx="4697191" cy="923330"/>
          </a:xfrm>
          <a:prstGeom prst="rect">
            <a:avLst/>
          </a:prstGeom>
          <a:noFill/>
        </p:spPr>
        <p:txBody>
          <a:bodyPr wrap="square" rtlCol="0">
            <a:spAutoFit/>
          </a:bodyPr>
          <a:lstStyle/>
          <a:p>
            <a:pPr algn="ctr"/>
            <a:r>
              <a:rPr lang="fr-FR" dirty="0" smtClean="0"/>
              <a:t>En pratique, on considère comme importantes les variables pour lesquelles les VIP sur les h composantes retenues sont supérieurs à 0.8  </a:t>
            </a:r>
            <a:endParaRPr lang="fr-FR" dirty="0"/>
          </a:p>
        </p:txBody>
      </p:sp>
      <p:sp>
        <p:nvSpPr>
          <p:cNvPr id="20" name="Espace réservé du numéro de diapositive 19"/>
          <p:cNvSpPr>
            <a:spLocks noGrp="1"/>
          </p:cNvSpPr>
          <p:nvPr>
            <p:ph type="sldNum" sz="quarter" idx="12"/>
          </p:nvPr>
        </p:nvSpPr>
        <p:spPr/>
        <p:txBody>
          <a:bodyPr/>
          <a:lstStyle/>
          <a:p>
            <a:fld id="{E2865AC2-C3CD-4BE8-8A41-BDDEB636779E}" type="slidenum">
              <a:rPr lang="fr-FR" smtClean="0"/>
              <a:t>17</a:t>
            </a:fld>
            <a:endParaRPr lang="fr-FR"/>
          </a:p>
        </p:txBody>
      </p:sp>
    </p:spTree>
    <p:extLst>
      <p:ext uri="{BB962C8B-B14F-4D97-AF65-F5344CB8AC3E}">
        <p14:creationId xmlns:p14="http://schemas.microsoft.com/office/powerpoint/2010/main" val="43584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up)">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24" grpId="0" animBg="1"/>
      <p:bldP spid="25" grpId="0"/>
      <p:bldP spid="26" grpId="0" animBg="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67589"/>
            <a:ext cx="3540034" cy="5220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3" name="Groupe 12"/>
          <p:cNvGrpSpPr/>
          <p:nvPr/>
        </p:nvGrpSpPr>
        <p:grpSpPr>
          <a:xfrm>
            <a:off x="839822" y="1845677"/>
            <a:ext cx="9886462" cy="1065433"/>
            <a:chOff x="968773" y="1169955"/>
            <a:chExt cx="9886462" cy="1065433"/>
          </a:xfrm>
        </p:grpSpPr>
        <p:grpSp>
          <p:nvGrpSpPr>
            <p:cNvPr id="10" name="Groupe 9"/>
            <p:cNvGrpSpPr/>
            <p:nvPr/>
          </p:nvGrpSpPr>
          <p:grpSpPr>
            <a:xfrm>
              <a:off x="1175658" y="1775319"/>
              <a:ext cx="9679577" cy="460069"/>
              <a:chOff x="1123406" y="2787486"/>
              <a:chExt cx="9679577" cy="460069"/>
            </a:xfrm>
          </p:grpSpPr>
          <p:sp>
            <p:nvSpPr>
              <p:cNvPr id="3" name="Flèche droite 2"/>
              <p:cNvSpPr/>
              <p:nvPr/>
            </p:nvSpPr>
            <p:spPr>
              <a:xfrm>
                <a:off x="1123406" y="2787486"/>
                <a:ext cx="9679577" cy="460069"/>
              </a:xfrm>
              <a:prstGeom prst="rightArrow">
                <a:avLst>
                  <a:gd name="adj1" fmla="val 50000"/>
                  <a:gd name="adj2" fmla="val 81232"/>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Connecteur droit 8"/>
              <p:cNvCxnSpPr/>
              <p:nvPr/>
            </p:nvCxnSpPr>
            <p:spPr>
              <a:xfrm>
                <a:off x="1123406" y="2819520"/>
                <a:ext cx="0" cy="39600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a:off x="3028406" y="2819520"/>
                <a:ext cx="0" cy="39600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4931229" y="2815166"/>
                <a:ext cx="0" cy="39600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a:off x="4935583" y="2819520"/>
                <a:ext cx="0" cy="39600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a:off x="6838406" y="2815166"/>
                <a:ext cx="0" cy="39600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a:off x="8741229" y="2815166"/>
                <a:ext cx="0" cy="39600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ZoneTexte 11"/>
            <p:cNvSpPr txBox="1"/>
            <p:nvPr/>
          </p:nvSpPr>
          <p:spPr>
            <a:xfrm rot="19144582">
              <a:off x="968773" y="1171377"/>
              <a:ext cx="1293223" cy="338554"/>
            </a:xfrm>
            <a:prstGeom prst="rect">
              <a:avLst/>
            </a:prstGeom>
            <a:noFill/>
          </p:spPr>
          <p:txBody>
            <a:bodyPr wrap="square" rtlCol="0">
              <a:spAutoFit/>
            </a:bodyPr>
            <a:lstStyle/>
            <a:p>
              <a:r>
                <a:rPr lang="fr-FR" sz="1600" dirty="0" smtClean="0"/>
                <a:t>Mars 2018</a:t>
              </a:r>
              <a:endParaRPr lang="fr-FR" sz="1600" dirty="0"/>
            </a:p>
          </p:txBody>
        </p:sp>
        <p:sp>
          <p:nvSpPr>
            <p:cNvPr id="58" name="ZoneTexte 57"/>
            <p:cNvSpPr txBox="1"/>
            <p:nvPr/>
          </p:nvSpPr>
          <p:spPr>
            <a:xfrm rot="19144582">
              <a:off x="2853212" y="1182714"/>
              <a:ext cx="1293223" cy="338554"/>
            </a:xfrm>
            <a:prstGeom prst="rect">
              <a:avLst/>
            </a:prstGeom>
            <a:noFill/>
          </p:spPr>
          <p:txBody>
            <a:bodyPr wrap="square" rtlCol="0">
              <a:spAutoFit/>
            </a:bodyPr>
            <a:lstStyle/>
            <a:p>
              <a:r>
                <a:rPr lang="fr-FR" sz="1600" dirty="0" smtClean="0"/>
                <a:t>Avril 2018</a:t>
              </a:r>
              <a:endParaRPr lang="fr-FR" sz="1600" dirty="0"/>
            </a:p>
          </p:txBody>
        </p:sp>
        <p:sp>
          <p:nvSpPr>
            <p:cNvPr id="59" name="ZoneTexte 58"/>
            <p:cNvSpPr txBox="1"/>
            <p:nvPr/>
          </p:nvSpPr>
          <p:spPr>
            <a:xfrm rot="19144582">
              <a:off x="4765702" y="1181686"/>
              <a:ext cx="1293223" cy="338554"/>
            </a:xfrm>
            <a:prstGeom prst="rect">
              <a:avLst/>
            </a:prstGeom>
            <a:noFill/>
          </p:spPr>
          <p:txBody>
            <a:bodyPr wrap="square" rtlCol="0">
              <a:spAutoFit/>
            </a:bodyPr>
            <a:lstStyle/>
            <a:p>
              <a:r>
                <a:rPr lang="fr-FR" sz="1600" dirty="0" smtClean="0"/>
                <a:t>Mai 2018</a:t>
              </a:r>
              <a:endParaRPr lang="fr-FR" sz="1600" dirty="0"/>
            </a:p>
          </p:txBody>
        </p:sp>
        <p:sp>
          <p:nvSpPr>
            <p:cNvPr id="60" name="ZoneTexte 59"/>
            <p:cNvSpPr txBox="1"/>
            <p:nvPr/>
          </p:nvSpPr>
          <p:spPr>
            <a:xfrm rot="19144582">
              <a:off x="6637981" y="1169955"/>
              <a:ext cx="1293223" cy="338554"/>
            </a:xfrm>
            <a:prstGeom prst="rect">
              <a:avLst/>
            </a:prstGeom>
            <a:noFill/>
          </p:spPr>
          <p:txBody>
            <a:bodyPr wrap="square" rtlCol="0">
              <a:spAutoFit/>
            </a:bodyPr>
            <a:lstStyle/>
            <a:p>
              <a:r>
                <a:rPr lang="fr-FR" sz="1600" dirty="0" smtClean="0"/>
                <a:t>Juin 2018</a:t>
              </a:r>
              <a:endParaRPr lang="fr-FR" sz="1600" dirty="0"/>
            </a:p>
          </p:txBody>
        </p:sp>
        <p:sp>
          <p:nvSpPr>
            <p:cNvPr id="61" name="ZoneTexte 60"/>
            <p:cNvSpPr txBox="1"/>
            <p:nvPr/>
          </p:nvSpPr>
          <p:spPr>
            <a:xfrm rot="19144582">
              <a:off x="8477667" y="1181687"/>
              <a:ext cx="1293223" cy="338554"/>
            </a:xfrm>
            <a:prstGeom prst="rect">
              <a:avLst/>
            </a:prstGeom>
            <a:noFill/>
          </p:spPr>
          <p:txBody>
            <a:bodyPr wrap="square" rtlCol="0">
              <a:spAutoFit/>
            </a:bodyPr>
            <a:lstStyle/>
            <a:p>
              <a:r>
                <a:rPr lang="fr-FR" sz="1600" dirty="0" smtClean="0"/>
                <a:t>Juillet 2018</a:t>
              </a:r>
              <a:endParaRPr lang="fr-FR" sz="1600" dirty="0"/>
            </a:p>
          </p:txBody>
        </p:sp>
      </p:grpSp>
      <p:grpSp>
        <p:nvGrpSpPr>
          <p:cNvPr id="17" name="Groupe 16"/>
          <p:cNvGrpSpPr/>
          <p:nvPr/>
        </p:nvGrpSpPr>
        <p:grpSpPr>
          <a:xfrm>
            <a:off x="2407420" y="2937668"/>
            <a:ext cx="7104018" cy="435845"/>
            <a:chOff x="2536371" y="2261946"/>
            <a:chExt cx="7104018" cy="435845"/>
          </a:xfrm>
        </p:grpSpPr>
        <p:sp>
          <p:nvSpPr>
            <p:cNvPr id="15" name="ZoneTexte 14"/>
            <p:cNvSpPr txBox="1"/>
            <p:nvPr/>
          </p:nvSpPr>
          <p:spPr>
            <a:xfrm>
              <a:off x="3021874" y="2328459"/>
              <a:ext cx="1188720" cy="369332"/>
            </a:xfrm>
            <a:prstGeom prst="rect">
              <a:avLst/>
            </a:prstGeom>
            <a:noFill/>
          </p:spPr>
          <p:txBody>
            <a:bodyPr wrap="square" rtlCol="0">
              <a:spAutoFit/>
            </a:bodyPr>
            <a:lstStyle/>
            <a:p>
              <a:r>
                <a:rPr lang="fr-FR" b="1" dirty="0" smtClean="0">
                  <a:solidFill>
                    <a:schemeClr val="accent1"/>
                  </a:solidFill>
                </a:rPr>
                <a:t>Elevage 1 </a:t>
              </a:r>
              <a:endParaRPr lang="fr-FR" b="1" dirty="0">
                <a:solidFill>
                  <a:schemeClr val="accent1"/>
                </a:solidFill>
              </a:endParaRPr>
            </a:p>
          </p:txBody>
        </p:sp>
        <p:sp>
          <p:nvSpPr>
            <p:cNvPr id="16" name="Rectangle 15"/>
            <p:cNvSpPr/>
            <p:nvPr/>
          </p:nvSpPr>
          <p:spPr>
            <a:xfrm>
              <a:off x="2536371" y="2261946"/>
              <a:ext cx="2081349" cy="104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63"/>
            <p:cNvSpPr/>
            <p:nvPr/>
          </p:nvSpPr>
          <p:spPr>
            <a:xfrm>
              <a:off x="7850648" y="2263839"/>
              <a:ext cx="1789741" cy="1012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4"/>
            <p:cNvSpPr txBox="1"/>
            <p:nvPr/>
          </p:nvSpPr>
          <p:spPr>
            <a:xfrm>
              <a:off x="8253420" y="2302102"/>
              <a:ext cx="1188720" cy="369332"/>
            </a:xfrm>
            <a:prstGeom prst="rect">
              <a:avLst/>
            </a:prstGeom>
            <a:noFill/>
          </p:spPr>
          <p:txBody>
            <a:bodyPr wrap="square" rtlCol="0">
              <a:spAutoFit/>
            </a:bodyPr>
            <a:lstStyle/>
            <a:p>
              <a:r>
                <a:rPr lang="fr-FR" b="1" dirty="0" smtClean="0">
                  <a:solidFill>
                    <a:schemeClr val="accent1"/>
                  </a:solidFill>
                </a:rPr>
                <a:t>Elevage 3 </a:t>
              </a:r>
              <a:endParaRPr lang="fr-FR" b="1" dirty="0">
                <a:solidFill>
                  <a:schemeClr val="accent1"/>
                </a:solidFill>
              </a:endParaRPr>
            </a:p>
          </p:txBody>
        </p:sp>
      </p:grpSp>
      <p:grpSp>
        <p:nvGrpSpPr>
          <p:cNvPr id="90" name="Groupe 89"/>
          <p:cNvGrpSpPr/>
          <p:nvPr/>
        </p:nvGrpSpPr>
        <p:grpSpPr>
          <a:xfrm>
            <a:off x="2565289" y="3643219"/>
            <a:ext cx="4138931" cy="530426"/>
            <a:chOff x="1614591" y="3264200"/>
            <a:chExt cx="4138931" cy="530426"/>
          </a:xfrm>
        </p:grpSpPr>
        <p:cxnSp>
          <p:nvCxnSpPr>
            <p:cNvPr id="69" name="Connecteur droit avec flèche 68"/>
            <p:cNvCxnSpPr/>
            <p:nvPr/>
          </p:nvCxnSpPr>
          <p:spPr>
            <a:xfrm flipH="1">
              <a:off x="2075487" y="3384226"/>
              <a:ext cx="0" cy="4104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p:nvPr/>
          </p:nvCxnSpPr>
          <p:spPr>
            <a:xfrm flipH="1">
              <a:off x="5203961" y="3384225"/>
              <a:ext cx="0" cy="4104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a:xfrm>
              <a:off x="1614591" y="3269220"/>
              <a:ext cx="1028700" cy="338554"/>
            </a:xfrm>
            <a:prstGeom prst="rect">
              <a:avLst/>
            </a:prstGeom>
            <a:solidFill>
              <a:schemeClr val="bg1"/>
            </a:solidFill>
          </p:spPr>
          <p:txBody>
            <a:bodyPr wrap="square" rtlCol="0">
              <a:spAutoFit/>
            </a:bodyPr>
            <a:lstStyle/>
            <a:p>
              <a:r>
                <a:rPr lang="fr-FR" sz="1600" dirty="0" err="1" smtClean="0">
                  <a:solidFill>
                    <a:schemeClr val="accent1"/>
                  </a:solidFill>
                </a:rPr>
                <a:t>Scoring</a:t>
              </a:r>
              <a:r>
                <a:rPr lang="fr-FR" sz="1600" dirty="0" smtClean="0">
                  <a:solidFill>
                    <a:schemeClr val="accent1"/>
                  </a:solidFill>
                </a:rPr>
                <a:t> 1</a:t>
              </a:r>
              <a:endParaRPr lang="fr-FR" dirty="0">
                <a:solidFill>
                  <a:schemeClr val="accent1"/>
                </a:solidFill>
              </a:endParaRPr>
            </a:p>
          </p:txBody>
        </p:sp>
        <p:sp>
          <p:nvSpPr>
            <p:cNvPr id="72" name="ZoneTexte 71"/>
            <p:cNvSpPr txBox="1"/>
            <p:nvPr/>
          </p:nvSpPr>
          <p:spPr>
            <a:xfrm>
              <a:off x="4724822" y="3264200"/>
              <a:ext cx="1028700" cy="338554"/>
            </a:xfrm>
            <a:prstGeom prst="rect">
              <a:avLst/>
            </a:prstGeom>
            <a:solidFill>
              <a:schemeClr val="bg1"/>
            </a:solidFill>
          </p:spPr>
          <p:txBody>
            <a:bodyPr wrap="square" rtlCol="0">
              <a:spAutoFit/>
            </a:bodyPr>
            <a:lstStyle/>
            <a:p>
              <a:r>
                <a:rPr lang="fr-FR" sz="1600" dirty="0" err="1" smtClean="0">
                  <a:solidFill>
                    <a:schemeClr val="accent1"/>
                  </a:solidFill>
                </a:rPr>
                <a:t>Scoring</a:t>
              </a:r>
              <a:r>
                <a:rPr lang="fr-FR" sz="1600" dirty="0" smtClean="0">
                  <a:solidFill>
                    <a:schemeClr val="accent1"/>
                  </a:solidFill>
                </a:rPr>
                <a:t> 2</a:t>
              </a:r>
              <a:endParaRPr lang="fr-FR" dirty="0">
                <a:solidFill>
                  <a:schemeClr val="accent1"/>
                </a:solidFill>
              </a:endParaRPr>
            </a:p>
          </p:txBody>
        </p:sp>
      </p:grpSp>
      <p:grpSp>
        <p:nvGrpSpPr>
          <p:cNvPr id="93" name="Groupe 92"/>
          <p:cNvGrpSpPr/>
          <p:nvPr/>
        </p:nvGrpSpPr>
        <p:grpSpPr>
          <a:xfrm>
            <a:off x="1277915" y="4133819"/>
            <a:ext cx="6686538" cy="991678"/>
            <a:chOff x="327217" y="3754800"/>
            <a:chExt cx="6686538" cy="991678"/>
          </a:xfrm>
        </p:grpSpPr>
        <p:sp>
          <p:nvSpPr>
            <p:cNvPr id="67" name="ZoneTexte 66"/>
            <p:cNvSpPr txBox="1"/>
            <p:nvPr/>
          </p:nvSpPr>
          <p:spPr>
            <a:xfrm>
              <a:off x="327217" y="3974532"/>
              <a:ext cx="1028700" cy="338554"/>
            </a:xfrm>
            <a:prstGeom prst="rect">
              <a:avLst/>
            </a:prstGeom>
            <a:noFill/>
          </p:spPr>
          <p:txBody>
            <a:bodyPr wrap="square" rtlCol="0">
              <a:spAutoFit/>
            </a:bodyPr>
            <a:lstStyle/>
            <a:p>
              <a:r>
                <a:rPr lang="fr-FR" sz="1600" b="1" dirty="0" smtClean="0">
                  <a:solidFill>
                    <a:schemeClr val="accent1"/>
                  </a:solidFill>
                </a:rPr>
                <a:t>Semaine</a:t>
              </a:r>
              <a:endParaRPr lang="fr-FR" b="1" dirty="0">
                <a:solidFill>
                  <a:schemeClr val="accent1"/>
                </a:solidFill>
              </a:endParaRPr>
            </a:p>
          </p:txBody>
        </p:sp>
        <p:grpSp>
          <p:nvGrpSpPr>
            <p:cNvPr id="92" name="Groupe 91"/>
            <p:cNvGrpSpPr/>
            <p:nvPr/>
          </p:nvGrpSpPr>
          <p:grpSpPr>
            <a:xfrm>
              <a:off x="1476000" y="3754800"/>
              <a:ext cx="5537755" cy="991678"/>
              <a:chOff x="1476000" y="3754800"/>
              <a:chExt cx="5537755" cy="991678"/>
            </a:xfrm>
          </p:grpSpPr>
          <p:sp>
            <p:nvSpPr>
              <p:cNvPr id="68" name="ZoneTexte 67"/>
              <p:cNvSpPr txBox="1"/>
              <p:nvPr/>
            </p:nvSpPr>
            <p:spPr>
              <a:xfrm>
                <a:off x="3392880" y="4407924"/>
                <a:ext cx="1254035" cy="338554"/>
              </a:xfrm>
              <a:prstGeom prst="rect">
                <a:avLst/>
              </a:prstGeom>
              <a:noFill/>
            </p:spPr>
            <p:txBody>
              <a:bodyPr wrap="square" rtlCol="0">
                <a:spAutoFit/>
              </a:bodyPr>
              <a:lstStyle/>
              <a:p>
                <a:r>
                  <a:rPr lang="fr-FR" sz="1600" dirty="0">
                    <a:solidFill>
                      <a:schemeClr val="accent1"/>
                    </a:solidFill>
                  </a:rPr>
                  <a:t>7</a:t>
                </a:r>
                <a:r>
                  <a:rPr lang="fr-FR" sz="1600" dirty="0" smtClean="0">
                    <a:solidFill>
                      <a:schemeClr val="accent1"/>
                    </a:solidFill>
                  </a:rPr>
                  <a:t> jours</a:t>
                </a:r>
              </a:p>
            </p:txBody>
          </p:sp>
          <p:sp>
            <p:nvSpPr>
              <p:cNvPr id="66" name="Flèche droite 65"/>
              <p:cNvSpPr/>
              <p:nvPr/>
            </p:nvSpPr>
            <p:spPr>
              <a:xfrm>
                <a:off x="1476000" y="3754800"/>
                <a:ext cx="5537755" cy="523383"/>
              </a:xfrm>
              <a:prstGeom prst="rightArrow">
                <a:avLst>
                  <a:gd name="adj1" fmla="val 50000"/>
                  <a:gd name="adj2" fmla="val 6414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96" name="Rectangle 95"/>
          <p:cNvSpPr/>
          <p:nvPr/>
        </p:nvSpPr>
        <p:spPr>
          <a:xfrm>
            <a:off x="5647349" y="2936522"/>
            <a:ext cx="1080000" cy="104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ZoneTexte 96"/>
          <p:cNvSpPr txBox="1"/>
          <p:nvPr/>
        </p:nvSpPr>
        <p:spPr>
          <a:xfrm>
            <a:off x="5621125" y="3017944"/>
            <a:ext cx="1188720" cy="369332"/>
          </a:xfrm>
          <a:prstGeom prst="rect">
            <a:avLst/>
          </a:prstGeom>
          <a:noFill/>
        </p:spPr>
        <p:txBody>
          <a:bodyPr wrap="square" rtlCol="0">
            <a:spAutoFit/>
          </a:bodyPr>
          <a:lstStyle/>
          <a:p>
            <a:r>
              <a:rPr lang="fr-FR" b="1" dirty="0" smtClean="0">
                <a:solidFill>
                  <a:schemeClr val="accent1"/>
                </a:solidFill>
              </a:rPr>
              <a:t>Elevage 2 </a:t>
            </a:r>
            <a:endParaRPr lang="fr-FR" b="1" dirty="0">
              <a:solidFill>
                <a:schemeClr val="accent1"/>
              </a:solidFill>
            </a:endParaRPr>
          </a:p>
        </p:txBody>
      </p:sp>
      <p:sp>
        <p:nvSpPr>
          <p:cNvPr id="2" name="Flèche vers le bas 1"/>
          <p:cNvSpPr/>
          <p:nvPr/>
        </p:nvSpPr>
        <p:spPr>
          <a:xfrm>
            <a:off x="3410357" y="3351459"/>
            <a:ext cx="326572" cy="33963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1544059" y="4064838"/>
            <a:ext cx="757701" cy="369332"/>
          </a:xfrm>
          <a:prstGeom prst="rect">
            <a:avLst/>
          </a:prstGeom>
          <a:noFill/>
        </p:spPr>
        <p:txBody>
          <a:bodyPr wrap="square" rtlCol="0">
            <a:spAutoFit/>
          </a:bodyPr>
          <a:lstStyle/>
          <a:p>
            <a:r>
              <a:rPr lang="fr-FR" sz="1600" b="1" dirty="0" smtClean="0">
                <a:solidFill>
                  <a:schemeClr val="bg1">
                    <a:lumMod val="50000"/>
                  </a:schemeClr>
                </a:solidFill>
              </a:rPr>
              <a:t>Série </a:t>
            </a:r>
            <a:r>
              <a:rPr lang="fr-FR" b="1" dirty="0" smtClean="0">
                <a:solidFill>
                  <a:schemeClr val="bg1">
                    <a:lumMod val="50000"/>
                  </a:schemeClr>
                </a:solidFill>
              </a:rPr>
              <a:t> </a:t>
            </a:r>
            <a:endParaRPr lang="fr-FR" b="1" dirty="0">
              <a:solidFill>
                <a:schemeClr val="bg1">
                  <a:lumMod val="50000"/>
                </a:schemeClr>
              </a:solidFill>
            </a:endParaRPr>
          </a:p>
        </p:txBody>
      </p:sp>
      <p:sp>
        <p:nvSpPr>
          <p:cNvPr id="29" name="Flèche vers le bas 28"/>
          <p:cNvSpPr/>
          <p:nvPr/>
        </p:nvSpPr>
        <p:spPr>
          <a:xfrm>
            <a:off x="6029461" y="3351459"/>
            <a:ext cx="326572" cy="33963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vers le bas 29"/>
          <p:cNvSpPr/>
          <p:nvPr/>
        </p:nvSpPr>
        <p:spPr>
          <a:xfrm>
            <a:off x="8587604" y="3307027"/>
            <a:ext cx="326572" cy="33963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4120708" y="4561028"/>
            <a:ext cx="1254035" cy="338554"/>
          </a:xfrm>
          <a:prstGeom prst="rect">
            <a:avLst/>
          </a:prstGeom>
          <a:noFill/>
        </p:spPr>
        <p:txBody>
          <a:bodyPr wrap="square" rtlCol="0">
            <a:spAutoFit/>
          </a:bodyPr>
          <a:lstStyle/>
          <a:p>
            <a:r>
              <a:rPr lang="fr-FR" sz="1600" dirty="0" smtClean="0">
                <a:solidFill>
                  <a:schemeClr val="bg1">
                    <a:lumMod val="50000"/>
                  </a:schemeClr>
                </a:solidFill>
              </a:rPr>
              <a:t>~2 et 5 jours</a:t>
            </a:r>
          </a:p>
        </p:txBody>
      </p:sp>
      <p:grpSp>
        <p:nvGrpSpPr>
          <p:cNvPr id="24" name="Groupe 23"/>
          <p:cNvGrpSpPr/>
          <p:nvPr/>
        </p:nvGrpSpPr>
        <p:grpSpPr>
          <a:xfrm>
            <a:off x="1476017" y="4944659"/>
            <a:ext cx="2331804" cy="1319946"/>
            <a:chOff x="2895049" y="4301516"/>
            <a:chExt cx="2331804" cy="1319946"/>
          </a:xfrm>
        </p:grpSpPr>
        <p:pic>
          <p:nvPicPr>
            <p:cNvPr id="34" name="Image 33"/>
            <p:cNvPicPr>
              <a:picLocks noChangeAspect="1"/>
            </p:cNvPicPr>
            <p:nvPr/>
          </p:nvPicPr>
          <p:blipFill rotWithShape="1">
            <a:blip r:embed="rId2"/>
            <a:srcRect l="7169" t="6213" r="70086" b="56433"/>
            <a:stretch/>
          </p:blipFill>
          <p:spPr>
            <a:xfrm>
              <a:off x="3440386" y="4318668"/>
              <a:ext cx="652200" cy="775153"/>
            </a:xfrm>
            <a:prstGeom prst="rect">
              <a:avLst/>
            </a:prstGeom>
          </p:spPr>
        </p:pic>
        <p:pic>
          <p:nvPicPr>
            <p:cNvPr id="35" name="Image 34"/>
            <p:cNvPicPr>
              <a:picLocks noChangeAspect="1"/>
            </p:cNvPicPr>
            <p:nvPr/>
          </p:nvPicPr>
          <p:blipFill rotWithShape="1">
            <a:blip r:embed="rId3"/>
            <a:srcRect l="9551" t="51633" r="72931" b="16528"/>
            <a:stretch/>
          </p:blipFill>
          <p:spPr>
            <a:xfrm>
              <a:off x="4060951" y="4301516"/>
              <a:ext cx="512840" cy="702274"/>
            </a:xfrm>
            <a:prstGeom prst="rect">
              <a:avLst/>
            </a:prstGeom>
          </p:spPr>
        </p:pic>
        <p:sp>
          <p:nvSpPr>
            <p:cNvPr id="36" name="Rectangle 35"/>
            <p:cNvSpPr/>
            <p:nvPr/>
          </p:nvSpPr>
          <p:spPr>
            <a:xfrm>
              <a:off x="2895049" y="5036687"/>
              <a:ext cx="2331804" cy="584775"/>
            </a:xfrm>
            <a:prstGeom prst="rect">
              <a:avLst/>
            </a:prstGeom>
          </p:spPr>
          <p:txBody>
            <a:bodyPr wrap="square">
              <a:spAutoFit/>
            </a:bodyPr>
            <a:lstStyle/>
            <a:p>
              <a:pPr algn="ctr"/>
              <a:r>
                <a:rPr lang="fr-FR" sz="1600" dirty="0" smtClean="0"/>
                <a:t>Accéléromètre (59,5 Hz) </a:t>
              </a:r>
              <a:r>
                <a:rPr lang="fr-FR" sz="1600" dirty="0"/>
                <a:t>et </a:t>
              </a:r>
              <a:r>
                <a:rPr lang="fr-FR" sz="1600" dirty="0" smtClean="0"/>
                <a:t>GPS (1 Hz)</a:t>
              </a:r>
              <a:endParaRPr lang="fr-FR" sz="1600" dirty="0"/>
            </a:p>
          </p:txBody>
        </p:sp>
      </p:grpSp>
      <p:cxnSp>
        <p:nvCxnSpPr>
          <p:cNvPr id="20" name="Connecteur droit avec flèche 19"/>
          <p:cNvCxnSpPr/>
          <p:nvPr/>
        </p:nvCxnSpPr>
        <p:spPr>
          <a:xfrm flipV="1">
            <a:off x="2641919" y="4575932"/>
            <a:ext cx="0" cy="411699"/>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flipV="1">
            <a:off x="6687050" y="4599769"/>
            <a:ext cx="0" cy="411699"/>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1799500" y="6276287"/>
            <a:ext cx="1570176" cy="338554"/>
          </a:xfrm>
          <a:prstGeom prst="rect">
            <a:avLst/>
          </a:prstGeom>
          <a:noFill/>
        </p:spPr>
        <p:txBody>
          <a:bodyPr wrap="square" rtlCol="0">
            <a:spAutoFit/>
          </a:bodyPr>
          <a:lstStyle/>
          <a:p>
            <a:pPr algn="ctr"/>
            <a:r>
              <a:rPr lang="fr-FR" sz="1600" b="1" dirty="0" smtClean="0">
                <a:solidFill>
                  <a:schemeClr val="bg1">
                    <a:lumMod val="50000"/>
                  </a:schemeClr>
                </a:solidFill>
              </a:rPr>
              <a:t>Equipement</a:t>
            </a:r>
            <a:endParaRPr lang="fr-FR" sz="1600" b="1" dirty="0">
              <a:solidFill>
                <a:schemeClr val="bg1">
                  <a:lumMod val="50000"/>
                </a:schemeClr>
              </a:solidFill>
            </a:endParaRPr>
          </a:p>
        </p:txBody>
      </p:sp>
      <p:sp>
        <p:nvSpPr>
          <p:cNvPr id="43" name="ZoneTexte 42"/>
          <p:cNvSpPr txBox="1"/>
          <p:nvPr/>
        </p:nvSpPr>
        <p:spPr>
          <a:xfrm>
            <a:off x="5959429" y="6259135"/>
            <a:ext cx="1729196" cy="338554"/>
          </a:xfrm>
          <a:prstGeom prst="rect">
            <a:avLst/>
          </a:prstGeom>
          <a:noFill/>
        </p:spPr>
        <p:txBody>
          <a:bodyPr wrap="square" rtlCol="0">
            <a:spAutoFit/>
          </a:bodyPr>
          <a:lstStyle/>
          <a:p>
            <a:pPr algn="ctr"/>
            <a:r>
              <a:rPr lang="fr-FR" sz="1600" b="1" dirty="0" err="1" smtClean="0">
                <a:solidFill>
                  <a:schemeClr val="bg1">
                    <a:lumMod val="50000"/>
                  </a:schemeClr>
                </a:solidFill>
              </a:rPr>
              <a:t>Deséquipement</a:t>
            </a:r>
            <a:endParaRPr lang="fr-FR" sz="1600" b="1" dirty="0">
              <a:solidFill>
                <a:schemeClr val="bg1">
                  <a:lumMod val="50000"/>
                </a:schemeClr>
              </a:solidFill>
            </a:endParaRPr>
          </a:p>
        </p:txBody>
      </p:sp>
      <p:grpSp>
        <p:nvGrpSpPr>
          <p:cNvPr id="45" name="Groupe 44"/>
          <p:cNvGrpSpPr/>
          <p:nvPr/>
        </p:nvGrpSpPr>
        <p:grpSpPr>
          <a:xfrm>
            <a:off x="6154659" y="4939068"/>
            <a:ext cx="1133405" cy="792305"/>
            <a:chOff x="3440386" y="4301516"/>
            <a:chExt cx="1133405" cy="792305"/>
          </a:xfrm>
        </p:grpSpPr>
        <p:pic>
          <p:nvPicPr>
            <p:cNvPr id="46" name="Image 45"/>
            <p:cNvPicPr>
              <a:picLocks noChangeAspect="1"/>
            </p:cNvPicPr>
            <p:nvPr/>
          </p:nvPicPr>
          <p:blipFill rotWithShape="1">
            <a:blip r:embed="rId2"/>
            <a:srcRect l="7169" t="6213" r="70086" b="56433"/>
            <a:stretch/>
          </p:blipFill>
          <p:spPr>
            <a:xfrm>
              <a:off x="3440386" y="4318668"/>
              <a:ext cx="652200" cy="775153"/>
            </a:xfrm>
            <a:prstGeom prst="rect">
              <a:avLst/>
            </a:prstGeom>
          </p:spPr>
        </p:pic>
        <p:pic>
          <p:nvPicPr>
            <p:cNvPr id="48" name="Image 47"/>
            <p:cNvPicPr>
              <a:picLocks noChangeAspect="1"/>
            </p:cNvPicPr>
            <p:nvPr/>
          </p:nvPicPr>
          <p:blipFill rotWithShape="1">
            <a:blip r:embed="rId3"/>
            <a:srcRect l="9551" t="51633" r="72931" b="16528"/>
            <a:stretch/>
          </p:blipFill>
          <p:spPr>
            <a:xfrm>
              <a:off x="4060951" y="4301516"/>
              <a:ext cx="512840" cy="702274"/>
            </a:xfrm>
            <a:prstGeom prst="rect">
              <a:avLst/>
            </a:prstGeom>
          </p:spPr>
        </p:pic>
      </p:grpSp>
      <p:sp>
        <p:nvSpPr>
          <p:cNvPr id="11" name="Flèche droite 10"/>
          <p:cNvSpPr/>
          <p:nvPr/>
        </p:nvSpPr>
        <p:spPr>
          <a:xfrm>
            <a:off x="2621234" y="4206600"/>
            <a:ext cx="4405384" cy="369332"/>
          </a:xfrm>
          <a:prstGeom prst="rightArrow">
            <a:avLst>
              <a:gd name="adj1" fmla="val 50000"/>
              <a:gd name="adj2" fmla="val 64147"/>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Rectangle 97"/>
          <p:cNvSpPr/>
          <p:nvPr/>
        </p:nvSpPr>
        <p:spPr>
          <a:xfrm>
            <a:off x="5655585" y="5680900"/>
            <a:ext cx="2331804" cy="584775"/>
          </a:xfrm>
          <a:prstGeom prst="rect">
            <a:avLst/>
          </a:prstGeom>
        </p:spPr>
        <p:txBody>
          <a:bodyPr wrap="square">
            <a:spAutoFit/>
          </a:bodyPr>
          <a:lstStyle/>
          <a:p>
            <a:pPr algn="ctr"/>
            <a:r>
              <a:rPr lang="fr-FR" sz="1600" dirty="0" smtClean="0"/>
              <a:t>Accéléromètre (59,5 Hz) </a:t>
            </a:r>
            <a:r>
              <a:rPr lang="fr-FR" sz="1600" dirty="0"/>
              <a:t>et </a:t>
            </a:r>
            <a:r>
              <a:rPr lang="fr-FR" sz="1600" dirty="0" smtClean="0"/>
              <a:t>GPS (1 Hz)</a:t>
            </a:r>
            <a:endParaRPr lang="fr-FR" sz="1600" dirty="0"/>
          </a:p>
        </p:txBody>
      </p:sp>
      <p:grpSp>
        <p:nvGrpSpPr>
          <p:cNvPr id="101" name="Groupe 100"/>
          <p:cNvGrpSpPr/>
          <p:nvPr/>
        </p:nvGrpSpPr>
        <p:grpSpPr>
          <a:xfrm>
            <a:off x="8175605" y="5680900"/>
            <a:ext cx="3116203" cy="584775"/>
            <a:chOff x="8691046" y="3129852"/>
            <a:chExt cx="3116203" cy="584775"/>
          </a:xfrm>
        </p:grpSpPr>
        <p:sp>
          <p:nvSpPr>
            <p:cNvPr id="99" name="ZoneTexte 98"/>
            <p:cNvSpPr txBox="1"/>
            <p:nvPr/>
          </p:nvSpPr>
          <p:spPr>
            <a:xfrm>
              <a:off x="9000514" y="3129852"/>
              <a:ext cx="2806735" cy="584775"/>
            </a:xfrm>
            <a:prstGeom prst="rect">
              <a:avLst/>
            </a:prstGeom>
            <a:noFill/>
          </p:spPr>
          <p:txBody>
            <a:bodyPr wrap="square" rtlCol="0">
              <a:spAutoFit/>
            </a:bodyPr>
            <a:lstStyle/>
            <a:p>
              <a:pPr algn="ctr"/>
              <a:r>
                <a:rPr lang="fr-FR" sz="1600" dirty="0" smtClean="0"/>
                <a:t>+ données du</a:t>
              </a:r>
              <a:r>
                <a:rPr lang="fr-FR" sz="1600" b="1" dirty="0" smtClean="0"/>
                <a:t> robot de traite</a:t>
              </a:r>
              <a:r>
                <a:rPr lang="fr-FR" sz="1600" dirty="0" smtClean="0"/>
                <a:t> pour chaque animal équipé</a:t>
              </a:r>
              <a:endParaRPr lang="fr-FR" sz="1600" dirty="0"/>
            </a:p>
          </p:txBody>
        </p:sp>
        <p:sp>
          <p:nvSpPr>
            <p:cNvPr id="100" name="Étoile à 5 branches 99"/>
            <p:cNvSpPr/>
            <p:nvPr/>
          </p:nvSpPr>
          <p:spPr>
            <a:xfrm>
              <a:off x="8691046" y="3201007"/>
              <a:ext cx="446203" cy="459306"/>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3" name="Rectangle 62"/>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Titre 1"/>
          <p:cNvSpPr>
            <a:spLocks noGrp="1"/>
          </p:cNvSpPr>
          <p:nvPr>
            <p:ph type="title"/>
          </p:nvPr>
        </p:nvSpPr>
        <p:spPr>
          <a:xfrm>
            <a:off x="6358" y="0"/>
            <a:ext cx="12185642" cy="847552"/>
          </a:xfrm>
        </p:spPr>
        <p:txBody>
          <a:bodyPr>
            <a:normAutofit/>
          </a:bodyPr>
          <a:lstStyle/>
          <a:p>
            <a:pPr algn="ctr"/>
            <a:r>
              <a:rPr lang="fr-FR" sz="2800" dirty="0" smtClean="0"/>
              <a:t>Mise en application de la PLS-DA sur un cas d’étude</a:t>
            </a:r>
            <a:endParaRPr lang="fr-FR" sz="2800" dirty="0"/>
          </a:p>
        </p:txBody>
      </p:sp>
      <p:sp>
        <p:nvSpPr>
          <p:cNvPr id="21" name="Espace réservé du numéro de diapositive 20"/>
          <p:cNvSpPr>
            <a:spLocks noGrp="1"/>
          </p:cNvSpPr>
          <p:nvPr>
            <p:ph type="sldNum" sz="quarter" idx="12"/>
          </p:nvPr>
        </p:nvSpPr>
        <p:spPr/>
        <p:txBody>
          <a:bodyPr/>
          <a:lstStyle/>
          <a:p>
            <a:fld id="{E2865AC2-C3CD-4BE8-8A41-BDDEB636779E}" type="slidenum">
              <a:rPr lang="fr-FR" smtClean="0"/>
              <a:t>18</a:t>
            </a:fld>
            <a:endParaRPr lang="fr-FR"/>
          </a:p>
        </p:txBody>
      </p:sp>
      <p:sp>
        <p:nvSpPr>
          <p:cNvPr id="7" name="Rectangle à coins arrondis 6"/>
          <p:cNvSpPr/>
          <p:nvPr/>
        </p:nvSpPr>
        <p:spPr>
          <a:xfrm>
            <a:off x="153367" y="1044604"/>
            <a:ext cx="11569068" cy="584775"/>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203209" y="1058661"/>
            <a:ext cx="11569068" cy="584775"/>
          </a:xfrm>
          <a:prstGeom prst="rect">
            <a:avLst/>
          </a:prstGeom>
          <a:noFill/>
        </p:spPr>
        <p:txBody>
          <a:bodyPr wrap="square" rtlCol="0">
            <a:spAutoFit/>
          </a:bodyPr>
          <a:lstStyle/>
          <a:p>
            <a:r>
              <a:rPr lang="fr-FR" sz="1600" b="1" dirty="0" smtClean="0">
                <a:solidFill>
                  <a:schemeClr val="bg1"/>
                </a:solidFill>
              </a:rPr>
              <a:t>Objectif</a:t>
            </a:r>
            <a:r>
              <a:rPr lang="fr-FR" sz="1600" dirty="0" smtClean="0">
                <a:solidFill>
                  <a:schemeClr val="bg1"/>
                </a:solidFill>
              </a:rPr>
              <a:t> : Evaluer la pertinence de variables dérivées du comportement et de la position des vaches laitières obtenues </a:t>
            </a:r>
            <a:r>
              <a:rPr lang="fr-FR" sz="1600" i="1" dirty="0" smtClean="0">
                <a:solidFill>
                  <a:schemeClr val="bg1"/>
                </a:solidFill>
              </a:rPr>
              <a:t>via</a:t>
            </a:r>
            <a:r>
              <a:rPr lang="fr-FR" sz="1600" dirty="0" smtClean="0">
                <a:solidFill>
                  <a:schemeClr val="bg1"/>
                </a:solidFill>
              </a:rPr>
              <a:t> des capteurs accéléromètres et GPS pour le développement d’outils automatisés d’aide au diagnostic des boiteries au pâturage </a:t>
            </a:r>
            <a:endParaRPr lang="fr-FR" sz="1600" dirty="0">
              <a:solidFill>
                <a:schemeClr val="bg1"/>
              </a:solidFill>
            </a:endParaRPr>
          </a:p>
        </p:txBody>
      </p:sp>
      <p:graphicFrame>
        <p:nvGraphicFramePr>
          <p:cNvPr id="74" name="Tableau 73"/>
          <p:cNvGraphicFramePr>
            <a:graphicFrameLocks noGrp="1"/>
          </p:cNvGraphicFramePr>
          <p:nvPr>
            <p:extLst>
              <p:ext uri="{D42A27DB-BD31-4B8C-83A1-F6EECF244321}">
                <p14:modId xmlns:p14="http://schemas.microsoft.com/office/powerpoint/2010/main" val="672711725"/>
              </p:ext>
            </p:extLst>
          </p:nvPr>
        </p:nvGraphicFramePr>
        <p:xfrm>
          <a:off x="8395873" y="3799028"/>
          <a:ext cx="2426308" cy="1524000"/>
        </p:xfrm>
        <a:graphic>
          <a:graphicData uri="http://schemas.openxmlformats.org/drawingml/2006/table">
            <a:tbl>
              <a:tblPr firstRow="1" bandRow="1">
                <a:tableStyleId>{69012ECD-51FC-41F1-AA8D-1B2483CD663E}</a:tableStyleId>
              </a:tblPr>
              <a:tblGrid>
                <a:gridCol w="713983">
                  <a:extLst>
                    <a:ext uri="{9D8B030D-6E8A-4147-A177-3AD203B41FA5}">
                      <a16:colId xmlns:a16="http://schemas.microsoft.com/office/drawing/2014/main" val="3238534845"/>
                    </a:ext>
                  </a:extLst>
                </a:gridCol>
                <a:gridCol w="1712325">
                  <a:extLst>
                    <a:ext uri="{9D8B030D-6E8A-4147-A177-3AD203B41FA5}">
                      <a16:colId xmlns:a16="http://schemas.microsoft.com/office/drawing/2014/main" val="39901585"/>
                    </a:ext>
                  </a:extLst>
                </a:gridCol>
              </a:tblGrid>
              <a:tr h="216699">
                <a:tc>
                  <a:txBody>
                    <a:bodyPr/>
                    <a:lstStyle/>
                    <a:p>
                      <a:pPr algn="ctr"/>
                      <a:r>
                        <a:rPr lang="fr-FR" sz="1400" dirty="0" smtClean="0"/>
                        <a:t>Score</a:t>
                      </a:r>
                      <a:endParaRPr lang="fr-FR" sz="1400" dirty="0"/>
                    </a:p>
                  </a:txBody>
                  <a:tcPr/>
                </a:tc>
                <a:tc>
                  <a:txBody>
                    <a:bodyPr/>
                    <a:lstStyle/>
                    <a:p>
                      <a:pPr algn="ctr"/>
                      <a:r>
                        <a:rPr lang="fr-FR" sz="1400" dirty="0" smtClean="0"/>
                        <a:t>Mobilité</a:t>
                      </a:r>
                      <a:endParaRPr lang="fr-FR" sz="1400" dirty="0"/>
                    </a:p>
                  </a:txBody>
                  <a:tcPr/>
                </a:tc>
                <a:extLst>
                  <a:ext uri="{0D108BD9-81ED-4DB2-BD59-A6C34878D82A}">
                    <a16:rowId xmlns:a16="http://schemas.microsoft.com/office/drawing/2014/main" val="3234103499"/>
                  </a:ext>
                </a:extLst>
              </a:tr>
              <a:tr h="275154">
                <a:tc>
                  <a:txBody>
                    <a:bodyPr/>
                    <a:lstStyle/>
                    <a:p>
                      <a:pPr algn="ctr"/>
                      <a:r>
                        <a:rPr lang="fr-FR" sz="1400" dirty="0" smtClean="0"/>
                        <a:t>0</a:t>
                      </a:r>
                      <a:endParaRPr lang="fr-FR" sz="1400" dirty="0"/>
                    </a:p>
                  </a:txBody>
                  <a:tcPr/>
                </a:tc>
                <a:tc>
                  <a:txBody>
                    <a:bodyPr/>
                    <a:lstStyle/>
                    <a:p>
                      <a:pPr algn="ctr"/>
                      <a:r>
                        <a:rPr lang="fr-FR" sz="1400" dirty="0" smtClean="0"/>
                        <a:t>Bonne</a:t>
                      </a:r>
                      <a:endParaRPr lang="fr-FR" sz="1400" dirty="0"/>
                    </a:p>
                  </a:txBody>
                  <a:tcPr/>
                </a:tc>
                <a:extLst>
                  <a:ext uri="{0D108BD9-81ED-4DB2-BD59-A6C34878D82A}">
                    <a16:rowId xmlns:a16="http://schemas.microsoft.com/office/drawing/2014/main" val="1968985531"/>
                  </a:ext>
                </a:extLst>
              </a:tr>
              <a:tr h="245927">
                <a:tc>
                  <a:txBody>
                    <a:bodyPr/>
                    <a:lstStyle/>
                    <a:p>
                      <a:pPr algn="ctr"/>
                      <a:r>
                        <a:rPr lang="fr-FR" sz="1400" dirty="0" smtClean="0"/>
                        <a:t>1</a:t>
                      </a:r>
                      <a:endParaRPr lang="fr-FR" sz="1400" dirty="0"/>
                    </a:p>
                  </a:txBody>
                  <a:tcPr/>
                </a:tc>
                <a:tc>
                  <a:txBody>
                    <a:bodyPr/>
                    <a:lstStyle/>
                    <a:p>
                      <a:pPr algn="ctr"/>
                      <a:r>
                        <a:rPr lang="fr-FR" sz="1400" dirty="0" smtClean="0"/>
                        <a:t>Imparfaite</a:t>
                      </a:r>
                      <a:endParaRPr lang="fr-FR" sz="1400" dirty="0"/>
                    </a:p>
                  </a:txBody>
                  <a:tcPr/>
                </a:tc>
                <a:extLst>
                  <a:ext uri="{0D108BD9-81ED-4DB2-BD59-A6C34878D82A}">
                    <a16:rowId xmlns:a16="http://schemas.microsoft.com/office/drawing/2014/main" val="2496224176"/>
                  </a:ext>
                </a:extLst>
              </a:tr>
              <a:tr h="229225">
                <a:tc>
                  <a:txBody>
                    <a:bodyPr/>
                    <a:lstStyle/>
                    <a:p>
                      <a:pPr algn="ctr"/>
                      <a:r>
                        <a:rPr lang="fr-FR" sz="1400" dirty="0" smtClean="0"/>
                        <a:t>2</a:t>
                      </a:r>
                      <a:endParaRPr lang="fr-FR" sz="1400" dirty="0"/>
                    </a:p>
                  </a:txBody>
                  <a:tcPr/>
                </a:tc>
                <a:tc>
                  <a:txBody>
                    <a:bodyPr/>
                    <a:lstStyle/>
                    <a:p>
                      <a:pPr algn="ctr"/>
                      <a:r>
                        <a:rPr lang="fr-FR" sz="1400" dirty="0" smtClean="0"/>
                        <a:t>Altérée</a:t>
                      </a:r>
                      <a:endParaRPr lang="fr-FR" sz="1400" dirty="0"/>
                    </a:p>
                  </a:txBody>
                  <a:tcPr/>
                </a:tc>
                <a:extLst>
                  <a:ext uri="{0D108BD9-81ED-4DB2-BD59-A6C34878D82A}">
                    <a16:rowId xmlns:a16="http://schemas.microsoft.com/office/drawing/2014/main" val="3962779734"/>
                  </a:ext>
                </a:extLst>
              </a:tr>
              <a:tr h="275154">
                <a:tc>
                  <a:txBody>
                    <a:bodyPr/>
                    <a:lstStyle/>
                    <a:p>
                      <a:pPr algn="ctr"/>
                      <a:r>
                        <a:rPr lang="fr-FR" sz="1400" dirty="0" smtClean="0"/>
                        <a:t>3</a:t>
                      </a:r>
                      <a:endParaRPr lang="fr-FR" sz="1400" dirty="0"/>
                    </a:p>
                  </a:txBody>
                  <a:tcPr/>
                </a:tc>
                <a:tc>
                  <a:txBody>
                    <a:bodyPr/>
                    <a:lstStyle/>
                    <a:p>
                      <a:pPr algn="ctr"/>
                      <a:r>
                        <a:rPr lang="fr-FR" sz="1400" dirty="0" smtClean="0"/>
                        <a:t>Sévèrement altérée</a:t>
                      </a:r>
                      <a:endParaRPr lang="fr-FR" sz="1400" dirty="0"/>
                    </a:p>
                  </a:txBody>
                  <a:tcPr/>
                </a:tc>
                <a:extLst>
                  <a:ext uri="{0D108BD9-81ED-4DB2-BD59-A6C34878D82A}">
                    <a16:rowId xmlns:a16="http://schemas.microsoft.com/office/drawing/2014/main" val="3297595072"/>
                  </a:ext>
                </a:extLst>
              </a:tr>
            </a:tbl>
          </a:graphicData>
        </a:graphic>
      </p:graphicFrame>
    </p:spTree>
    <p:extLst>
      <p:ext uri="{BB962C8B-B14F-4D97-AF65-F5344CB8AC3E}">
        <p14:creationId xmlns:p14="http://schemas.microsoft.com/office/powerpoint/2010/main" val="199302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Mise en application de la PLS-DA sur un cas d’étude</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6" name="Groupe 15"/>
          <p:cNvGrpSpPr/>
          <p:nvPr/>
        </p:nvGrpSpPr>
        <p:grpSpPr>
          <a:xfrm>
            <a:off x="538493" y="2651304"/>
            <a:ext cx="1327803" cy="3211659"/>
            <a:chOff x="451382" y="2511383"/>
            <a:chExt cx="1327803" cy="3211659"/>
          </a:xfrm>
        </p:grpSpPr>
        <p:sp>
          <p:nvSpPr>
            <p:cNvPr id="23" name="Rectangle 22"/>
            <p:cNvSpPr/>
            <p:nvPr/>
          </p:nvSpPr>
          <p:spPr>
            <a:xfrm>
              <a:off x="451382" y="3445528"/>
              <a:ext cx="1141916" cy="227751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8" name="ZoneTexte 27"/>
            <p:cNvSpPr txBox="1"/>
            <p:nvPr/>
          </p:nvSpPr>
          <p:spPr>
            <a:xfrm rot="18312315">
              <a:off x="755402" y="2940342"/>
              <a:ext cx="737425" cy="338554"/>
            </a:xfrm>
            <a:prstGeom prst="rect">
              <a:avLst/>
            </a:prstGeom>
            <a:noFill/>
          </p:spPr>
          <p:txBody>
            <a:bodyPr wrap="square" rtlCol="0">
              <a:spAutoFit/>
            </a:bodyPr>
            <a:lstStyle/>
            <a:p>
              <a:r>
                <a:rPr lang="fr-FR" sz="1600" dirty="0" smtClean="0"/>
                <a:t>Jour</a:t>
              </a:r>
              <a:endParaRPr lang="fr-FR" sz="1600" dirty="0"/>
            </a:p>
          </p:txBody>
        </p:sp>
        <p:sp>
          <p:nvSpPr>
            <p:cNvPr id="29" name="ZoneTexte 28"/>
            <p:cNvSpPr txBox="1"/>
            <p:nvPr/>
          </p:nvSpPr>
          <p:spPr>
            <a:xfrm rot="18319422">
              <a:off x="272054" y="2827372"/>
              <a:ext cx="970532" cy="338554"/>
            </a:xfrm>
            <a:prstGeom prst="rect">
              <a:avLst/>
            </a:prstGeom>
            <a:noFill/>
          </p:spPr>
          <p:txBody>
            <a:bodyPr wrap="square" rtlCol="0">
              <a:spAutoFit/>
            </a:bodyPr>
            <a:lstStyle/>
            <a:p>
              <a:r>
                <a:rPr lang="fr-FR" sz="1600" dirty="0" err="1" smtClean="0"/>
                <a:t>Id_vache</a:t>
              </a:r>
              <a:endParaRPr lang="fr-FR" sz="1600" dirty="0"/>
            </a:p>
          </p:txBody>
        </p:sp>
        <p:sp>
          <p:nvSpPr>
            <p:cNvPr id="30" name="ZoneTexte 29"/>
            <p:cNvSpPr txBox="1"/>
            <p:nvPr/>
          </p:nvSpPr>
          <p:spPr>
            <a:xfrm rot="18312315">
              <a:off x="1154763" y="2860704"/>
              <a:ext cx="910289" cy="338554"/>
            </a:xfrm>
            <a:prstGeom prst="rect">
              <a:avLst/>
            </a:prstGeom>
            <a:noFill/>
          </p:spPr>
          <p:txBody>
            <a:bodyPr wrap="square" rtlCol="0">
              <a:spAutoFit/>
            </a:bodyPr>
            <a:lstStyle/>
            <a:p>
              <a:r>
                <a:rPr lang="fr-FR" sz="1600" dirty="0" smtClean="0"/>
                <a:t>Elevage</a:t>
              </a:r>
              <a:endParaRPr lang="fr-FR" sz="1600" dirty="0"/>
            </a:p>
          </p:txBody>
        </p:sp>
      </p:grpSp>
      <p:grpSp>
        <p:nvGrpSpPr>
          <p:cNvPr id="18" name="Groupe 17"/>
          <p:cNvGrpSpPr/>
          <p:nvPr/>
        </p:nvGrpSpPr>
        <p:grpSpPr>
          <a:xfrm>
            <a:off x="1674463" y="3148085"/>
            <a:ext cx="2023480" cy="2714878"/>
            <a:chOff x="1587352" y="3008164"/>
            <a:chExt cx="2023480" cy="2714878"/>
          </a:xfrm>
        </p:grpSpPr>
        <p:sp>
          <p:nvSpPr>
            <p:cNvPr id="31" name="ZoneTexte 30"/>
            <p:cNvSpPr txBox="1"/>
            <p:nvPr/>
          </p:nvSpPr>
          <p:spPr>
            <a:xfrm>
              <a:off x="1791822" y="3008164"/>
              <a:ext cx="1819010" cy="338554"/>
            </a:xfrm>
            <a:prstGeom prst="rect">
              <a:avLst/>
            </a:prstGeom>
            <a:noFill/>
          </p:spPr>
          <p:txBody>
            <a:bodyPr wrap="square" rtlCol="0">
              <a:spAutoFit/>
            </a:bodyPr>
            <a:lstStyle/>
            <a:p>
              <a:r>
                <a:rPr lang="fr-FR" sz="1600" dirty="0" smtClean="0"/>
                <a:t>Comportement</a:t>
              </a:r>
            </a:p>
          </p:txBody>
        </p:sp>
        <p:sp>
          <p:nvSpPr>
            <p:cNvPr id="22" name="Rectangle 21"/>
            <p:cNvSpPr/>
            <p:nvPr/>
          </p:nvSpPr>
          <p:spPr>
            <a:xfrm>
              <a:off x="1587352" y="3445528"/>
              <a:ext cx="1777201" cy="22775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X</a:t>
              </a:r>
              <a:endParaRPr lang="fr-FR" b="1" dirty="0">
                <a:solidFill>
                  <a:schemeClr val="tx1"/>
                </a:solidFill>
              </a:endParaRPr>
            </a:p>
          </p:txBody>
        </p:sp>
      </p:grpSp>
      <p:grpSp>
        <p:nvGrpSpPr>
          <p:cNvPr id="97" name="Groupe 96"/>
          <p:cNvGrpSpPr/>
          <p:nvPr/>
        </p:nvGrpSpPr>
        <p:grpSpPr>
          <a:xfrm>
            <a:off x="5400429" y="1414623"/>
            <a:ext cx="6128624" cy="2403257"/>
            <a:chOff x="5784078" y="1173522"/>
            <a:chExt cx="6128624" cy="2403257"/>
          </a:xfrm>
        </p:grpSpPr>
        <p:pic>
          <p:nvPicPr>
            <p:cNvPr id="40" name="Image 39"/>
            <p:cNvPicPr>
              <a:picLocks noChangeAspect="1"/>
            </p:cNvPicPr>
            <p:nvPr/>
          </p:nvPicPr>
          <p:blipFill rotWithShape="1">
            <a:blip r:embed="rId2">
              <a:biLevel thresh="75000"/>
              <a:extLst/>
            </a:blip>
            <a:srcRect t="33482" r="50417" b="37510"/>
            <a:stretch/>
          </p:blipFill>
          <p:spPr>
            <a:xfrm>
              <a:off x="10177536" y="2676646"/>
              <a:ext cx="872776" cy="454257"/>
            </a:xfrm>
            <a:prstGeom prst="rect">
              <a:avLst/>
            </a:prstGeom>
          </p:spPr>
        </p:pic>
        <p:pic>
          <p:nvPicPr>
            <p:cNvPr id="41" name="Image 40"/>
            <p:cNvPicPr>
              <a:picLocks noChangeAspect="1"/>
            </p:cNvPicPr>
            <p:nvPr/>
          </p:nvPicPr>
          <p:blipFill rotWithShape="1">
            <a:blip r:embed="rId2">
              <a:biLevel thresh="75000"/>
              <a:extLst/>
            </a:blip>
            <a:srcRect l="53571" t="39922" b="35991"/>
            <a:stretch/>
          </p:blipFill>
          <p:spPr>
            <a:xfrm>
              <a:off x="8109718" y="1872087"/>
              <a:ext cx="897812" cy="414375"/>
            </a:xfrm>
            <a:prstGeom prst="rect">
              <a:avLst/>
            </a:prstGeom>
          </p:spPr>
        </p:pic>
        <p:pic>
          <p:nvPicPr>
            <p:cNvPr id="42" name="Image 41"/>
            <p:cNvPicPr>
              <a:picLocks noChangeAspect="1"/>
            </p:cNvPicPr>
            <p:nvPr/>
          </p:nvPicPr>
          <p:blipFill rotWithShape="1">
            <a:blip r:embed="rId2">
              <a:biLevel thresh="75000"/>
              <a:extLst/>
            </a:blip>
            <a:srcRect l="10242" r="41990" b="68052"/>
            <a:stretch/>
          </p:blipFill>
          <p:spPr>
            <a:xfrm>
              <a:off x="6279005" y="1872087"/>
              <a:ext cx="848948" cy="505138"/>
            </a:xfrm>
            <a:prstGeom prst="rect">
              <a:avLst/>
            </a:prstGeom>
          </p:spPr>
        </p:pic>
        <p:pic>
          <p:nvPicPr>
            <p:cNvPr id="43" name="Image 42"/>
            <p:cNvPicPr>
              <a:picLocks noChangeAspect="1"/>
            </p:cNvPicPr>
            <p:nvPr/>
          </p:nvPicPr>
          <p:blipFill rotWithShape="1">
            <a:blip r:embed="rId2">
              <a:biLevel thresh="75000"/>
              <a:extLst/>
            </a:blip>
            <a:srcRect t="33482" r="48735" b="36242"/>
            <a:stretch/>
          </p:blipFill>
          <p:spPr>
            <a:xfrm>
              <a:off x="8174606" y="2698680"/>
              <a:ext cx="902385" cy="474113"/>
            </a:xfrm>
            <a:prstGeom prst="rect">
              <a:avLst/>
            </a:prstGeom>
          </p:spPr>
        </p:pic>
        <p:pic>
          <p:nvPicPr>
            <p:cNvPr id="44" name="Image 43"/>
            <p:cNvPicPr>
              <a:picLocks noChangeAspect="1"/>
            </p:cNvPicPr>
            <p:nvPr/>
          </p:nvPicPr>
          <p:blipFill rotWithShape="1">
            <a:blip r:embed="rId3">
              <a:extLst/>
            </a:blip>
            <a:srcRect l="36137" t="68658" r="32379" b="8281"/>
            <a:stretch/>
          </p:blipFill>
          <p:spPr>
            <a:xfrm>
              <a:off x="6181622" y="2593786"/>
              <a:ext cx="973355" cy="660921"/>
            </a:xfrm>
            <a:prstGeom prst="rect">
              <a:avLst/>
            </a:prstGeom>
          </p:spPr>
        </p:pic>
        <p:sp>
          <p:nvSpPr>
            <p:cNvPr id="45" name="ZoneTexte 44"/>
            <p:cNvSpPr txBox="1"/>
            <p:nvPr/>
          </p:nvSpPr>
          <p:spPr>
            <a:xfrm>
              <a:off x="7567889" y="1443664"/>
              <a:ext cx="2079505" cy="338554"/>
            </a:xfrm>
            <a:prstGeom prst="rect">
              <a:avLst/>
            </a:prstGeom>
            <a:noFill/>
          </p:spPr>
          <p:txBody>
            <a:bodyPr wrap="square" rtlCol="0">
              <a:spAutoFit/>
            </a:bodyPr>
            <a:lstStyle/>
            <a:p>
              <a:r>
                <a:rPr lang="fr-FR" sz="1600" dirty="0" smtClean="0">
                  <a:solidFill>
                    <a:srgbClr val="58AC8E"/>
                  </a:solidFill>
                </a:rPr>
                <a:t>Rumination - Couchée</a:t>
              </a:r>
            </a:p>
          </p:txBody>
        </p:sp>
        <p:sp>
          <p:nvSpPr>
            <p:cNvPr id="46" name="Rectangle 45"/>
            <p:cNvSpPr/>
            <p:nvPr/>
          </p:nvSpPr>
          <p:spPr>
            <a:xfrm>
              <a:off x="5784078" y="1173522"/>
              <a:ext cx="1550269" cy="584775"/>
            </a:xfrm>
            <a:prstGeom prst="rect">
              <a:avLst/>
            </a:prstGeom>
          </p:spPr>
          <p:txBody>
            <a:bodyPr wrap="square">
              <a:spAutoFit/>
            </a:bodyPr>
            <a:lstStyle/>
            <a:p>
              <a:pPr algn="ctr"/>
              <a:r>
                <a:rPr lang="fr-FR" sz="1600" dirty="0" smtClean="0">
                  <a:solidFill>
                    <a:schemeClr val="tx2">
                      <a:lumMod val="75000"/>
                    </a:schemeClr>
                  </a:solidFill>
                </a:rPr>
                <a:t>Ingestion au pâturage</a:t>
              </a:r>
              <a:endParaRPr lang="fr-FR" sz="1600" dirty="0">
                <a:solidFill>
                  <a:schemeClr val="tx2">
                    <a:lumMod val="75000"/>
                  </a:schemeClr>
                </a:solidFill>
              </a:endParaRPr>
            </a:p>
          </p:txBody>
        </p:sp>
        <p:sp>
          <p:nvSpPr>
            <p:cNvPr id="47" name="Rectangle 46"/>
            <p:cNvSpPr/>
            <p:nvPr/>
          </p:nvSpPr>
          <p:spPr>
            <a:xfrm>
              <a:off x="5933963" y="3238225"/>
              <a:ext cx="1327608" cy="338554"/>
            </a:xfrm>
            <a:prstGeom prst="rect">
              <a:avLst/>
            </a:prstGeom>
          </p:spPr>
          <p:txBody>
            <a:bodyPr wrap="none">
              <a:spAutoFit/>
            </a:bodyPr>
            <a:lstStyle/>
            <a:p>
              <a:r>
                <a:rPr lang="fr-FR" sz="1600" dirty="0" smtClean="0">
                  <a:solidFill>
                    <a:schemeClr val="accent6">
                      <a:lumMod val="50000"/>
                    </a:schemeClr>
                  </a:solidFill>
                </a:rPr>
                <a:t>Déplacement</a:t>
              </a:r>
              <a:endParaRPr lang="fr-FR" sz="1600" dirty="0">
                <a:solidFill>
                  <a:schemeClr val="accent6">
                    <a:lumMod val="50000"/>
                  </a:schemeClr>
                </a:solidFill>
              </a:endParaRPr>
            </a:p>
          </p:txBody>
        </p:sp>
        <p:sp>
          <p:nvSpPr>
            <p:cNvPr id="48" name="Rectangle 47"/>
            <p:cNvSpPr/>
            <p:nvPr/>
          </p:nvSpPr>
          <p:spPr>
            <a:xfrm>
              <a:off x="7758245" y="3223740"/>
              <a:ext cx="1977284" cy="338554"/>
            </a:xfrm>
            <a:prstGeom prst="rect">
              <a:avLst/>
            </a:prstGeom>
          </p:spPr>
          <p:txBody>
            <a:bodyPr wrap="square">
              <a:spAutoFit/>
            </a:bodyPr>
            <a:lstStyle/>
            <a:p>
              <a:r>
                <a:rPr lang="fr-FR" sz="1600" dirty="0" smtClean="0">
                  <a:solidFill>
                    <a:srgbClr val="F49452"/>
                  </a:solidFill>
                </a:rPr>
                <a:t>Rumination - Debout</a:t>
              </a:r>
              <a:endParaRPr lang="fr-FR" sz="1600" dirty="0">
                <a:solidFill>
                  <a:srgbClr val="F49452"/>
                </a:solidFill>
              </a:endParaRPr>
            </a:p>
          </p:txBody>
        </p:sp>
        <p:pic>
          <p:nvPicPr>
            <p:cNvPr id="49" name="Image 48"/>
            <p:cNvPicPr>
              <a:picLocks noChangeAspect="1"/>
            </p:cNvPicPr>
            <p:nvPr/>
          </p:nvPicPr>
          <p:blipFill rotWithShape="1">
            <a:blip r:embed="rId2">
              <a:biLevel thresh="75000"/>
              <a:extLst/>
            </a:blip>
            <a:srcRect l="53571" t="39922" b="35991"/>
            <a:stretch/>
          </p:blipFill>
          <p:spPr>
            <a:xfrm>
              <a:off x="10112647" y="1861070"/>
              <a:ext cx="897812" cy="414375"/>
            </a:xfrm>
            <a:prstGeom prst="rect">
              <a:avLst/>
            </a:prstGeom>
          </p:spPr>
        </p:pic>
        <p:sp>
          <p:nvSpPr>
            <p:cNvPr id="50" name="ZoneTexte 49"/>
            <p:cNvSpPr txBox="1"/>
            <p:nvPr/>
          </p:nvSpPr>
          <p:spPr>
            <a:xfrm>
              <a:off x="9833197" y="1443664"/>
              <a:ext cx="2079505" cy="338554"/>
            </a:xfrm>
            <a:prstGeom prst="rect">
              <a:avLst/>
            </a:prstGeom>
            <a:noFill/>
          </p:spPr>
          <p:txBody>
            <a:bodyPr wrap="square" rtlCol="0">
              <a:spAutoFit/>
            </a:bodyPr>
            <a:lstStyle/>
            <a:p>
              <a:r>
                <a:rPr lang="fr-FR" sz="1600" dirty="0" smtClean="0">
                  <a:solidFill>
                    <a:srgbClr val="58AC8E"/>
                  </a:solidFill>
                </a:rPr>
                <a:t>Repos - Couchée</a:t>
              </a:r>
            </a:p>
          </p:txBody>
        </p:sp>
        <p:sp>
          <p:nvSpPr>
            <p:cNvPr id="51" name="Rectangle 50"/>
            <p:cNvSpPr/>
            <p:nvPr/>
          </p:nvSpPr>
          <p:spPr>
            <a:xfrm>
              <a:off x="9891350" y="3234757"/>
              <a:ext cx="1977284" cy="338554"/>
            </a:xfrm>
            <a:prstGeom prst="rect">
              <a:avLst/>
            </a:prstGeom>
          </p:spPr>
          <p:txBody>
            <a:bodyPr wrap="square">
              <a:spAutoFit/>
            </a:bodyPr>
            <a:lstStyle/>
            <a:p>
              <a:r>
                <a:rPr lang="fr-FR" sz="1600" dirty="0" smtClean="0">
                  <a:solidFill>
                    <a:srgbClr val="F49452"/>
                  </a:solidFill>
                </a:rPr>
                <a:t>Repos - Debout</a:t>
              </a:r>
              <a:endParaRPr lang="fr-FR" sz="1600" dirty="0">
                <a:solidFill>
                  <a:srgbClr val="F49452"/>
                </a:solidFill>
              </a:endParaRPr>
            </a:p>
          </p:txBody>
        </p:sp>
      </p:grpSp>
      <p:sp>
        <p:nvSpPr>
          <p:cNvPr id="8" name="Flèche à angle droit 7"/>
          <p:cNvSpPr/>
          <p:nvPr/>
        </p:nvSpPr>
        <p:spPr>
          <a:xfrm flipV="1">
            <a:off x="1847332" y="1480361"/>
            <a:ext cx="1113315" cy="1511013"/>
          </a:xfrm>
          <a:prstGeom prst="bentUpArrow">
            <a:avLst>
              <a:gd name="adj1" fmla="val 19023"/>
              <a:gd name="adj2" fmla="val 22011"/>
              <a:gd name="adj3" fmla="val 25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6" name="Groupe 95"/>
          <p:cNvGrpSpPr/>
          <p:nvPr/>
        </p:nvGrpSpPr>
        <p:grpSpPr>
          <a:xfrm>
            <a:off x="-6844" y="1102824"/>
            <a:ext cx="5319064" cy="1713743"/>
            <a:chOff x="-93955" y="962903"/>
            <a:chExt cx="5319064" cy="1713743"/>
          </a:xfrm>
        </p:grpSpPr>
        <p:grpSp>
          <p:nvGrpSpPr>
            <p:cNvPr id="70" name="Groupe 69"/>
            <p:cNvGrpSpPr/>
            <p:nvPr/>
          </p:nvGrpSpPr>
          <p:grpSpPr>
            <a:xfrm>
              <a:off x="2862851" y="1529279"/>
              <a:ext cx="2362258" cy="784393"/>
              <a:chOff x="333865" y="1841937"/>
              <a:chExt cx="2362258" cy="784393"/>
            </a:xfrm>
          </p:grpSpPr>
          <p:sp>
            <p:nvSpPr>
              <p:cNvPr id="71" name="Rectangle à coins arrondis 70"/>
              <p:cNvSpPr/>
              <p:nvPr/>
            </p:nvSpPr>
            <p:spPr>
              <a:xfrm>
                <a:off x="333865" y="1841937"/>
                <a:ext cx="2362258" cy="784393"/>
              </a:xfrm>
              <a:prstGeom prst="roundRect">
                <a:avLst/>
              </a:prstGeom>
              <a:no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ZoneTexte 71"/>
              <p:cNvSpPr txBox="1"/>
              <p:nvPr/>
            </p:nvSpPr>
            <p:spPr>
              <a:xfrm>
                <a:off x="348571" y="1936318"/>
                <a:ext cx="2332846" cy="646331"/>
              </a:xfrm>
              <a:prstGeom prst="rect">
                <a:avLst/>
              </a:prstGeom>
              <a:noFill/>
            </p:spPr>
            <p:txBody>
              <a:bodyPr wrap="square" rtlCol="0">
                <a:spAutoFit/>
              </a:bodyPr>
              <a:lstStyle/>
              <a:p>
                <a:pPr algn="ctr"/>
                <a:r>
                  <a:rPr lang="fr-FR" b="1" dirty="0" smtClean="0"/>
                  <a:t>Méthodologie VAGABOND</a:t>
                </a:r>
              </a:p>
            </p:txBody>
          </p:sp>
        </p:grpSp>
        <p:grpSp>
          <p:nvGrpSpPr>
            <p:cNvPr id="87" name="Groupe 86"/>
            <p:cNvGrpSpPr/>
            <p:nvPr/>
          </p:nvGrpSpPr>
          <p:grpSpPr>
            <a:xfrm>
              <a:off x="-93955" y="962903"/>
              <a:ext cx="2331804" cy="1416010"/>
              <a:chOff x="397632" y="3251496"/>
              <a:chExt cx="2331804" cy="1416010"/>
            </a:xfrm>
          </p:grpSpPr>
          <p:grpSp>
            <p:nvGrpSpPr>
              <p:cNvPr id="88" name="Groupe 87"/>
              <p:cNvGrpSpPr/>
              <p:nvPr/>
            </p:nvGrpSpPr>
            <p:grpSpPr>
              <a:xfrm>
                <a:off x="397632" y="3347560"/>
                <a:ext cx="2331804" cy="1319946"/>
                <a:chOff x="2468329" y="4710785"/>
                <a:chExt cx="2331804" cy="1319946"/>
              </a:xfrm>
            </p:grpSpPr>
            <p:pic>
              <p:nvPicPr>
                <p:cNvPr id="90" name="Image 89"/>
                <p:cNvPicPr>
                  <a:picLocks noChangeAspect="1"/>
                </p:cNvPicPr>
                <p:nvPr/>
              </p:nvPicPr>
              <p:blipFill rotWithShape="1">
                <a:blip r:embed="rId4"/>
                <a:srcRect l="7169" t="6213" r="70086" b="56433"/>
                <a:stretch/>
              </p:blipFill>
              <p:spPr>
                <a:xfrm>
                  <a:off x="3013666" y="4727937"/>
                  <a:ext cx="652200" cy="775153"/>
                </a:xfrm>
                <a:prstGeom prst="rect">
                  <a:avLst/>
                </a:prstGeom>
              </p:spPr>
            </p:pic>
            <p:pic>
              <p:nvPicPr>
                <p:cNvPr id="91" name="Image 90"/>
                <p:cNvPicPr>
                  <a:picLocks noChangeAspect="1"/>
                </p:cNvPicPr>
                <p:nvPr/>
              </p:nvPicPr>
              <p:blipFill rotWithShape="1">
                <a:blip r:embed="rId5"/>
                <a:srcRect l="9551" t="51633" r="72931" b="16528"/>
                <a:stretch/>
              </p:blipFill>
              <p:spPr>
                <a:xfrm>
                  <a:off x="3634231" y="4710785"/>
                  <a:ext cx="512840" cy="702274"/>
                </a:xfrm>
                <a:prstGeom prst="rect">
                  <a:avLst/>
                </a:prstGeom>
              </p:spPr>
            </p:pic>
            <p:sp>
              <p:nvSpPr>
                <p:cNvPr id="92" name="Rectangle 91"/>
                <p:cNvSpPr/>
                <p:nvPr/>
              </p:nvSpPr>
              <p:spPr>
                <a:xfrm>
                  <a:off x="2468329" y="5445956"/>
                  <a:ext cx="2331804" cy="584775"/>
                </a:xfrm>
                <a:prstGeom prst="rect">
                  <a:avLst/>
                </a:prstGeom>
              </p:spPr>
              <p:txBody>
                <a:bodyPr wrap="square">
                  <a:spAutoFit/>
                </a:bodyPr>
                <a:lstStyle/>
                <a:p>
                  <a:pPr algn="ctr"/>
                  <a:r>
                    <a:rPr lang="fr-FR" sz="1600" dirty="0" smtClean="0"/>
                    <a:t>Accéléromètre (59,5 Hz) </a:t>
                  </a:r>
                  <a:r>
                    <a:rPr lang="fr-FR" sz="1600" dirty="0"/>
                    <a:t>et </a:t>
                  </a:r>
                  <a:r>
                    <a:rPr lang="fr-FR" sz="1600" dirty="0" smtClean="0"/>
                    <a:t>GPS (1 Hz)</a:t>
                  </a:r>
                  <a:endParaRPr lang="fr-FR" sz="1600" dirty="0"/>
                </a:p>
              </p:txBody>
            </p:sp>
          </p:grpSp>
          <p:sp>
            <p:nvSpPr>
              <p:cNvPr id="89" name="Rectangle 88"/>
              <p:cNvSpPr/>
              <p:nvPr/>
            </p:nvSpPr>
            <p:spPr>
              <a:xfrm>
                <a:off x="831273" y="3251496"/>
                <a:ext cx="290945" cy="278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ZoneTexte 11"/>
            <p:cNvSpPr txBox="1"/>
            <p:nvPr/>
          </p:nvSpPr>
          <p:spPr>
            <a:xfrm rot="5400000">
              <a:off x="1987711" y="1844535"/>
              <a:ext cx="1295796" cy="368426"/>
            </a:xfrm>
            <a:prstGeom prst="rect">
              <a:avLst/>
            </a:prstGeom>
            <a:noFill/>
          </p:spPr>
          <p:txBody>
            <a:bodyPr wrap="square" rtlCol="0">
              <a:spAutoFit/>
            </a:bodyPr>
            <a:lstStyle/>
            <a:p>
              <a:r>
                <a:rPr lang="fr-FR" dirty="0" smtClean="0">
                  <a:solidFill>
                    <a:schemeClr val="bg1"/>
                  </a:solidFill>
                </a:rPr>
                <a:t>Prédiction</a:t>
              </a:r>
              <a:endParaRPr lang="fr-FR" dirty="0">
                <a:solidFill>
                  <a:schemeClr val="bg1"/>
                </a:solidFill>
              </a:endParaRPr>
            </a:p>
          </p:txBody>
        </p:sp>
      </p:grpSp>
      <p:sp>
        <p:nvSpPr>
          <p:cNvPr id="93" name="ZoneTexte 92"/>
          <p:cNvSpPr txBox="1"/>
          <p:nvPr/>
        </p:nvSpPr>
        <p:spPr>
          <a:xfrm>
            <a:off x="5696596" y="4280937"/>
            <a:ext cx="3648900" cy="830997"/>
          </a:xfrm>
          <a:prstGeom prst="rect">
            <a:avLst/>
          </a:prstGeom>
          <a:noFill/>
        </p:spPr>
        <p:txBody>
          <a:bodyPr wrap="square" rtlCol="0">
            <a:spAutoFit/>
          </a:bodyPr>
          <a:lstStyle/>
          <a:p>
            <a:r>
              <a:rPr lang="fr-FR" sz="1600" dirty="0"/>
              <a:t>Durée d’expression totale </a:t>
            </a:r>
            <a:r>
              <a:rPr lang="fr-FR" sz="1600" dirty="0" err="1" smtClean="0"/>
              <a:t>cmpt</a:t>
            </a:r>
            <a:r>
              <a:rPr lang="fr-FR" sz="1600" baseline="-25000" dirty="0" err="1" smtClean="0"/>
              <a:t>c</a:t>
            </a:r>
            <a:endParaRPr lang="fr-FR" sz="1600" baseline="-25000" dirty="0" smtClean="0"/>
          </a:p>
          <a:p>
            <a:r>
              <a:rPr lang="fr-FR" sz="1600" dirty="0" smtClean="0"/>
              <a:t>Nombre de sessions </a:t>
            </a:r>
            <a:r>
              <a:rPr lang="fr-FR" sz="1600" dirty="0" err="1" smtClean="0"/>
              <a:t>cmpt</a:t>
            </a:r>
            <a:r>
              <a:rPr lang="fr-FR" sz="1600" baseline="-25000" dirty="0" err="1" smtClean="0"/>
              <a:t>c</a:t>
            </a:r>
            <a:endParaRPr lang="fr-FR" sz="1600" baseline="-25000" dirty="0" smtClean="0"/>
          </a:p>
          <a:p>
            <a:r>
              <a:rPr lang="fr-FR" sz="1600" dirty="0" smtClean="0"/>
              <a:t>Durée moyenne des sessions </a:t>
            </a:r>
            <a:r>
              <a:rPr lang="fr-FR" sz="1600" dirty="0" err="1" smtClean="0"/>
              <a:t>cmpt</a:t>
            </a:r>
            <a:r>
              <a:rPr lang="fr-FR" sz="1600" baseline="-25000" dirty="0" err="1" smtClean="0"/>
              <a:t>c</a:t>
            </a:r>
            <a:endParaRPr lang="fr-FR" sz="1600" dirty="0" smtClean="0"/>
          </a:p>
        </p:txBody>
      </p:sp>
      <p:sp>
        <p:nvSpPr>
          <p:cNvPr id="101" name="Espace réservé du numéro de diapositive 100"/>
          <p:cNvSpPr>
            <a:spLocks noGrp="1"/>
          </p:cNvSpPr>
          <p:nvPr>
            <p:ph type="sldNum" sz="quarter" idx="12"/>
          </p:nvPr>
        </p:nvSpPr>
        <p:spPr/>
        <p:txBody>
          <a:bodyPr/>
          <a:lstStyle/>
          <a:p>
            <a:fld id="{E2865AC2-C3CD-4BE8-8A41-BDDEB636779E}" type="slidenum">
              <a:rPr lang="fr-FR" smtClean="0"/>
              <a:t>19</a:t>
            </a:fld>
            <a:endParaRPr lang="fr-FR" dirty="0"/>
          </a:p>
        </p:txBody>
      </p:sp>
      <p:grpSp>
        <p:nvGrpSpPr>
          <p:cNvPr id="9" name="Groupe 8"/>
          <p:cNvGrpSpPr/>
          <p:nvPr/>
        </p:nvGrpSpPr>
        <p:grpSpPr>
          <a:xfrm>
            <a:off x="5698980" y="5337386"/>
            <a:ext cx="5988724" cy="661671"/>
            <a:chOff x="7205396" y="5018263"/>
            <a:chExt cx="5988724" cy="661671"/>
          </a:xfrm>
        </p:grpSpPr>
        <p:grpSp>
          <p:nvGrpSpPr>
            <p:cNvPr id="54" name="Groupe 53"/>
            <p:cNvGrpSpPr/>
            <p:nvPr/>
          </p:nvGrpSpPr>
          <p:grpSpPr>
            <a:xfrm>
              <a:off x="7205396" y="5018263"/>
              <a:ext cx="5988724" cy="661671"/>
              <a:chOff x="982540" y="5617862"/>
              <a:chExt cx="5988724" cy="661671"/>
            </a:xfrm>
          </p:grpSpPr>
          <p:sp>
            <p:nvSpPr>
              <p:cNvPr id="55" name="Flèche droite 54"/>
              <p:cNvSpPr/>
              <p:nvPr/>
            </p:nvSpPr>
            <p:spPr>
              <a:xfrm>
                <a:off x="1108418" y="5893942"/>
                <a:ext cx="5032890" cy="182828"/>
              </a:xfrm>
              <a:prstGeom prst="rightArrow">
                <a:avLst>
                  <a:gd name="adj1" fmla="val 50000"/>
                  <a:gd name="adj2" fmla="val 9731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p:cNvSpPr txBox="1"/>
              <p:nvPr/>
            </p:nvSpPr>
            <p:spPr>
              <a:xfrm>
                <a:off x="982540" y="5940979"/>
                <a:ext cx="306433" cy="338554"/>
              </a:xfrm>
              <a:prstGeom prst="rect">
                <a:avLst/>
              </a:prstGeom>
              <a:noFill/>
            </p:spPr>
            <p:txBody>
              <a:bodyPr wrap="square" rtlCol="0">
                <a:spAutoFit/>
              </a:bodyPr>
              <a:lstStyle/>
              <a:p>
                <a:r>
                  <a:rPr lang="fr-FR" sz="1600" dirty="0" smtClean="0"/>
                  <a:t>0</a:t>
                </a:r>
                <a:endParaRPr lang="fr-FR" sz="1600" dirty="0"/>
              </a:p>
            </p:txBody>
          </p:sp>
          <p:sp>
            <p:nvSpPr>
              <p:cNvPr id="57" name="ZoneTexte 56"/>
              <p:cNvSpPr txBox="1"/>
              <p:nvPr/>
            </p:nvSpPr>
            <p:spPr>
              <a:xfrm>
                <a:off x="5960104" y="5934483"/>
                <a:ext cx="1011160" cy="338554"/>
              </a:xfrm>
              <a:prstGeom prst="rect">
                <a:avLst/>
              </a:prstGeom>
              <a:noFill/>
            </p:spPr>
            <p:txBody>
              <a:bodyPr wrap="square" rtlCol="0">
                <a:spAutoFit/>
              </a:bodyPr>
              <a:lstStyle/>
              <a:p>
                <a:r>
                  <a:rPr lang="fr-FR" sz="1600" dirty="0" smtClean="0"/>
                  <a:t>30 min</a:t>
                </a:r>
                <a:endParaRPr lang="fr-FR" sz="1600" dirty="0"/>
              </a:p>
            </p:txBody>
          </p:sp>
          <p:sp>
            <p:nvSpPr>
              <p:cNvPr id="58" name="Rectangle 57"/>
              <p:cNvSpPr/>
              <p:nvPr/>
            </p:nvSpPr>
            <p:spPr>
              <a:xfrm>
                <a:off x="1108419" y="5618602"/>
                <a:ext cx="2119524" cy="27534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          ingestion</a:t>
                </a:r>
                <a:endParaRPr lang="fr-FR" sz="1400" dirty="0">
                  <a:solidFill>
                    <a:schemeClr val="tx1"/>
                  </a:solidFill>
                </a:endParaRPr>
              </a:p>
            </p:txBody>
          </p:sp>
          <p:sp>
            <p:nvSpPr>
              <p:cNvPr id="59" name="Rectangle 58"/>
              <p:cNvSpPr/>
              <p:nvPr/>
            </p:nvSpPr>
            <p:spPr>
              <a:xfrm>
                <a:off x="3216034" y="5618520"/>
                <a:ext cx="137788" cy="2753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p:cNvSpPr/>
              <p:nvPr/>
            </p:nvSpPr>
            <p:spPr>
              <a:xfrm>
                <a:off x="3348888" y="5617863"/>
                <a:ext cx="1133028" cy="275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Rumination</a:t>
                </a:r>
                <a:endParaRPr lang="fr-FR" sz="1400" dirty="0">
                  <a:solidFill>
                    <a:schemeClr val="tx1"/>
                  </a:solidFill>
                </a:endParaRPr>
              </a:p>
            </p:txBody>
          </p:sp>
          <p:sp>
            <p:nvSpPr>
              <p:cNvPr id="62" name="Rectangle 61"/>
              <p:cNvSpPr/>
              <p:nvPr/>
            </p:nvSpPr>
            <p:spPr>
              <a:xfrm>
                <a:off x="1536673" y="5618356"/>
                <a:ext cx="137788" cy="2753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p:cNvSpPr/>
              <p:nvPr/>
            </p:nvSpPr>
            <p:spPr>
              <a:xfrm>
                <a:off x="4478178" y="5617862"/>
                <a:ext cx="720455" cy="275340"/>
              </a:xfrm>
              <a:prstGeom prst="rect">
                <a:avLst/>
              </a:prstGeom>
              <a:solidFill>
                <a:srgbClr val="92C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Repos</a:t>
                </a:r>
                <a:endParaRPr lang="fr-FR" sz="1400" dirty="0">
                  <a:solidFill>
                    <a:schemeClr val="tx1"/>
                  </a:solidFill>
                </a:endParaRPr>
              </a:p>
            </p:txBody>
          </p:sp>
          <p:sp>
            <p:nvSpPr>
              <p:cNvPr id="64" name="Rectangle 63"/>
              <p:cNvSpPr/>
              <p:nvPr/>
            </p:nvSpPr>
            <p:spPr>
              <a:xfrm>
                <a:off x="3022539" y="5619435"/>
                <a:ext cx="137788" cy="2753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9" name="Rectangle 68"/>
            <p:cNvSpPr/>
            <p:nvPr/>
          </p:nvSpPr>
          <p:spPr>
            <a:xfrm>
              <a:off x="11421490" y="5018263"/>
              <a:ext cx="815277" cy="2753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59791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500"/>
                                        <p:tgtEl>
                                          <p:spTgt spid="97"/>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Définition de la PLS-DA</a:t>
            </a:r>
            <a:endParaRPr lang="fr-FR" sz="2800" dirty="0"/>
          </a:p>
        </p:txBody>
      </p:sp>
      <p:sp>
        <p:nvSpPr>
          <p:cNvPr id="8" name="ZoneTexte 7"/>
          <p:cNvSpPr txBox="1"/>
          <p:nvPr/>
        </p:nvSpPr>
        <p:spPr>
          <a:xfrm>
            <a:off x="796834" y="1332411"/>
            <a:ext cx="10881360" cy="646331"/>
          </a:xfrm>
          <a:prstGeom prst="rect">
            <a:avLst/>
          </a:prstGeom>
          <a:noFill/>
        </p:spPr>
        <p:txBody>
          <a:bodyPr wrap="square" rtlCol="0">
            <a:spAutoFit/>
          </a:bodyPr>
          <a:lstStyle/>
          <a:p>
            <a:r>
              <a:rPr lang="fr-FR" dirty="0" smtClean="0">
                <a:effectLst>
                  <a:outerShdw blurRad="38100" dist="38100" dir="2700000" algn="tl">
                    <a:srgbClr val="000000">
                      <a:alpha val="43137"/>
                    </a:srgbClr>
                  </a:outerShdw>
                </a:effectLst>
              </a:rPr>
              <a:t>PLS-DA </a:t>
            </a:r>
            <a:r>
              <a:rPr lang="fr-FR" dirty="0" smtClean="0"/>
              <a:t> : Méthode de projection multivariée qui modélise la relation entre un ensemble de p variables quantitatives X = { X1, X2, …, </a:t>
            </a:r>
            <a:r>
              <a:rPr lang="fr-FR" dirty="0" err="1" smtClean="0"/>
              <a:t>Xp</a:t>
            </a:r>
            <a:r>
              <a:rPr lang="fr-FR" dirty="0" smtClean="0"/>
              <a:t> } et une variable qualitative  y = { y1, y2, … </a:t>
            </a:r>
            <a:r>
              <a:rPr lang="fr-FR" dirty="0" err="1" smtClean="0"/>
              <a:t>yq</a:t>
            </a:r>
            <a:r>
              <a:rPr lang="fr-FR" dirty="0" smtClean="0"/>
              <a:t> } à q modalités, dite à expliquer</a:t>
            </a:r>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sp>
        <p:nvSpPr>
          <p:cNvPr id="11" name="Rectangle 10"/>
          <p:cNvSpPr/>
          <p:nvPr/>
        </p:nvSpPr>
        <p:spPr>
          <a:xfrm>
            <a:off x="1365117" y="3052805"/>
            <a:ext cx="2121877" cy="198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12" name="Rectangle 11"/>
          <p:cNvSpPr/>
          <p:nvPr/>
        </p:nvSpPr>
        <p:spPr>
          <a:xfrm>
            <a:off x="3537676" y="3052805"/>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y</a:t>
            </a:r>
          </a:p>
        </p:txBody>
      </p:sp>
      <p:cxnSp>
        <p:nvCxnSpPr>
          <p:cNvPr id="16" name="Connecteur droit avec flèche 15"/>
          <p:cNvCxnSpPr/>
          <p:nvPr/>
        </p:nvCxnSpPr>
        <p:spPr>
          <a:xfrm>
            <a:off x="1194351" y="2895826"/>
            <a:ext cx="2268000"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1442436" y="2561921"/>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18" name="Connecteur droit avec flèche 17"/>
          <p:cNvCxnSpPr/>
          <p:nvPr/>
        </p:nvCxnSpPr>
        <p:spPr>
          <a:xfrm>
            <a:off x="1191446" y="2895826"/>
            <a:ext cx="0" cy="216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rot="5400000">
            <a:off x="269530" y="3889516"/>
            <a:ext cx="1362385" cy="307777"/>
          </a:xfrm>
          <a:prstGeom prst="rect">
            <a:avLst/>
          </a:prstGeom>
          <a:noFill/>
        </p:spPr>
        <p:txBody>
          <a:bodyPr wrap="square" rtlCol="0">
            <a:spAutoFit/>
          </a:bodyPr>
          <a:lstStyle/>
          <a:p>
            <a:r>
              <a:rPr lang="fr-FR" sz="1400" dirty="0" smtClean="0"/>
              <a:t>n observations</a:t>
            </a:r>
            <a:endParaRPr lang="fr-FR" sz="1400" dirty="0"/>
          </a:p>
        </p:txBody>
      </p:sp>
      <p:sp>
        <p:nvSpPr>
          <p:cNvPr id="22" name="Accolade fermante 21"/>
          <p:cNvSpPr/>
          <p:nvPr/>
        </p:nvSpPr>
        <p:spPr>
          <a:xfrm rot="5400000">
            <a:off x="3620655" y="4974414"/>
            <a:ext cx="286885" cy="449712"/>
          </a:xfrm>
          <a:prstGeom prst="righ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ZoneTexte 22"/>
          <p:cNvSpPr txBox="1"/>
          <p:nvPr/>
        </p:nvSpPr>
        <p:spPr>
          <a:xfrm>
            <a:off x="2928867" y="5351985"/>
            <a:ext cx="1698172" cy="307777"/>
          </a:xfrm>
          <a:prstGeom prst="rect">
            <a:avLst/>
          </a:prstGeom>
          <a:noFill/>
        </p:spPr>
        <p:txBody>
          <a:bodyPr wrap="square" rtlCol="0">
            <a:spAutoFit/>
          </a:bodyPr>
          <a:lstStyle/>
          <a:p>
            <a:pPr algn="ctr"/>
            <a:r>
              <a:rPr lang="fr-FR" sz="1400" dirty="0" smtClean="0"/>
              <a:t>Variable qualitative</a:t>
            </a:r>
            <a:endParaRPr lang="fr-FR" sz="1400" dirty="0"/>
          </a:p>
        </p:txBody>
      </p:sp>
      <p:sp>
        <p:nvSpPr>
          <p:cNvPr id="42" name="ZoneTexte 41"/>
          <p:cNvSpPr txBox="1"/>
          <p:nvPr/>
        </p:nvSpPr>
        <p:spPr>
          <a:xfrm>
            <a:off x="2008838" y="5659762"/>
            <a:ext cx="834433" cy="369332"/>
          </a:xfrm>
          <a:prstGeom prst="rect">
            <a:avLst/>
          </a:prstGeom>
          <a:noFill/>
          <a:ln w="28575">
            <a:solidFill>
              <a:schemeClr val="accent1">
                <a:lumMod val="75000"/>
              </a:schemeClr>
            </a:solidFill>
          </a:ln>
        </p:spPr>
        <p:txBody>
          <a:bodyPr wrap="square" rtlCol="0">
            <a:spAutoFit/>
          </a:bodyPr>
          <a:lstStyle/>
          <a:p>
            <a:pPr algn="ctr"/>
            <a:r>
              <a:rPr lang="fr-FR" b="1" dirty="0"/>
              <a:t>y</a:t>
            </a:r>
            <a:r>
              <a:rPr lang="fr-FR" b="1" dirty="0" smtClean="0"/>
              <a:t> ~ X</a:t>
            </a:r>
            <a:endParaRPr lang="fr-FR" b="1" dirty="0"/>
          </a:p>
        </p:txBody>
      </p:sp>
      <p:grpSp>
        <p:nvGrpSpPr>
          <p:cNvPr id="45" name="Groupe 44"/>
          <p:cNvGrpSpPr/>
          <p:nvPr/>
        </p:nvGrpSpPr>
        <p:grpSpPr>
          <a:xfrm>
            <a:off x="6813103" y="2517317"/>
            <a:ext cx="4035206" cy="3511777"/>
            <a:chOff x="6266818" y="2511551"/>
            <a:chExt cx="4035206" cy="3511777"/>
          </a:xfrm>
        </p:grpSpPr>
        <p:grpSp>
          <p:nvGrpSpPr>
            <p:cNvPr id="28" name="Groupe 27"/>
            <p:cNvGrpSpPr/>
            <p:nvPr/>
          </p:nvGrpSpPr>
          <p:grpSpPr>
            <a:xfrm>
              <a:off x="8834947" y="2511551"/>
              <a:ext cx="1467077" cy="2508381"/>
              <a:chOff x="4132319" y="2514289"/>
              <a:chExt cx="1467077" cy="2508381"/>
            </a:xfrm>
          </p:grpSpPr>
          <p:sp>
            <p:nvSpPr>
              <p:cNvPr id="24" name="Rectangle 23"/>
              <p:cNvSpPr/>
              <p:nvPr/>
            </p:nvSpPr>
            <p:spPr>
              <a:xfrm>
                <a:off x="4346759" y="3041470"/>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S</a:t>
                </a:r>
                <a:endParaRPr lang="fr-FR" sz="1400" dirty="0" smtClean="0">
                  <a:solidFill>
                    <a:schemeClr val="tx1"/>
                  </a:solidFill>
                </a:endParaRPr>
              </a:p>
              <a:p>
                <a:pPr algn="ctr"/>
                <a:r>
                  <a:rPr lang="fr-FR" sz="1400" dirty="0">
                    <a:solidFill>
                      <a:schemeClr val="tx1"/>
                    </a:solidFill>
                  </a:rPr>
                  <a:t>S</a:t>
                </a:r>
                <a:endParaRPr lang="fr-FR" sz="1400" dirty="0" smtClean="0">
                  <a:solidFill>
                    <a:schemeClr val="tx1"/>
                  </a:solidFill>
                </a:endParaRPr>
              </a:p>
              <a:p>
                <a:pPr algn="ctr"/>
                <a:r>
                  <a:rPr lang="fr-FR" sz="1400" dirty="0" smtClean="0">
                    <a:solidFill>
                      <a:schemeClr val="tx1"/>
                    </a:solidFill>
                  </a:rPr>
                  <a:t>M</a:t>
                </a:r>
              </a:p>
              <a:p>
                <a:pPr algn="ctr"/>
                <a:r>
                  <a:rPr lang="fr-FR" sz="1400" dirty="0" smtClean="0">
                    <a:solidFill>
                      <a:schemeClr val="tx1"/>
                    </a:solidFill>
                  </a:rPr>
                  <a:t>…</a:t>
                </a:r>
              </a:p>
              <a:p>
                <a:pPr algn="ctr"/>
                <a:r>
                  <a:rPr lang="fr-FR" sz="1400" dirty="0">
                    <a:solidFill>
                      <a:schemeClr val="tx1"/>
                    </a:solidFill>
                  </a:rPr>
                  <a:t>S</a:t>
                </a:r>
                <a:endParaRPr lang="fr-FR" sz="1400" dirty="0" smtClean="0">
                  <a:solidFill>
                    <a:schemeClr val="tx1"/>
                  </a:solidFill>
                </a:endParaRPr>
              </a:p>
              <a:p>
                <a:pPr algn="ctr"/>
                <a:r>
                  <a:rPr lang="fr-FR" sz="1400" dirty="0" smtClean="0">
                    <a:solidFill>
                      <a:schemeClr val="tx1"/>
                    </a:solidFill>
                  </a:rPr>
                  <a:t>S</a:t>
                </a:r>
              </a:p>
              <a:p>
                <a:pPr algn="ctr"/>
                <a:r>
                  <a:rPr lang="fr-FR" sz="1400" dirty="0">
                    <a:solidFill>
                      <a:schemeClr val="tx1"/>
                    </a:solidFill>
                  </a:rPr>
                  <a:t>M</a:t>
                </a:r>
                <a:endParaRPr lang="fr-FR" sz="1400" dirty="0" smtClean="0">
                  <a:solidFill>
                    <a:schemeClr val="tx1"/>
                  </a:solidFill>
                </a:endParaRPr>
              </a:p>
              <a:p>
                <a:pPr algn="ctr"/>
                <a:r>
                  <a:rPr lang="fr-FR" sz="1400" dirty="0" smtClean="0">
                    <a:solidFill>
                      <a:schemeClr val="tx1"/>
                    </a:solidFill>
                  </a:rPr>
                  <a:t>S</a:t>
                </a:r>
                <a:endParaRPr lang="fr-FR" sz="1400" dirty="0">
                  <a:solidFill>
                    <a:schemeClr val="tx1"/>
                  </a:solidFill>
                </a:endParaRPr>
              </a:p>
            </p:txBody>
          </p:sp>
          <p:sp>
            <p:nvSpPr>
              <p:cNvPr id="27" name="ZoneTexte 26"/>
              <p:cNvSpPr txBox="1"/>
              <p:nvPr/>
            </p:nvSpPr>
            <p:spPr>
              <a:xfrm rot="19626802">
                <a:off x="4132319" y="2514289"/>
                <a:ext cx="1467077" cy="307777"/>
              </a:xfrm>
              <a:prstGeom prst="rect">
                <a:avLst/>
              </a:prstGeom>
              <a:noFill/>
            </p:spPr>
            <p:txBody>
              <a:bodyPr wrap="square" rtlCol="0">
                <a:spAutoFit/>
              </a:bodyPr>
              <a:lstStyle/>
              <a:p>
                <a:pPr algn="ctr"/>
                <a:r>
                  <a:rPr lang="fr-FR" sz="1400" dirty="0" smtClean="0"/>
                  <a:t>Sain/Malade</a:t>
                </a:r>
                <a:endParaRPr lang="fr-FR" sz="1400" dirty="0"/>
              </a:p>
            </p:txBody>
          </p:sp>
        </p:grpSp>
        <p:sp>
          <p:nvSpPr>
            <p:cNvPr id="29" name="Rectangle 28"/>
            <p:cNvSpPr/>
            <p:nvPr/>
          </p:nvSpPr>
          <p:spPr>
            <a:xfrm>
              <a:off x="6874497" y="3052800"/>
              <a:ext cx="2121877" cy="19690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31" name="ZoneTexte 30"/>
            <p:cNvSpPr txBox="1"/>
            <p:nvPr/>
          </p:nvSpPr>
          <p:spPr>
            <a:xfrm rot="19718739">
              <a:off x="6722613" y="2526918"/>
              <a:ext cx="1042853" cy="307777"/>
            </a:xfrm>
            <a:prstGeom prst="rect">
              <a:avLst/>
            </a:prstGeom>
            <a:noFill/>
          </p:spPr>
          <p:txBody>
            <a:bodyPr wrap="square" rtlCol="0">
              <a:spAutoFit/>
            </a:bodyPr>
            <a:lstStyle/>
            <a:p>
              <a:r>
                <a:rPr lang="fr-FR" sz="1400" dirty="0" err="1" smtClean="0"/>
                <a:t>Prod</a:t>
              </a:r>
              <a:r>
                <a:rPr lang="fr-FR" sz="1400" dirty="0" smtClean="0"/>
                <a:t>.</a:t>
              </a:r>
              <a:endParaRPr lang="fr-FR" sz="1400" dirty="0"/>
            </a:p>
          </p:txBody>
        </p:sp>
        <p:cxnSp>
          <p:nvCxnSpPr>
            <p:cNvPr id="32" name="Connecteur droit avec flèche 31"/>
            <p:cNvCxnSpPr/>
            <p:nvPr/>
          </p:nvCxnSpPr>
          <p:spPr>
            <a:xfrm flipH="1">
              <a:off x="6690848" y="3052805"/>
              <a:ext cx="0" cy="198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rot="5400000">
              <a:off x="5668881" y="3989568"/>
              <a:ext cx="1562487" cy="307777"/>
            </a:xfrm>
            <a:prstGeom prst="rect">
              <a:avLst/>
            </a:prstGeom>
            <a:noFill/>
          </p:spPr>
          <p:txBody>
            <a:bodyPr wrap="square" rtlCol="0">
              <a:spAutoFit/>
            </a:bodyPr>
            <a:lstStyle/>
            <a:p>
              <a:r>
                <a:rPr lang="fr-FR" sz="1400" dirty="0" smtClean="0"/>
                <a:t>n vaches laitières</a:t>
              </a:r>
              <a:endParaRPr lang="fr-FR" sz="1400" dirty="0"/>
            </a:p>
          </p:txBody>
        </p:sp>
        <p:sp>
          <p:nvSpPr>
            <p:cNvPr id="34" name="ZoneTexte 33"/>
            <p:cNvSpPr txBox="1"/>
            <p:nvPr/>
          </p:nvSpPr>
          <p:spPr>
            <a:xfrm rot="19718739">
              <a:off x="7153879" y="2624364"/>
              <a:ext cx="715432" cy="307777"/>
            </a:xfrm>
            <a:prstGeom prst="rect">
              <a:avLst/>
            </a:prstGeom>
            <a:noFill/>
          </p:spPr>
          <p:txBody>
            <a:bodyPr wrap="square" rtlCol="0">
              <a:spAutoFit/>
            </a:bodyPr>
            <a:lstStyle/>
            <a:p>
              <a:r>
                <a:rPr lang="fr-FR" sz="1400" dirty="0" smtClean="0"/>
                <a:t>TP</a:t>
              </a:r>
              <a:endParaRPr lang="fr-FR" sz="1400" dirty="0"/>
            </a:p>
          </p:txBody>
        </p:sp>
        <p:sp>
          <p:nvSpPr>
            <p:cNvPr id="35" name="ZoneTexte 34"/>
            <p:cNvSpPr txBox="1"/>
            <p:nvPr/>
          </p:nvSpPr>
          <p:spPr>
            <a:xfrm rot="19718739">
              <a:off x="7403078" y="2612102"/>
              <a:ext cx="715432" cy="307777"/>
            </a:xfrm>
            <a:prstGeom prst="rect">
              <a:avLst/>
            </a:prstGeom>
            <a:noFill/>
          </p:spPr>
          <p:txBody>
            <a:bodyPr wrap="square" rtlCol="0">
              <a:spAutoFit/>
            </a:bodyPr>
            <a:lstStyle/>
            <a:p>
              <a:r>
                <a:rPr lang="fr-FR" sz="1400" dirty="0" smtClean="0"/>
                <a:t>TB</a:t>
              </a:r>
              <a:endParaRPr lang="fr-FR" sz="1400" dirty="0"/>
            </a:p>
          </p:txBody>
        </p:sp>
        <p:sp>
          <p:nvSpPr>
            <p:cNvPr id="36" name="ZoneTexte 35"/>
            <p:cNvSpPr txBox="1"/>
            <p:nvPr/>
          </p:nvSpPr>
          <p:spPr>
            <a:xfrm rot="19718739">
              <a:off x="7653258" y="2648015"/>
              <a:ext cx="715432" cy="307777"/>
            </a:xfrm>
            <a:prstGeom prst="rect">
              <a:avLst/>
            </a:prstGeom>
            <a:noFill/>
          </p:spPr>
          <p:txBody>
            <a:bodyPr wrap="square" rtlCol="0">
              <a:spAutoFit/>
            </a:bodyPr>
            <a:lstStyle/>
            <a:p>
              <a:r>
                <a:rPr lang="fr-FR" sz="1400" dirty="0" smtClean="0"/>
                <a:t>CCS</a:t>
              </a:r>
              <a:endParaRPr lang="fr-FR" sz="1400" dirty="0"/>
            </a:p>
          </p:txBody>
        </p:sp>
        <p:sp>
          <p:nvSpPr>
            <p:cNvPr id="37" name="ZoneTexte 36"/>
            <p:cNvSpPr txBox="1"/>
            <p:nvPr/>
          </p:nvSpPr>
          <p:spPr>
            <a:xfrm>
              <a:off x="8061343" y="2685630"/>
              <a:ext cx="418566" cy="307777"/>
            </a:xfrm>
            <a:prstGeom prst="rect">
              <a:avLst/>
            </a:prstGeom>
            <a:noFill/>
          </p:spPr>
          <p:txBody>
            <a:bodyPr wrap="square" rtlCol="0">
              <a:spAutoFit/>
            </a:bodyPr>
            <a:lstStyle/>
            <a:p>
              <a:r>
                <a:rPr lang="fr-FR" sz="1400" dirty="0" smtClean="0"/>
                <a:t>…</a:t>
              </a:r>
              <a:endParaRPr lang="fr-FR" sz="1400" dirty="0"/>
            </a:p>
          </p:txBody>
        </p:sp>
        <p:sp>
          <p:nvSpPr>
            <p:cNvPr id="38" name="ZoneTexte 37"/>
            <p:cNvSpPr txBox="1"/>
            <p:nvPr/>
          </p:nvSpPr>
          <p:spPr>
            <a:xfrm rot="19718739">
              <a:off x="8312160" y="2648016"/>
              <a:ext cx="715432" cy="307777"/>
            </a:xfrm>
            <a:prstGeom prst="rect">
              <a:avLst/>
            </a:prstGeom>
            <a:noFill/>
          </p:spPr>
          <p:txBody>
            <a:bodyPr wrap="square" rtlCol="0">
              <a:spAutoFit/>
            </a:bodyPr>
            <a:lstStyle/>
            <a:p>
              <a:r>
                <a:rPr lang="fr-FR" sz="1400" dirty="0" smtClean="0"/>
                <a:t>T°</a:t>
              </a:r>
              <a:endParaRPr lang="fr-FR" sz="1400" dirty="0"/>
            </a:p>
          </p:txBody>
        </p:sp>
        <p:sp>
          <p:nvSpPr>
            <p:cNvPr id="40" name="ZoneTexte 39"/>
            <p:cNvSpPr txBox="1"/>
            <p:nvPr/>
          </p:nvSpPr>
          <p:spPr>
            <a:xfrm rot="19718739">
              <a:off x="8592079" y="2625165"/>
              <a:ext cx="715432" cy="307777"/>
            </a:xfrm>
            <a:prstGeom prst="rect">
              <a:avLst/>
            </a:prstGeom>
            <a:noFill/>
          </p:spPr>
          <p:txBody>
            <a:bodyPr wrap="square" rtlCol="0">
              <a:spAutoFit/>
            </a:bodyPr>
            <a:lstStyle/>
            <a:p>
              <a:r>
                <a:rPr lang="fr-FR" sz="1400" dirty="0" smtClean="0"/>
                <a:t>Poids</a:t>
              </a:r>
              <a:endParaRPr lang="fr-FR" sz="1400" dirty="0"/>
            </a:p>
          </p:txBody>
        </p:sp>
        <p:sp>
          <p:nvSpPr>
            <p:cNvPr id="44" name="ZoneTexte 43"/>
            <p:cNvSpPr txBox="1"/>
            <p:nvPr/>
          </p:nvSpPr>
          <p:spPr>
            <a:xfrm>
              <a:off x="6266818" y="5653996"/>
              <a:ext cx="3712037" cy="369332"/>
            </a:xfrm>
            <a:prstGeom prst="rect">
              <a:avLst/>
            </a:prstGeom>
            <a:noFill/>
            <a:ln w="28575">
              <a:solidFill>
                <a:schemeClr val="accent1">
                  <a:lumMod val="75000"/>
                </a:schemeClr>
              </a:solidFill>
            </a:ln>
          </p:spPr>
          <p:txBody>
            <a:bodyPr wrap="square" rtlCol="0">
              <a:spAutoFit/>
            </a:bodyPr>
            <a:lstStyle/>
            <a:p>
              <a:pPr algn="ctr"/>
              <a:r>
                <a:rPr lang="fr-FR" b="1" dirty="0" smtClean="0"/>
                <a:t>Etat ~ Variables physiologiques</a:t>
              </a:r>
              <a:endParaRPr lang="fr-FR" b="1" dirty="0"/>
            </a:p>
          </p:txBody>
        </p:sp>
      </p:grpSp>
      <p:sp>
        <p:nvSpPr>
          <p:cNvPr id="46" name="Espace réservé du numéro de diapositive 45"/>
          <p:cNvSpPr>
            <a:spLocks noGrp="1"/>
          </p:cNvSpPr>
          <p:nvPr>
            <p:ph type="sldNum" sz="quarter" idx="12"/>
          </p:nvPr>
        </p:nvSpPr>
        <p:spPr/>
        <p:txBody>
          <a:bodyPr/>
          <a:lstStyle/>
          <a:p>
            <a:fld id="{E2865AC2-C3CD-4BE8-8A41-BDDEB636779E}" type="slidenum">
              <a:rPr lang="fr-FR" smtClean="0"/>
              <a:t>2</a:t>
            </a:fld>
            <a:endParaRPr lang="fr-FR"/>
          </a:p>
        </p:txBody>
      </p:sp>
    </p:spTree>
    <p:extLst>
      <p:ext uri="{BB962C8B-B14F-4D97-AF65-F5344CB8AC3E}">
        <p14:creationId xmlns:p14="http://schemas.microsoft.com/office/powerpoint/2010/main" val="303103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Mise en application de la PLS-DA sur un cas d’étude</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6" name="Groupe 15"/>
          <p:cNvGrpSpPr/>
          <p:nvPr/>
        </p:nvGrpSpPr>
        <p:grpSpPr>
          <a:xfrm>
            <a:off x="538493" y="2651304"/>
            <a:ext cx="1327803" cy="3211659"/>
            <a:chOff x="451382" y="2511383"/>
            <a:chExt cx="1327803" cy="3211659"/>
          </a:xfrm>
        </p:grpSpPr>
        <p:sp>
          <p:nvSpPr>
            <p:cNvPr id="23" name="Rectangle 22"/>
            <p:cNvSpPr/>
            <p:nvPr/>
          </p:nvSpPr>
          <p:spPr>
            <a:xfrm>
              <a:off x="451382" y="3445528"/>
              <a:ext cx="1141916" cy="227751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8" name="ZoneTexte 27"/>
            <p:cNvSpPr txBox="1"/>
            <p:nvPr/>
          </p:nvSpPr>
          <p:spPr>
            <a:xfrm rot="18312315">
              <a:off x="755402" y="2940342"/>
              <a:ext cx="737425" cy="338554"/>
            </a:xfrm>
            <a:prstGeom prst="rect">
              <a:avLst/>
            </a:prstGeom>
            <a:noFill/>
          </p:spPr>
          <p:txBody>
            <a:bodyPr wrap="square" rtlCol="0">
              <a:spAutoFit/>
            </a:bodyPr>
            <a:lstStyle/>
            <a:p>
              <a:r>
                <a:rPr lang="fr-FR" sz="1600" dirty="0" smtClean="0"/>
                <a:t>Jour</a:t>
              </a:r>
              <a:endParaRPr lang="fr-FR" sz="1600" dirty="0"/>
            </a:p>
          </p:txBody>
        </p:sp>
        <p:sp>
          <p:nvSpPr>
            <p:cNvPr id="29" name="ZoneTexte 28"/>
            <p:cNvSpPr txBox="1"/>
            <p:nvPr/>
          </p:nvSpPr>
          <p:spPr>
            <a:xfrm rot="18319422">
              <a:off x="272054" y="2827372"/>
              <a:ext cx="970532" cy="338554"/>
            </a:xfrm>
            <a:prstGeom prst="rect">
              <a:avLst/>
            </a:prstGeom>
            <a:noFill/>
          </p:spPr>
          <p:txBody>
            <a:bodyPr wrap="square" rtlCol="0">
              <a:spAutoFit/>
            </a:bodyPr>
            <a:lstStyle/>
            <a:p>
              <a:r>
                <a:rPr lang="fr-FR" sz="1600" dirty="0" err="1" smtClean="0"/>
                <a:t>Id_vache</a:t>
              </a:r>
              <a:endParaRPr lang="fr-FR" sz="1600" dirty="0"/>
            </a:p>
          </p:txBody>
        </p:sp>
        <p:sp>
          <p:nvSpPr>
            <p:cNvPr id="30" name="ZoneTexte 29"/>
            <p:cNvSpPr txBox="1"/>
            <p:nvPr/>
          </p:nvSpPr>
          <p:spPr>
            <a:xfrm rot="18312315">
              <a:off x="1154763" y="2860704"/>
              <a:ext cx="910289" cy="338554"/>
            </a:xfrm>
            <a:prstGeom prst="rect">
              <a:avLst/>
            </a:prstGeom>
            <a:noFill/>
          </p:spPr>
          <p:txBody>
            <a:bodyPr wrap="square" rtlCol="0">
              <a:spAutoFit/>
            </a:bodyPr>
            <a:lstStyle/>
            <a:p>
              <a:r>
                <a:rPr lang="fr-FR" sz="1600" dirty="0" smtClean="0"/>
                <a:t>Elevage</a:t>
              </a:r>
              <a:endParaRPr lang="fr-FR" sz="1600" dirty="0"/>
            </a:p>
          </p:txBody>
        </p:sp>
      </p:grpSp>
      <p:grpSp>
        <p:nvGrpSpPr>
          <p:cNvPr id="18" name="Groupe 17"/>
          <p:cNvGrpSpPr/>
          <p:nvPr/>
        </p:nvGrpSpPr>
        <p:grpSpPr>
          <a:xfrm>
            <a:off x="1674463" y="3148085"/>
            <a:ext cx="2023480" cy="2714878"/>
            <a:chOff x="1587352" y="3008164"/>
            <a:chExt cx="2023480" cy="2714878"/>
          </a:xfrm>
        </p:grpSpPr>
        <p:sp>
          <p:nvSpPr>
            <p:cNvPr id="31" name="ZoneTexte 30"/>
            <p:cNvSpPr txBox="1"/>
            <p:nvPr/>
          </p:nvSpPr>
          <p:spPr>
            <a:xfrm>
              <a:off x="1791822" y="3008164"/>
              <a:ext cx="1819010" cy="338554"/>
            </a:xfrm>
            <a:prstGeom prst="rect">
              <a:avLst/>
            </a:prstGeom>
            <a:noFill/>
          </p:spPr>
          <p:txBody>
            <a:bodyPr wrap="square" rtlCol="0">
              <a:spAutoFit/>
            </a:bodyPr>
            <a:lstStyle/>
            <a:p>
              <a:r>
                <a:rPr lang="fr-FR" sz="1600" dirty="0" smtClean="0"/>
                <a:t>Comportement</a:t>
              </a:r>
            </a:p>
          </p:txBody>
        </p:sp>
        <p:sp>
          <p:nvSpPr>
            <p:cNvPr id="22" name="Rectangle 21"/>
            <p:cNvSpPr/>
            <p:nvPr/>
          </p:nvSpPr>
          <p:spPr>
            <a:xfrm>
              <a:off x="1587352" y="3445528"/>
              <a:ext cx="1777201" cy="22775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X</a:t>
              </a:r>
              <a:endParaRPr lang="fr-FR" b="1" dirty="0">
                <a:solidFill>
                  <a:schemeClr val="tx1"/>
                </a:solidFill>
              </a:endParaRPr>
            </a:p>
          </p:txBody>
        </p:sp>
      </p:grpSp>
      <p:sp>
        <p:nvSpPr>
          <p:cNvPr id="8" name="Flèche à angle droit 7"/>
          <p:cNvSpPr/>
          <p:nvPr/>
        </p:nvSpPr>
        <p:spPr>
          <a:xfrm flipV="1">
            <a:off x="1847332" y="1480361"/>
            <a:ext cx="1113315" cy="1511013"/>
          </a:xfrm>
          <a:prstGeom prst="bentUpArrow">
            <a:avLst>
              <a:gd name="adj1" fmla="val 19023"/>
              <a:gd name="adj2" fmla="val 22011"/>
              <a:gd name="adj3" fmla="val 25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6" name="Groupe 95"/>
          <p:cNvGrpSpPr/>
          <p:nvPr/>
        </p:nvGrpSpPr>
        <p:grpSpPr>
          <a:xfrm>
            <a:off x="-6844" y="1102824"/>
            <a:ext cx="5319064" cy="1713743"/>
            <a:chOff x="-93955" y="962903"/>
            <a:chExt cx="5319064" cy="1713743"/>
          </a:xfrm>
        </p:grpSpPr>
        <p:grpSp>
          <p:nvGrpSpPr>
            <p:cNvPr id="70" name="Groupe 69"/>
            <p:cNvGrpSpPr/>
            <p:nvPr/>
          </p:nvGrpSpPr>
          <p:grpSpPr>
            <a:xfrm>
              <a:off x="2862851" y="1529279"/>
              <a:ext cx="2362258" cy="784393"/>
              <a:chOff x="333865" y="1841937"/>
              <a:chExt cx="2362258" cy="784393"/>
            </a:xfrm>
          </p:grpSpPr>
          <p:sp>
            <p:nvSpPr>
              <p:cNvPr id="71" name="Rectangle à coins arrondis 70"/>
              <p:cNvSpPr/>
              <p:nvPr/>
            </p:nvSpPr>
            <p:spPr>
              <a:xfrm>
                <a:off x="333865" y="1841937"/>
                <a:ext cx="2362258" cy="784393"/>
              </a:xfrm>
              <a:prstGeom prst="roundRect">
                <a:avLst/>
              </a:prstGeom>
              <a:no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ZoneTexte 71"/>
              <p:cNvSpPr txBox="1"/>
              <p:nvPr/>
            </p:nvSpPr>
            <p:spPr>
              <a:xfrm>
                <a:off x="348571" y="1936318"/>
                <a:ext cx="2332846" cy="646331"/>
              </a:xfrm>
              <a:prstGeom prst="rect">
                <a:avLst/>
              </a:prstGeom>
              <a:noFill/>
            </p:spPr>
            <p:txBody>
              <a:bodyPr wrap="square" rtlCol="0">
                <a:spAutoFit/>
              </a:bodyPr>
              <a:lstStyle/>
              <a:p>
                <a:pPr algn="ctr"/>
                <a:r>
                  <a:rPr lang="fr-FR" b="1" dirty="0" smtClean="0"/>
                  <a:t>Méthodologie VAGABOND</a:t>
                </a:r>
              </a:p>
            </p:txBody>
          </p:sp>
        </p:grpSp>
        <p:grpSp>
          <p:nvGrpSpPr>
            <p:cNvPr id="87" name="Groupe 86"/>
            <p:cNvGrpSpPr/>
            <p:nvPr/>
          </p:nvGrpSpPr>
          <p:grpSpPr>
            <a:xfrm>
              <a:off x="-93955" y="962903"/>
              <a:ext cx="2331804" cy="1416010"/>
              <a:chOff x="397632" y="3251496"/>
              <a:chExt cx="2331804" cy="1416010"/>
            </a:xfrm>
          </p:grpSpPr>
          <p:grpSp>
            <p:nvGrpSpPr>
              <p:cNvPr id="88" name="Groupe 87"/>
              <p:cNvGrpSpPr/>
              <p:nvPr/>
            </p:nvGrpSpPr>
            <p:grpSpPr>
              <a:xfrm>
                <a:off x="397632" y="3347560"/>
                <a:ext cx="2331804" cy="1319946"/>
                <a:chOff x="2468329" y="4710785"/>
                <a:chExt cx="2331804" cy="1319946"/>
              </a:xfrm>
            </p:grpSpPr>
            <p:pic>
              <p:nvPicPr>
                <p:cNvPr id="90" name="Image 89"/>
                <p:cNvPicPr>
                  <a:picLocks noChangeAspect="1"/>
                </p:cNvPicPr>
                <p:nvPr/>
              </p:nvPicPr>
              <p:blipFill rotWithShape="1">
                <a:blip r:embed="rId2"/>
                <a:srcRect l="7169" t="6213" r="70086" b="56433"/>
                <a:stretch/>
              </p:blipFill>
              <p:spPr>
                <a:xfrm>
                  <a:off x="3013666" y="4727937"/>
                  <a:ext cx="652200" cy="775153"/>
                </a:xfrm>
                <a:prstGeom prst="rect">
                  <a:avLst/>
                </a:prstGeom>
              </p:spPr>
            </p:pic>
            <p:pic>
              <p:nvPicPr>
                <p:cNvPr id="91" name="Image 90"/>
                <p:cNvPicPr>
                  <a:picLocks noChangeAspect="1"/>
                </p:cNvPicPr>
                <p:nvPr/>
              </p:nvPicPr>
              <p:blipFill rotWithShape="1">
                <a:blip r:embed="rId3"/>
                <a:srcRect l="9551" t="51633" r="72931" b="16528"/>
                <a:stretch/>
              </p:blipFill>
              <p:spPr>
                <a:xfrm>
                  <a:off x="3634231" y="4710785"/>
                  <a:ext cx="512840" cy="702274"/>
                </a:xfrm>
                <a:prstGeom prst="rect">
                  <a:avLst/>
                </a:prstGeom>
              </p:spPr>
            </p:pic>
            <p:sp>
              <p:nvSpPr>
                <p:cNvPr id="92" name="Rectangle 91"/>
                <p:cNvSpPr/>
                <p:nvPr/>
              </p:nvSpPr>
              <p:spPr>
                <a:xfrm>
                  <a:off x="2468329" y="5445956"/>
                  <a:ext cx="2331804" cy="584775"/>
                </a:xfrm>
                <a:prstGeom prst="rect">
                  <a:avLst/>
                </a:prstGeom>
              </p:spPr>
              <p:txBody>
                <a:bodyPr wrap="square">
                  <a:spAutoFit/>
                </a:bodyPr>
                <a:lstStyle/>
                <a:p>
                  <a:pPr algn="ctr"/>
                  <a:r>
                    <a:rPr lang="fr-FR" sz="1600" dirty="0" smtClean="0"/>
                    <a:t>Accéléromètre (59,5 Hz) </a:t>
                  </a:r>
                  <a:r>
                    <a:rPr lang="fr-FR" sz="1600" dirty="0"/>
                    <a:t>et </a:t>
                  </a:r>
                  <a:r>
                    <a:rPr lang="fr-FR" sz="1600" dirty="0" smtClean="0"/>
                    <a:t>GPS (1 Hz)</a:t>
                  </a:r>
                  <a:endParaRPr lang="fr-FR" sz="1600" dirty="0"/>
                </a:p>
              </p:txBody>
            </p:sp>
          </p:grpSp>
          <p:sp>
            <p:nvSpPr>
              <p:cNvPr id="89" name="Rectangle 88"/>
              <p:cNvSpPr/>
              <p:nvPr/>
            </p:nvSpPr>
            <p:spPr>
              <a:xfrm>
                <a:off x="831273" y="3251496"/>
                <a:ext cx="290945" cy="278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ZoneTexte 11"/>
            <p:cNvSpPr txBox="1"/>
            <p:nvPr/>
          </p:nvSpPr>
          <p:spPr>
            <a:xfrm rot="5400000">
              <a:off x="1987711" y="1844535"/>
              <a:ext cx="1295796" cy="368426"/>
            </a:xfrm>
            <a:prstGeom prst="rect">
              <a:avLst/>
            </a:prstGeom>
            <a:noFill/>
          </p:spPr>
          <p:txBody>
            <a:bodyPr wrap="square" rtlCol="0">
              <a:spAutoFit/>
            </a:bodyPr>
            <a:lstStyle/>
            <a:p>
              <a:r>
                <a:rPr lang="fr-FR" dirty="0" smtClean="0">
                  <a:solidFill>
                    <a:schemeClr val="bg1"/>
                  </a:solidFill>
                </a:rPr>
                <a:t>Prédiction</a:t>
              </a:r>
              <a:endParaRPr lang="fr-FR" dirty="0">
                <a:solidFill>
                  <a:schemeClr val="bg1"/>
                </a:solidFill>
              </a:endParaRPr>
            </a:p>
          </p:txBody>
        </p:sp>
      </p:grpSp>
      <p:sp>
        <p:nvSpPr>
          <p:cNvPr id="101" name="Espace réservé du numéro de diapositive 100"/>
          <p:cNvSpPr>
            <a:spLocks noGrp="1"/>
          </p:cNvSpPr>
          <p:nvPr>
            <p:ph type="sldNum" sz="quarter" idx="12"/>
          </p:nvPr>
        </p:nvSpPr>
        <p:spPr/>
        <p:txBody>
          <a:bodyPr/>
          <a:lstStyle/>
          <a:p>
            <a:fld id="{E2865AC2-C3CD-4BE8-8A41-BDDEB636779E}" type="slidenum">
              <a:rPr lang="fr-FR" smtClean="0"/>
              <a:t>20</a:t>
            </a:fld>
            <a:endParaRPr lang="fr-FR" dirty="0"/>
          </a:p>
        </p:txBody>
      </p:sp>
      <p:sp>
        <p:nvSpPr>
          <p:cNvPr id="3" name="Rectangle 2"/>
          <p:cNvSpPr/>
          <p:nvPr/>
        </p:nvSpPr>
        <p:spPr>
          <a:xfrm>
            <a:off x="5620395" y="4755481"/>
            <a:ext cx="3612170" cy="1077218"/>
          </a:xfrm>
          <a:prstGeom prst="rect">
            <a:avLst/>
          </a:prstGeom>
        </p:spPr>
        <p:txBody>
          <a:bodyPr wrap="square">
            <a:spAutoFit/>
          </a:bodyPr>
          <a:lstStyle/>
          <a:p>
            <a:r>
              <a:rPr lang="fr-FR" sz="1600" dirty="0"/>
              <a:t>Distance parcourue</a:t>
            </a:r>
          </a:p>
          <a:p>
            <a:r>
              <a:rPr lang="fr-FR" sz="1600" dirty="0"/>
              <a:t>Distance parcourue pendant l’ingestion</a:t>
            </a:r>
          </a:p>
          <a:p>
            <a:r>
              <a:rPr lang="fr-FR" sz="1600" dirty="0"/>
              <a:t>Distance parcourue pendant la </a:t>
            </a:r>
            <a:r>
              <a:rPr lang="fr-FR" sz="1600" dirty="0" smtClean="0"/>
              <a:t>marche</a:t>
            </a:r>
          </a:p>
          <a:p>
            <a:r>
              <a:rPr lang="fr-FR" sz="1600" dirty="0"/>
              <a:t>Vitesse de </a:t>
            </a:r>
            <a:r>
              <a:rPr lang="fr-FR" sz="1600" dirty="0" smtClean="0"/>
              <a:t>marche</a:t>
            </a:r>
            <a:endParaRPr lang="fr-FR" sz="1600" dirty="0"/>
          </a:p>
        </p:txBody>
      </p:sp>
      <p:grpSp>
        <p:nvGrpSpPr>
          <p:cNvPr id="53" name="Groupe 52"/>
          <p:cNvGrpSpPr/>
          <p:nvPr/>
        </p:nvGrpSpPr>
        <p:grpSpPr>
          <a:xfrm>
            <a:off x="9164102" y="4009982"/>
            <a:ext cx="2362316" cy="2620606"/>
            <a:chOff x="5777566" y="2319135"/>
            <a:chExt cx="2362316" cy="2620606"/>
          </a:xfrm>
        </p:grpSpPr>
        <p:pic>
          <p:nvPicPr>
            <p:cNvPr id="54" name="Image 53"/>
            <p:cNvPicPr>
              <a:picLocks noChangeAspect="1"/>
            </p:cNvPicPr>
            <p:nvPr/>
          </p:nvPicPr>
          <p:blipFill rotWithShape="1">
            <a:blip r:embed="rId4">
              <a:biLevel thresh="75000"/>
              <a:extLst/>
            </a:blip>
            <a:srcRect t="33482" r="48735" b="36242"/>
            <a:stretch/>
          </p:blipFill>
          <p:spPr>
            <a:xfrm>
              <a:off x="7144193" y="4093280"/>
              <a:ext cx="513721" cy="269909"/>
            </a:xfrm>
            <a:prstGeom prst="rect">
              <a:avLst/>
            </a:prstGeom>
          </p:spPr>
        </p:pic>
        <p:pic>
          <p:nvPicPr>
            <p:cNvPr id="55" name="Image 54"/>
            <p:cNvPicPr>
              <a:picLocks noChangeAspect="1"/>
            </p:cNvPicPr>
            <p:nvPr/>
          </p:nvPicPr>
          <p:blipFill rotWithShape="1">
            <a:blip r:embed="rId5">
              <a:extLst/>
            </a:blip>
            <a:srcRect l="36137" t="68658" r="32379" b="8281"/>
            <a:stretch/>
          </p:blipFill>
          <p:spPr>
            <a:xfrm>
              <a:off x="6047594" y="3580332"/>
              <a:ext cx="570816" cy="387592"/>
            </a:xfrm>
            <a:prstGeom prst="rect">
              <a:avLst/>
            </a:prstGeom>
          </p:spPr>
        </p:pic>
        <p:cxnSp>
          <p:nvCxnSpPr>
            <p:cNvPr id="56" name="Connecteur droit avec flèche 55"/>
            <p:cNvCxnSpPr/>
            <p:nvPr/>
          </p:nvCxnSpPr>
          <p:spPr>
            <a:xfrm flipV="1">
              <a:off x="6297886" y="3077643"/>
              <a:ext cx="445085" cy="511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endCxn id="54" idx="0"/>
            </p:cNvCxnSpPr>
            <p:nvPr/>
          </p:nvCxnSpPr>
          <p:spPr>
            <a:xfrm>
              <a:off x="6875270" y="3010559"/>
              <a:ext cx="525784" cy="1082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p:nvPr/>
          </p:nvCxnSpPr>
          <p:spPr>
            <a:xfrm flipH="1">
              <a:off x="6437572" y="4363189"/>
              <a:ext cx="671511" cy="255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Image 58"/>
            <p:cNvPicPr>
              <a:picLocks noChangeAspect="1"/>
            </p:cNvPicPr>
            <p:nvPr/>
          </p:nvPicPr>
          <p:blipFill rotWithShape="1">
            <a:blip r:embed="rId4">
              <a:biLevel thresh="75000"/>
              <a:extLst/>
            </a:blip>
            <a:srcRect l="10242" r="41990" b="68052"/>
            <a:stretch/>
          </p:blipFill>
          <p:spPr>
            <a:xfrm>
              <a:off x="5918818" y="4426784"/>
              <a:ext cx="469408" cy="279305"/>
            </a:xfrm>
            <a:prstGeom prst="rect">
              <a:avLst/>
            </a:prstGeom>
          </p:spPr>
        </p:pic>
        <p:sp>
          <p:nvSpPr>
            <p:cNvPr id="60" name="Parallélogramme 59"/>
            <p:cNvSpPr/>
            <p:nvPr/>
          </p:nvSpPr>
          <p:spPr>
            <a:xfrm>
              <a:off x="5779489" y="2319135"/>
              <a:ext cx="2360393" cy="2449854"/>
            </a:xfrm>
            <a:prstGeom prst="parallelogram">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 name="Picture 2" descr="Icône Jardin, arbre Gratuit de Picol 2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2828" y="2334514"/>
              <a:ext cx="614411" cy="614411"/>
            </a:xfrm>
            <a:prstGeom prst="rect">
              <a:avLst/>
            </a:prstGeom>
            <a:noFill/>
            <a:extLst>
              <a:ext uri="{909E8E84-426E-40DD-AFC4-6F175D3DCCD1}">
                <a14:hiddenFill xmlns:a14="http://schemas.microsoft.com/office/drawing/2010/main">
                  <a:solidFill>
                    <a:srgbClr val="FFFFFF"/>
                  </a:solidFill>
                </a14:hiddenFill>
              </a:ext>
            </a:extLst>
          </p:spPr>
        </p:pic>
        <p:pic>
          <p:nvPicPr>
            <p:cNvPr id="62" name="Image 61"/>
            <p:cNvPicPr>
              <a:picLocks noChangeAspect="1"/>
            </p:cNvPicPr>
            <p:nvPr/>
          </p:nvPicPr>
          <p:blipFill rotWithShape="1">
            <a:blip r:embed="rId4">
              <a:biLevel thresh="75000"/>
              <a:extLst/>
            </a:blip>
            <a:srcRect l="10242" r="41990" b="68052"/>
            <a:stretch/>
          </p:blipFill>
          <p:spPr>
            <a:xfrm>
              <a:off x="6742971" y="2756064"/>
              <a:ext cx="469408" cy="279305"/>
            </a:xfrm>
            <a:prstGeom prst="rect">
              <a:avLst/>
            </a:prstGeom>
          </p:spPr>
        </p:pic>
        <p:pic>
          <p:nvPicPr>
            <p:cNvPr id="63" name="Image 62"/>
            <p:cNvPicPr>
              <a:picLocks noChangeAspect="1"/>
            </p:cNvPicPr>
            <p:nvPr/>
          </p:nvPicPr>
          <p:blipFill rotWithShape="1">
            <a:blip r:embed="rId7"/>
            <a:srcRect l="19293" t="29487" r="20101" b="37693"/>
            <a:stretch/>
          </p:blipFill>
          <p:spPr>
            <a:xfrm>
              <a:off x="5777566" y="4672949"/>
              <a:ext cx="454760" cy="266792"/>
            </a:xfrm>
            <a:prstGeom prst="rect">
              <a:avLst/>
            </a:prstGeom>
          </p:spPr>
        </p:pic>
        <p:cxnSp>
          <p:nvCxnSpPr>
            <p:cNvPr id="64" name="Connecteur droit avec flèche 63"/>
            <p:cNvCxnSpPr/>
            <p:nvPr/>
          </p:nvCxnSpPr>
          <p:spPr>
            <a:xfrm flipV="1">
              <a:off x="6047594" y="3969391"/>
              <a:ext cx="141603" cy="393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5838291" y="3937931"/>
              <a:ext cx="401562" cy="338554"/>
            </a:xfrm>
            <a:prstGeom prst="rect">
              <a:avLst/>
            </a:prstGeom>
            <a:noFill/>
          </p:spPr>
          <p:txBody>
            <a:bodyPr wrap="square" rtlCol="0">
              <a:spAutoFit/>
            </a:bodyPr>
            <a:lstStyle/>
            <a:p>
              <a:r>
                <a:rPr lang="fr-FR" sz="1600" dirty="0" smtClean="0">
                  <a:solidFill>
                    <a:schemeClr val="accent2"/>
                  </a:solidFill>
                </a:rPr>
                <a:t>d1</a:t>
              </a:r>
              <a:endParaRPr lang="fr-FR" sz="1600" dirty="0">
                <a:solidFill>
                  <a:schemeClr val="accent2"/>
                </a:solidFill>
              </a:endParaRPr>
            </a:p>
          </p:txBody>
        </p:sp>
        <p:sp>
          <p:nvSpPr>
            <p:cNvPr id="66" name="ZoneTexte 65"/>
            <p:cNvSpPr txBox="1"/>
            <p:nvPr/>
          </p:nvSpPr>
          <p:spPr>
            <a:xfrm>
              <a:off x="6020063" y="3110143"/>
              <a:ext cx="635291" cy="369332"/>
            </a:xfrm>
            <a:prstGeom prst="rect">
              <a:avLst/>
            </a:prstGeom>
            <a:noFill/>
          </p:spPr>
          <p:txBody>
            <a:bodyPr wrap="square" rtlCol="0">
              <a:spAutoFit/>
            </a:bodyPr>
            <a:lstStyle/>
            <a:p>
              <a:r>
                <a:rPr lang="fr-FR" dirty="0" smtClean="0">
                  <a:solidFill>
                    <a:schemeClr val="accent2"/>
                  </a:solidFill>
                </a:rPr>
                <a:t>+ d2</a:t>
              </a:r>
              <a:endParaRPr lang="fr-FR" dirty="0">
                <a:solidFill>
                  <a:schemeClr val="accent2"/>
                </a:solidFill>
              </a:endParaRPr>
            </a:p>
          </p:txBody>
        </p:sp>
        <p:sp>
          <p:nvSpPr>
            <p:cNvPr id="67" name="ZoneTexte 66"/>
            <p:cNvSpPr txBox="1"/>
            <p:nvPr/>
          </p:nvSpPr>
          <p:spPr>
            <a:xfrm>
              <a:off x="7099817" y="3341650"/>
              <a:ext cx="614374" cy="369332"/>
            </a:xfrm>
            <a:prstGeom prst="rect">
              <a:avLst/>
            </a:prstGeom>
            <a:noFill/>
          </p:spPr>
          <p:txBody>
            <a:bodyPr wrap="square" rtlCol="0">
              <a:spAutoFit/>
            </a:bodyPr>
            <a:lstStyle/>
            <a:p>
              <a:r>
                <a:rPr lang="fr-FR" dirty="0" smtClean="0">
                  <a:solidFill>
                    <a:schemeClr val="accent2"/>
                  </a:solidFill>
                </a:rPr>
                <a:t>+ d3</a:t>
              </a:r>
              <a:endParaRPr lang="fr-FR" dirty="0">
                <a:solidFill>
                  <a:schemeClr val="accent2"/>
                </a:solidFill>
              </a:endParaRPr>
            </a:p>
          </p:txBody>
        </p:sp>
        <p:sp>
          <p:nvSpPr>
            <p:cNvPr id="68" name="ZoneTexte 67"/>
            <p:cNvSpPr txBox="1"/>
            <p:nvPr/>
          </p:nvSpPr>
          <p:spPr>
            <a:xfrm>
              <a:off x="6732194" y="4381770"/>
              <a:ext cx="625264" cy="369332"/>
            </a:xfrm>
            <a:prstGeom prst="rect">
              <a:avLst/>
            </a:prstGeom>
            <a:noFill/>
          </p:spPr>
          <p:txBody>
            <a:bodyPr wrap="square" rtlCol="0">
              <a:spAutoFit/>
            </a:bodyPr>
            <a:lstStyle/>
            <a:p>
              <a:r>
                <a:rPr lang="fr-FR" dirty="0" smtClean="0">
                  <a:solidFill>
                    <a:schemeClr val="accent2"/>
                  </a:solidFill>
                </a:rPr>
                <a:t>+ d4</a:t>
              </a:r>
              <a:endParaRPr lang="fr-FR" dirty="0">
                <a:solidFill>
                  <a:schemeClr val="accent2"/>
                </a:solidFill>
              </a:endParaRPr>
            </a:p>
          </p:txBody>
        </p:sp>
      </p:grpSp>
      <p:grpSp>
        <p:nvGrpSpPr>
          <p:cNvPr id="73" name="Groupe 72"/>
          <p:cNvGrpSpPr/>
          <p:nvPr/>
        </p:nvGrpSpPr>
        <p:grpSpPr>
          <a:xfrm>
            <a:off x="5400429" y="1414623"/>
            <a:ext cx="6128624" cy="2403257"/>
            <a:chOff x="5784078" y="1173522"/>
            <a:chExt cx="6128624" cy="2403257"/>
          </a:xfrm>
        </p:grpSpPr>
        <p:pic>
          <p:nvPicPr>
            <p:cNvPr id="74" name="Image 73"/>
            <p:cNvPicPr>
              <a:picLocks noChangeAspect="1"/>
            </p:cNvPicPr>
            <p:nvPr/>
          </p:nvPicPr>
          <p:blipFill rotWithShape="1">
            <a:blip r:embed="rId4">
              <a:biLevel thresh="75000"/>
              <a:extLst/>
            </a:blip>
            <a:srcRect t="33482" r="50417" b="37510"/>
            <a:stretch/>
          </p:blipFill>
          <p:spPr>
            <a:xfrm>
              <a:off x="10177536" y="2676646"/>
              <a:ext cx="872776" cy="454257"/>
            </a:xfrm>
            <a:prstGeom prst="rect">
              <a:avLst/>
            </a:prstGeom>
          </p:spPr>
        </p:pic>
        <p:pic>
          <p:nvPicPr>
            <p:cNvPr id="75" name="Image 74"/>
            <p:cNvPicPr>
              <a:picLocks noChangeAspect="1"/>
            </p:cNvPicPr>
            <p:nvPr/>
          </p:nvPicPr>
          <p:blipFill rotWithShape="1">
            <a:blip r:embed="rId4">
              <a:biLevel thresh="75000"/>
              <a:extLst/>
            </a:blip>
            <a:srcRect l="53571" t="39922" b="35991"/>
            <a:stretch/>
          </p:blipFill>
          <p:spPr>
            <a:xfrm>
              <a:off x="8109718" y="1872087"/>
              <a:ext cx="897812" cy="414375"/>
            </a:xfrm>
            <a:prstGeom prst="rect">
              <a:avLst/>
            </a:prstGeom>
          </p:spPr>
        </p:pic>
        <p:pic>
          <p:nvPicPr>
            <p:cNvPr id="76" name="Image 75"/>
            <p:cNvPicPr>
              <a:picLocks noChangeAspect="1"/>
            </p:cNvPicPr>
            <p:nvPr/>
          </p:nvPicPr>
          <p:blipFill rotWithShape="1">
            <a:blip r:embed="rId4">
              <a:biLevel thresh="75000"/>
              <a:extLst/>
            </a:blip>
            <a:srcRect l="10242" r="41990" b="68052"/>
            <a:stretch/>
          </p:blipFill>
          <p:spPr>
            <a:xfrm>
              <a:off x="6279005" y="1872087"/>
              <a:ext cx="848948" cy="505138"/>
            </a:xfrm>
            <a:prstGeom prst="rect">
              <a:avLst/>
            </a:prstGeom>
          </p:spPr>
        </p:pic>
        <p:pic>
          <p:nvPicPr>
            <p:cNvPr id="77" name="Image 76"/>
            <p:cNvPicPr>
              <a:picLocks noChangeAspect="1"/>
            </p:cNvPicPr>
            <p:nvPr/>
          </p:nvPicPr>
          <p:blipFill rotWithShape="1">
            <a:blip r:embed="rId4">
              <a:biLevel thresh="75000"/>
              <a:extLst/>
            </a:blip>
            <a:srcRect t="33482" r="48735" b="36242"/>
            <a:stretch/>
          </p:blipFill>
          <p:spPr>
            <a:xfrm>
              <a:off x="8174606" y="2698680"/>
              <a:ext cx="902385" cy="474113"/>
            </a:xfrm>
            <a:prstGeom prst="rect">
              <a:avLst/>
            </a:prstGeom>
          </p:spPr>
        </p:pic>
        <p:pic>
          <p:nvPicPr>
            <p:cNvPr id="78" name="Image 77"/>
            <p:cNvPicPr>
              <a:picLocks noChangeAspect="1"/>
            </p:cNvPicPr>
            <p:nvPr/>
          </p:nvPicPr>
          <p:blipFill rotWithShape="1">
            <a:blip r:embed="rId5">
              <a:extLst/>
            </a:blip>
            <a:srcRect l="36137" t="68658" r="32379" b="8281"/>
            <a:stretch/>
          </p:blipFill>
          <p:spPr>
            <a:xfrm>
              <a:off x="6181622" y="2593786"/>
              <a:ext cx="973355" cy="660921"/>
            </a:xfrm>
            <a:prstGeom prst="rect">
              <a:avLst/>
            </a:prstGeom>
          </p:spPr>
        </p:pic>
        <p:sp>
          <p:nvSpPr>
            <p:cNvPr id="79" name="ZoneTexte 78"/>
            <p:cNvSpPr txBox="1"/>
            <p:nvPr/>
          </p:nvSpPr>
          <p:spPr>
            <a:xfrm>
              <a:off x="7567889" y="1443664"/>
              <a:ext cx="2079505" cy="338554"/>
            </a:xfrm>
            <a:prstGeom prst="rect">
              <a:avLst/>
            </a:prstGeom>
            <a:noFill/>
          </p:spPr>
          <p:txBody>
            <a:bodyPr wrap="square" rtlCol="0">
              <a:spAutoFit/>
            </a:bodyPr>
            <a:lstStyle/>
            <a:p>
              <a:r>
                <a:rPr lang="fr-FR" sz="1600" dirty="0" smtClean="0">
                  <a:solidFill>
                    <a:srgbClr val="58AC8E"/>
                  </a:solidFill>
                </a:rPr>
                <a:t>Rumination - Couchée</a:t>
              </a:r>
            </a:p>
          </p:txBody>
        </p:sp>
        <p:sp>
          <p:nvSpPr>
            <p:cNvPr id="80" name="Rectangle 79"/>
            <p:cNvSpPr/>
            <p:nvPr/>
          </p:nvSpPr>
          <p:spPr>
            <a:xfrm>
              <a:off x="5784078" y="1173522"/>
              <a:ext cx="1550269" cy="584775"/>
            </a:xfrm>
            <a:prstGeom prst="rect">
              <a:avLst/>
            </a:prstGeom>
          </p:spPr>
          <p:txBody>
            <a:bodyPr wrap="square">
              <a:spAutoFit/>
            </a:bodyPr>
            <a:lstStyle/>
            <a:p>
              <a:pPr algn="ctr"/>
              <a:r>
                <a:rPr lang="fr-FR" sz="1600" dirty="0" smtClean="0">
                  <a:solidFill>
                    <a:schemeClr val="tx2">
                      <a:lumMod val="75000"/>
                    </a:schemeClr>
                  </a:solidFill>
                </a:rPr>
                <a:t>Ingestion au pâturage</a:t>
              </a:r>
              <a:endParaRPr lang="fr-FR" sz="1600" dirty="0">
                <a:solidFill>
                  <a:schemeClr val="tx2">
                    <a:lumMod val="75000"/>
                  </a:schemeClr>
                </a:solidFill>
              </a:endParaRPr>
            </a:p>
          </p:txBody>
        </p:sp>
        <p:sp>
          <p:nvSpPr>
            <p:cNvPr id="81" name="Rectangle 80"/>
            <p:cNvSpPr/>
            <p:nvPr/>
          </p:nvSpPr>
          <p:spPr>
            <a:xfrm>
              <a:off x="5933963" y="3238225"/>
              <a:ext cx="1327608" cy="338554"/>
            </a:xfrm>
            <a:prstGeom prst="rect">
              <a:avLst/>
            </a:prstGeom>
          </p:spPr>
          <p:txBody>
            <a:bodyPr wrap="none">
              <a:spAutoFit/>
            </a:bodyPr>
            <a:lstStyle/>
            <a:p>
              <a:r>
                <a:rPr lang="fr-FR" sz="1600" dirty="0" smtClean="0">
                  <a:solidFill>
                    <a:schemeClr val="accent6">
                      <a:lumMod val="50000"/>
                    </a:schemeClr>
                  </a:solidFill>
                </a:rPr>
                <a:t>Déplacement</a:t>
              </a:r>
              <a:endParaRPr lang="fr-FR" sz="1600" dirty="0">
                <a:solidFill>
                  <a:schemeClr val="accent6">
                    <a:lumMod val="50000"/>
                  </a:schemeClr>
                </a:solidFill>
              </a:endParaRPr>
            </a:p>
          </p:txBody>
        </p:sp>
        <p:sp>
          <p:nvSpPr>
            <p:cNvPr id="82" name="Rectangle 81"/>
            <p:cNvSpPr/>
            <p:nvPr/>
          </p:nvSpPr>
          <p:spPr>
            <a:xfrm>
              <a:off x="7758245" y="3223740"/>
              <a:ext cx="1977284" cy="338554"/>
            </a:xfrm>
            <a:prstGeom prst="rect">
              <a:avLst/>
            </a:prstGeom>
          </p:spPr>
          <p:txBody>
            <a:bodyPr wrap="square">
              <a:spAutoFit/>
            </a:bodyPr>
            <a:lstStyle/>
            <a:p>
              <a:r>
                <a:rPr lang="fr-FR" sz="1600" dirty="0" smtClean="0">
                  <a:solidFill>
                    <a:srgbClr val="F49452"/>
                  </a:solidFill>
                </a:rPr>
                <a:t>Rumination - Debout</a:t>
              </a:r>
              <a:endParaRPr lang="fr-FR" sz="1600" dirty="0">
                <a:solidFill>
                  <a:srgbClr val="F49452"/>
                </a:solidFill>
              </a:endParaRPr>
            </a:p>
          </p:txBody>
        </p:sp>
        <p:pic>
          <p:nvPicPr>
            <p:cNvPr id="83" name="Image 82"/>
            <p:cNvPicPr>
              <a:picLocks noChangeAspect="1"/>
            </p:cNvPicPr>
            <p:nvPr/>
          </p:nvPicPr>
          <p:blipFill rotWithShape="1">
            <a:blip r:embed="rId4">
              <a:biLevel thresh="75000"/>
              <a:extLst/>
            </a:blip>
            <a:srcRect l="53571" t="39922" b="35991"/>
            <a:stretch/>
          </p:blipFill>
          <p:spPr>
            <a:xfrm>
              <a:off x="10112647" y="1861070"/>
              <a:ext cx="897812" cy="414375"/>
            </a:xfrm>
            <a:prstGeom prst="rect">
              <a:avLst/>
            </a:prstGeom>
          </p:spPr>
        </p:pic>
        <p:sp>
          <p:nvSpPr>
            <p:cNvPr id="84" name="ZoneTexte 83"/>
            <p:cNvSpPr txBox="1"/>
            <p:nvPr/>
          </p:nvSpPr>
          <p:spPr>
            <a:xfrm>
              <a:off x="9833197" y="1443664"/>
              <a:ext cx="2079505" cy="338554"/>
            </a:xfrm>
            <a:prstGeom prst="rect">
              <a:avLst/>
            </a:prstGeom>
            <a:noFill/>
          </p:spPr>
          <p:txBody>
            <a:bodyPr wrap="square" rtlCol="0">
              <a:spAutoFit/>
            </a:bodyPr>
            <a:lstStyle/>
            <a:p>
              <a:r>
                <a:rPr lang="fr-FR" sz="1600" dirty="0" smtClean="0">
                  <a:solidFill>
                    <a:srgbClr val="58AC8E"/>
                  </a:solidFill>
                </a:rPr>
                <a:t>Repos - Couchée</a:t>
              </a:r>
            </a:p>
          </p:txBody>
        </p:sp>
        <p:sp>
          <p:nvSpPr>
            <p:cNvPr id="85" name="Rectangle 84"/>
            <p:cNvSpPr/>
            <p:nvPr/>
          </p:nvSpPr>
          <p:spPr>
            <a:xfrm>
              <a:off x="9891350" y="3234757"/>
              <a:ext cx="1977284" cy="338554"/>
            </a:xfrm>
            <a:prstGeom prst="rect">
              <a:avLst/>
            </a:prstGeom>
          </p:spPr>
          <p:txBody>
            <a:bodyPr wrap="square">
              <a:spAutoFit/>
            </a:bodyPr>
            <a:lstStyle/>
            <a:p>
              <a:r>
                <a:rPr lang="fr-FR" sz="1600" dirty="0" smtClean="0">
                  <a:solidFill>
                    <a:srgbClr val="F49452"/>
                  </a:solidFill>
                </a:rPr>
                <a:t>Repos - Debout</a:t>
              </a:r>
              <a:endParaRPr lang="fr-FR" sz="1600" dirty="0">
                <a:solidFill>
                  <a:srgbClr val="F49452"/>
                </a:solidFill>
              </a:endParaRPr>
            </a:p>
          </p:txBody>
        </p:sp>
      </p:grpSp>
      <p:sp>
        <p:nvSpPr>
          <p:cNvPr id="9" name="Ellipse 8"/>
          <p:cNvSpPr/>
          <p:nvPr/>
        </p:nvSpPr>
        <p:spPr>
          <a:xfrm>
            <a:off x="9642304" y="5944520"/>
            <a:ext cx="228051" cy="2104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1</a:t>
            </a:r>
            <a:endParaRPr lang="fr-FR" sz="1400" dirty="0"/>
          </a:p>
        </p:txBody>
      </p:sp>
      <p:sp>
        <p:nvSpPr>
          <p:cNvPr id="86" name="Ellipse 85"/>
          <p:cNvSpPr/>
          <p:nvPr/>
        </p:nvSpPr>
        <p:spPr>
          <a:xfrm>
            <a:off x="9890920" y="5137218"/>
            <a:ext cx="228051" cy="2104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2</a:t>
            </a:r>
          </a:p>
        </p:txBody>
      </p:sp>
      <p:sp>
        <p:nvSpPr>
          <p:cNvPr id="102" name="Ellipse 101"/>
          <p:cNvSpPr/>
          <p:nvPr/>
        </p:nvSpPr>
        <p:spPr>
          <a:xfrm>
            <a:off x="10267568" y="4214446"/>
            <a:ext cx="228051" cy="2104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3</a:t>
            </a:r>
          </a:p>
        </p:txBody>
      </p:sp>
      <p:sp>
        <p:nvSpPr>
          <p:cNvPr id="103" name="Ellipse 102"/>
          <p:cNvSpPr/>
          <p:nvPr/>
        </p:nvSpPr>
        <p:spPr>
          <a:xfrm>
            <a:off x="10851509" y="5573691"/>
            <a:ext cx="228051" cy="2104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4</a:t>
            </a:r>
            <a:endParaRPr lang="fr-FR" sz="1400" dirty="0"/>
          </a:p>
        </p:txBody>
      </p:sp>
    </p:spTree>
    <p:extLst>
      <p:ext uri="{BB962C8B-B14F-4D97-AF65-F5344CB8AC3E}">
        <p14:creationId xmlns:p14="http://schemas.microsoft.com/office/powerpoint/2010/main" val="8935363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Mise en application de la PLS-DA sur un cas d’étude</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6" name="Groupe 15"/>
          <p:cNvGrpSpPr/>
          <p:nvPr/>
        </p:nvGrpSpPr>
        <p:grpSpPr>
          <a:xfrm>
            <a:off x="538493" y="2651304"/>
            <a:ext cx="1327803" cy="3211659"/>
            <a:chOff x="451382" y="2511383"/>
            <a:chExt cx="1327803" cy="3211659"/>
          </a:xfrm>
        </p:grpSpPr>
        <p:sp>
          <p:nvSpPr>
            <p:cNvPr id="23" name="Rectangle 22"/>
            <p:cNvSpPr/>
            <p:nvPr/>
          </p:nvSpPr>
          <p:spPr>
            <a:xfrm>
              <a:off x="451382" y="3445528"/>
              <a:ext cx="1141916" cy="227751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8" name="ZoneTexte 27"/>
            <p:cNvSpPr txBox="1"/>
            <p:nvPr/>
          </p:nvSpPr>
          <p:spPr>
            <a:xfrm rot="18312315">
              <a:off x="755402" y="2940342"/>
              <a:ext cx="737425" cy="338554"/>
            </a:xfrm>
            <a:prstGeom prst="rect">
              <a:avLst/>
            </a:prstGeom>
            <a:noFill/>
          </p:spPr>
          <p:txBody>
            <a:bodyPr wrap="square" rtlCol="0">
              <a:spAutoFit/>
            </a:bodyPr>
            <a:lstStyle/>
            <a:p>
              <a:r>
                <a:rPr lang="fr-FR" sz="1600" dirty="0" smtClean="0"/>
                <a:t>Jour</a:t>
              </a:r>
              <a:endParaRPr lang="fr-FR" sz="1600" dirty="0"/>
            </a:p>
          </p:txBody>
        </p:sp>
        <p:sp>
          <p:nvSpPr>
            <p:cNvPr id="29" name="ZoneTexte 28"/>
            <p:cNvSpPr txBox="1"/>
            <p:nvPr/>
          </p:nvSpPr>
          <p:spPr>
            <a:xfrm rot="18319422">
              <a:off x="272054" y="2827372"/>
              <a:ext cx="970532" cy="338554"/>
            </a:xfrm>
            <a:prstGeom prst="rect">
              <a:avLst/>
            </a:prstGeom>
            <a:noFill/>
          </p:spPr>
          <p:txBody>
            <a:bodyPr wrap="square" rtlCol="0">
              <a:spAutoFit/>
            </a:bodyPr>
            <a:lstStyle/>
            <a:p>
              <a:r>
                <a:rPr lang="fr-FR" sz="1600" dirty="0" err="1" smtClean="0"/>
                <a:t>Id_vache</a:t>
              </a:r>
              <a:endParaRPr lang="fr-FR" sz="1600" dirty="0"/>
            </a:p>
          </p:txBody>
        </p:sp>
        <p:sp>
          <p:nvSpPr>
            <p:cNvPr id="30" name="ZoneTexte 29"/>
            <p:cNvSpPr txBox="1"/>
            <p:nvPr/>
          </p:nvSpPr>
          <p:spPr>
            <a:xfrm rot="18312315">
              <a:off x="1154763" y="2860704"/>
              <a:ext cx="910289" cy="338554"/>
            </a:xfrm>
            <a:prstGeom prst="rect">
              <a:avLst/>
            </a:prstGeom>
            <a:noFill/>
          </p:spPr>
          <p:txBody>
            <a:bodyPr wrap="square" rtlCol="0">
              <a:spAutoFit/>
            </a:bodyPr>
            <a:lstStyle/>
            <a:p>
              <a:r>
                <a:rPr lang="fr-FR" sz="1600" dirty="0" smtClean="0"/>
                <a:t>Elevage</a:t>
              </a:r>
              <a:endParaRPr lang="fr-FR" sz="1600" dirty="0"/>
            </a:p>
          </p:txBody>
        </p:sp>
      </p:grpSp>
      <p:grpSp>
        <p:nvGrpSpPr>
          <p:cNvPr id="18" name="Groupe 17"/>
          <p:cNvGrpSpPr/>
          <p:nvPr/>
        </p:nvGrpSpPr>
        <p:grpSpPr>
          <a:xfrm>
            <a:off x="1674463" y="3148085"/>
            <a:ext cx="2023480" cy="2714878"/>
            <a:chOff x="1587352" y="3008164"/>
            <a:chExt cx="2023480" cy="2714878"/>
          </a:xfrm>
        </p:grpSpPr>
        <p:sp>
          <p:nvSpPr>
            <p:cNvPr id="31" name="ZoneTexte 30"/>
            <p:cNvSpPr txBox="1"/>
            <p:nvPr/>
          </p:nvSpPr>
          <p:spPr>
            <a:xfrm>
              <a:off x="1791822" y="3008164"/>
              <a:ext cx="1819010" cy="338554"/>
            </a:xfrm>
            <a:prstGeom prst="rect">
              <a:avLst/>
            </a:prstGeom>
            <a:noFill/>
          </p:spPr>
          <p:txBody>
            <a:bodyPr wrap="square" rtlCol="0">
              <a:spAutoFit/>
            </a:bodyPr>
            <a:lstStyle/>
            <a:p>
              <a:r>
                <a:rPr lang="fr-FR" sz="1600" dirty="0" smtClean="0"/>
                <a:t>Comportement</a:t>
              </a:r>
            </a:p>
          </p:txBody>
        </p:sp>
        <p:sp>
          <p:nvSpPr>
            <p:cNvPr id="22" name="Rectangle 21"/>
            <p:cNvSpPr/>
            <p:nvPr/>
          </p:nvSpPr>
          <p:spPr>
            <a:xfrm>
              <a:off x="1587352" y="3445528"/>
              <a:ext cx="1777201" cy="22775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X</a:t>
              </a:r>
              <a:endParaRPr lang="fr-FR" b="1" dirty="0">
                <a:solidFill>
                  <a:schemeClr val="tx1"/>
                </a:solidFill>
              </a:endParaRPr>
            </a:p>
          </p:txBody>
        </p:sp>
      </p:grpSp>
      <p:sp>
        <p:nvSpPr>
          <p:cNvPr id="8" name="Flèche à angle droit 7"/>
          <p:cNvSpPr/>
          <p:nvPr/>
        </p:nvSpPr>
        <p:spPr>
          <a:xfrm flipV="1">
            <a:off x="1847332" y="1480361"/>
            <a:ext cx="1113315" cy="1511013"/>
          </a:xfrm>
          <a:prstGeom prst="bentUpArrow">
            <a:avLst>
              <a:gd name="adj1" fmla="val 19023"/>
              <a:gd name="adj2" fmla="val 22011"/>
              <a:gd name="adj3" fmla="val 25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6" name="Groupe 95"/>
          <p:cNvGrpSpPr/>
          <p:nvPr/>
        </p:nvGrpSpPr>
        <p:grpSpPr>
          <a:xfrm>
            <a:off x="-6844" y="1102824"/>
            <a:ext cx="5319064" cy="1713743"/>
            <a:chOff x="-93955" y="962903"/>
            <a:chExt cx="5319064" cy="1713743"/>
          </a:xfrm>
        </p:grpSpPr>
        <p:grpSp>
          <p:nvGrpSpPr>
            <p:cNvPr id="70" name="Groupe 69"/>
            <p:cNvGrpSpPr/>
            <p:nvPr/>
          </p:nvGrpSpPr>
          <p:grpSpPr>
            <a:xfrm>
              <a:off x="2862851" y="1529279"/>
              <a:ext cx="2362258" cy="784393"/>
              <a:chOff x="333865" y="1841937"/>
              <a:chExt cx="2362258" cy="784393"/>
            </a:xfrm>
          </p:grpSpPr>
          <p:sp>
            <p:nvSpPr>
              <p:cNvPr id="71" name="Rectangle à coins arrondis 70"/>
              <p:cNvSpPr/>
              <p:nvPr/>
            </p:nvSpPr>
            <p:spPr>
              <a:xfrm>
                <a:off x="333865" y="1841937"/>
                <a:ext cx="2362258" cy="784393"/>
              </a:xfrm>
              <a:prstGeom prst="roundRect">
                <a:avLst/>
              </a:prstGeom>
              <a:no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ZoneTexte 71"/>
              <p:cNvSpPr txBox="1"/>
              <p:nvPr/>
            </p:nvSpPr>
            <p:spPr>
              <a:xfrm>
                <a:off x="348571" y="1936318"/>
                <a:ext cx="2332846" cy="646331"/>
              </a:xfrm>
              <a:prstGeom prst="rect">
                <a:avLst/>
              </a:prstGeom>
              <a:noFill/>
            </p:spPr>
            <p:txBody>
              <a:bodyPr wrap="square" rtlCol="0">
                <a:spAutoFit/>
              </a:bodyPr>
              <a:lstStyle/>
              <a:p>
                <a:pPr algn="ctr"/>
                <a:r>
                  <a:rPr lang="fr-FR" b="1" dirty="0" smtClean="0"/>
                  <a:t>Méthodologie VAGABOND</a:t>
                </a:r>
              </a:p>
            </p:txBody>
          </p:sp>
        </p:grpSp>
        <p:grpSp>
          <p:nvGrpSpPr>
            <p:cNvPr id="87" name="Groupe 86"/>
            <p:cNvGrpSpPr/>
            <p:nvPr/>
          </p:nvGrpSpPr>
          <p:grpSpPr>
            <a:xfrm>
              <a:off x="-93955" y="962903"/>
              <a:ext cx="2331804" cy="1416010"/>
              <a:chOff x="397632" y="3251496"/>
              <a:chExt cx="2331804" cy="1416010"/>
            </a:xfrm>
          </p:grpSpPr>
          <p:grpSp>
            <p:nvGrpSpPr>
              <p:cNvPr id="88" name="Groupe 87"/>
              <p:cNvGrpSpPr/>
              <p:nvPr/>
            </p:nvGrpSpPr>
            <p:grpSpPr>
              <a:xfrm>
                <a:off x="397632" y="3347560"/>
                <a:ext cx="2331804" cy="1319946"/>
                <a:chOff x="2468329" y="4710785"/>
                <a:chExt cx="2331804" cy="1319946"/>
              </a:xfrm>
            </p:grpSpPr>
            <p:pic>
              <p:nvPicPr>
                <p:cNvPr id="90" name="Image 89"/>
                <p:cNvPicPr>
                  <a:picLocks noChangeAspect="1"/>
                </p:cNvPicPr>
                <p:nvPr/>
              </p:nvPicPr>
              <p:blipFill rotWithShape="1">
                <a:blip r:embed="rId2"/>
                <a:srcRect l="7169" t="6213" r="70086" b="56433"/>
                <a:stretch/>
              </p:blipFill>
              <p:spPr>
                <a:xfrm>
                  <a:off x="3013666" y="4727937"/>
                  <a:ext cx="652200" cy="775153"/>
                </a:xfrm>
                <a:prstGeom prst="rect">
                  <a:avLst/>
                </a:prstGeom>
              </p:spPr>
            </p:pic>
            <p:pic>
              <p:nvPicPr>
                <p:cNvPr id="91" name="Image 90"/>
                <p:cNvPicPr>
                  <a:picLocks noChangeAspect="1"/>
                </p:cNvPicPr>
                <p:nvPr/>
              </p:nvPicPr>
              <p:blipFill rotWithShape="1">
                <a:blip r:embed="rId3"/>
                <a:srcRect l="9551" t="51633" r="72931" b="16528"/>
                <a:stretch/>
              </p:blipFill>
              <p:spPr>
                <a:xfrm>
                  <a:off x="3634231" y="4710785"/>
                  <a:ext cx="512840" cy="702274"/>
                </a:xfrm>
                <a:prstGeom prst="rect">
                  <a:avLst/>
                </a:prstGeom>
              </p:spPr>
            </p:pic>
            <p:sp>
              <p:nvSpPr>
                <p:cNvPr id="92" name="Rectangle 91"/>
                <p:cNvSpPr/>
                <p:nvPr/>
              </p:nvSpPr>
              <p:spPr>
                <a:xfrm>
                  <a:off x="2468329" y="5445956"/>
                  <a:ext cx="2331804" cy="584775"/>
                </a:xfrm>
                <a:prstGeom prst="rect">
                  <a:avLst/>
                </a:prstGeom>
              </p:spPr>
              <p:txBody>
                <a:bodyPr wrap="square">
                  <a:spAutoFit/>
                </a:bodyPr>
                <a:lstStyle/>
                <a:p>
                  <a:pPr algn="ctr"/>
                  <a:r>
                    <a:rPr lang="fr-FR" sz="1600" dirty="0" smtClean="0"/>
                    <a:t>Accéléromètre (59,5 Hz) </a:t>
                  </a:r>
                  <a:r>
                    <a:rPr lang="fr-FR" sz="1600" dirty="0"/>
                    <a:t>et </a:t>
                  </a:r>
                  <a:r>
                    <a:rPr lang="fr-FR" sz="1600" dirty="0" smtClean="0"/>
                    <a:t>GPS (1 Hz)</a:t>
                  </a:r>
                  <a:endParaRPr lang="fr-FR" sz="1600" dirty="0"/>
                </a:p>
              </p:txBody>
            </p:sp>
          </p:grpSp>
          <p:sp>
            <p:nvSpPr>
              <p:cNvPr id="89" name="Rectangle 88"/>
              <p:cNvSpPr/>
              <p:nvPr/>
            </p:nvSpPr>
            <p:spPr>
              <a:xfrm>
                <a:off x="831273" y="3251496"/>
                <a:ext cx="290945" cy="278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ZoneTexte 11"/>
            <p:cNvSpPr txBox="1"/>
            <p:nvPr/>
          </p:nvSpPr>
          <p:spPr>
            <a:xfrm rot="5400000">
              <a:off x="1987711" y="1844535"/>
              <a:ext cx="1295796" cy="368426"/>
            </a:xfrm>
            <a:prstGeom prst="rect">
              <a:avLst/>
            </a:prstGeom>
            <a:noFill/>
          </p:spPr>
          <p:txBody>
            <a:bodyPr wrap="square" rtlCol="0">
              <a:spAutoFit/>
            </a:bodyPr>
            <a:lstStyle/>
            <a:p>
              <a:r>
                <a:rPr lang="fr-FR" dirty="0" smtClean="0">
                  <a:solidFill>
                    <a:schemeClr val="bg1"/>
                  </a:solidFill>
                </a:rPr>
                <a:t>Prédiction</a:t>
              </a:r>
              <a:endParaRPr lang="fr-FR" dirty="0">
                <a:solidFill>
                  <a:schemeClr val="bg1"/>
                </a:solidFill>
              </a:endParaRPr>
            </a:p>
          </p:txBody>
        </p:sp>
      </p:grpSp>
      <p:sp>
        <p:nvSpPr>
          <p:cNvPr id="101" name="Espace réservé du numéro de diapositive 100"/>
          <p:cNvSpPr>
            <a:spLocks noGrp="1"/>
          </p:cNvSpPr>
          <p:nvPr>
            <p:ph type="sldNum" sz="quarter" idx="12"/>
          </p:nvPr>
        </p:nvSpPr>
        <p:spPr/>
        <p:txBody>
          <a:bodyPr/>
          <a:lstStyle/>
          <a:p>
            <a:fld id="{E2865AC2-C3CD-4BE8-8A41-BDDEB636779E}" type="slidenum">
              <a:rPr lang="fr-FR" smtClean="0"/>
              <a:t>21</a:t>
            </a:fld>
            <a:endParaRPr lang="fr-FR"/>
          </a:p>
        </p:txBody>
      </p:sp>
      <p:grpSp>
        <p:nvGrpSpPr>
          <p:cNvPr id="52" name="Groupe 51"/>
          <p:cNvGrpSpPr/>
          <p:nvPr/>
        </p:nvGrpSpPr>
        <p:grpSpPr>
          <a:xfrm>
            <a:off x="5400429" y="1414623"/>
            <a:ext cx="6128624" cy="2403257"/>
            <a:chOff x="5784078" y="1173522"/>
            <a:chExt cx="6128624" cy="2403257"/>
          </a:xfrm>
        </p:grpSpPr>
        <p:pic>
          <p:nvPicPr>
            <p:cNvPr id="53" name="Image 52"/>
            <p:cNvPicPr>
              <a:picLocks noChangeAspect="1"/>
            </p:cNvPicPr>
            <p:nvPr/>
          </p:nvPicPr>
          <p:blipFill rotWithShape="1">
            <a:blip r:embed="rId4">
              <a:biLevel thresh="75000"/>
              <a:extLst/>
            </a:blip>
            <a:srcRect t="33482" r="50417" b="37510"/>
            <a:stretch/>
          </p:blipFill>
          <p:spPr>
            <a:xfrm>
              <a:off x="10177536" y="2676646"/>
              <a:ext cx="872776" cy="454257"/>
            </a:xfrm>
            <a:prstGeom prst="rect">
              <a:avLst/>
            </a:prstGeom>
          </p:spPr>
        </p:pic>
        <p:pic>
          <p:nvPicPr>
            <p:cNvPr id="54" name="Image 53"/>
            <p:cNvPicPr>
              <a:picLocks noChangeAspect="1"/>
            </p:cNvPicPr>
            <p:nvPr/>
          </p:nvPicPr>
          <p:blipFill rotWithShape="1">
            <a:blip r:embed="rId4">
              <a:biLevel thresh="75000"/>
              <a:extLst/>
            </a:blip>
            <a:srcRect l="53571" t="39922" b="35991"/>
            <a:stretch/>
          </p:blipFill>
          <p:spPr>
            <a:xfrm>
              <a:off x="8109718" y="1872087"/>
              <a:ext cx="897812" cy="414375"/>
            </a:xfrm>
            <a:prstGeom prst="rect">
              <a:avLst/>
            </a:prstGeom>
          </p:spPr>
        </p:pic>
        <p:pic>
          <p:nvPicPr>
            <p:cNvPr id="55" name="Image 54"/>
            <p:cNvPicPr>
              <a:picLocks noChangeAspect="1"/>
            </p:cNvPicPr>
            <p:nvPr/>
          </p:nvPicPr>
          <p:blipFill rotWithShape="1">
            <a:blip r:embed="rId4">
              <a:biLevel thresh="75000"/>
              <a:extLst/>
            </a:blip>
            <a:srcRect l="10242" r="41990" b="68052"/>
            <a:stretch/>
          </p:blipFill>
          <p:spPr>
            <a:xfrm>
              <a:off x="6279005" y="1872087"/>
              <a:ext cx="848948" cy="505138"/>
            </a:xfrm>
            <a:prstGeom prst="rect">
              <a:avLst/>
            </a:prstGeom>
          </p:spPr>
        </p:pic>
        <p:pic>
          <p:nvPicPr>
            <p:cNvPr id="56" name="Image 55"/>
            <p:cNvPicPr>
              <a:picLocks noChangeAspect="1"/>
            </p:cNvPicPr>
            <p:nvPr/>
          </p:nvPicPr>
          <p:blipFill rotWithShape="1">
            <a:blip r:embed="rId4">
              <a:biLevel thresh="75000"/>
              <a:extLst/>
            </a:blip>
            <a:srcRect t="33482" r="48735" b="36242"/>
            <a:stretch/>
          </p:blipFill>
          <p:spPr>
            <a:xfrm>
              <a:off x="8174606" y="2698680"/>
              <a:ext cx="902385" cy="474113"/>
            </a:xfrm>
            <a:prstGeom prst="rect">
              <a:avLst/>
            </a:prstGeom>
          </p:spPr>
        </p:pic>
        <p:pic>
          <p:nvPicPr>
            <p:cNvPr id="57" name="Image 56"/>
            <p:cNvPicPr>
              <a:picLocks noChangeAspect="1"/>
            </p:cNvPicPr>
            <p:nvPr/>
          </p:nvPicPr>
          <p:blipFill rotWithShape="1">
            <a:blip r:embed="rId5">
              <a:extLst/>
            </a:blip>
            <a:srcRect l="36137" t="68658" r="32379" b="8281"/>
            <a:stretch/>
          </p:blipFill>
          <p:spPr>
            <a:xfrm>
              <a:off x="6181622" y="2593786"/>
              <a:ext cx="973355" cy="660921"/>
            </a:xfrm>
            <a:prstGeom prst="rect">
              <a:avLst/>
            </a:prstGeom>
          </p:spPr>
        </p:pic>
        <p:sp>
          <p:nvSpPr>
            <p:cNvPr id="58" name="ZoneTexte 57"/>
            <p:cNvSpPr txBox="1"/>
            <p:nvPr/>
          </p:nvSpPr>
          <p:spPr>
            <a:xfrm>
              <a:off x="7567889" y="1443664"/>
              <a:ext cx="2079505" cy="338554"/>
            </a:xfrm>
            <a:prstGeom prst="rect">
              <a:avLst/>
            </a:prstGeom>
            <a:noFill/>
          </p:spPr>
          <p:txBody>
            <a:bodyPr wrap="square" rtlCol="0">
              <a:spAutoFit/>
            </a:bodyPr>
            <a:lstStyle/>
            <a:p>
              <a:r>
                <a:rPr lang="fr-FR" sz="1600" dirty="0" smtClean="0">
                  <a:solidFill>
                    <a:srgbClr val="58AC8E"/>
                  </a:solidFill>
                </a:rPr>
                <a:t>Rumination - Couchée</a:t>
              </a:r>
            </a:p>
          </p:txBody>
        </p:sp>
        <p:sp>
          <p:nvSpPr>
            <p:cNvPr id="59" name="Rectangle 58"/>
            <p:cNvSpPr/>
            <p:nvPr/>
          </p:nvSpPr>
          <p:spPr>
            <a:xfrm>
              <a:off x="5784078" y="1173522"/>
              <a:ext cx="1550269" cy="584775"/>
            </a:xfrm>
            <a:prstGeom prst="rect">
              <a:avLst/>
            </a:prstGeom>
          </p:spPr>
          <p:txBody>
            <a:bodyPr wrap="square">
              <a:spAutoFit/>
            </a:bodyPr>
            <a:lstStyle/>
            <a:p>
              <a:pPr algn="ctr"/>
              <a:r>
                <a:rPr lang="fr-FR" sz="1600" dirty="0" smtClean="0">
                  <a:solidFill>
                    <a:schemeClr val="tx2">
                      <a:lumMod val="75000"/>
                    </a:schemeClr>
                  </a:solidFill>
                </a:rPr>
                <a:t>Ingestion au pâturage</a:t>
              </a:r>
              <a:endParaRPr lang="fr-FR" sz="1600" dirty="0">
                <a:solidFill>
                  <a:schemeClr val="tx2">
                    <a:lumMod val="75000"/>
                  </a:schemeClr>
                </a:solidFill>
              </a:endParaRPr>
            </a:p>
          </p:txBody>
        </p:sp>
        <p:sp>
          <p:nvSpPr>
            <p:cNvPr id="60" name="Rectangle 59"/>
            <p:cNvSpPr/>
            <p:nvPr/>
          </p:nvSpPr>
          <p:spPr>
            <a:xfrm>
              <a:off x="5933963" y="3238225"/>
              <a:ext cx="1327608" cy="338554"/>
            </a:xfrm>
            <a:prstGeom prst="rect">
              <a:avLst/>
            </a:prstGeom>
          </p:spPr>
          <p:txBody>
            <a:bodyPr wrap="none">
              <a:spAutoFit/>
            </a:bodyPr>
            <a:lstStyle/>
            <a:p>
              <a:r>
                <a:rPr lang="fr-FR" sz="1600" dirty="0" smtClean="0">
                  <a:solidFill>
                    <a:schemeClr val="accent6">
                      <a:lumMod val="50000"/>
                    </a:schemeClr>
                  </a:solidFill>
                </a:rPr>
                <a:t>Déplacement</a:t>
              </a:r>
              <a:endParaRPr lang="fr-FR" sz="1600" dirty="0">
                <a:solidFill>
                  <a:schemeClr val="accent6">
                    <a:lumMod val="50000"/>
                  </a:schemeClr>
                </a:solidFill>
              </a:endParaRPr>
            </a:p>
          </p:txBody>
        </p:sp>
        <p:sp>
          <p:nvSpPr>
            <p:cNvPr id="61" name="Rectangle 60"/>
            <p:cNvSpPr/>
            <p:nvPr/>
          </p:nvSpPr>
          <p:spPr>
            <a:xfrm>
              <a:off x="7758245" y="3223740"/>
              <a:ext cx="1977284" cy="338554"/>
            </a:xfrm>
            <a:prstGeom prst="rect">
              <a:avLst/>
            </a:prstGeom>
          </p:spPr>
          <p:txBody>
            <a:bodyPr wrap="square">
              <a:spAutoFit/>
            </a:bodyPr>
            <a:lstStyle/>
            <a:p>
              <a:r>
                <a:rPr lang="fr-FR" sz="1600" dirty="0" smtClean="0">
                  <a:solidFill>
                    <a:srgbClr val="F49452"/>
                  </a:solidFill>
                </a:rPr>
                <a:t>Rumination - Debout</a:t>
              </a:r>
              <a:endParaRPr lang="fr-FR" sz="1600" dirty="0">
                <a:solidFill>
                  <a:srgbClr val="F49452"/>
                </a:solidFill>
              </a:endParaRPr>
            </a:p>
          </p:txBody>
        </p:sp>
        <p:pic>
          <p:nvPicPr>
            <p:cNvPr id="62" name="Image 61"/>
            <p:cNvPicPr>
              <a:picLocks noChangeAspect="1"/>
            </p:cNvPicPr>
            <p:nvPr/>
          </p:nvPicPr>
          <p:blipFill rotWithShape="1">
            <a:blip r:embed="rId4">
              <a:biLevel thresh="75000"/>
              <a:extLst/>
            </a:blip>
            <a:srcRect l="53571" t="39922" b="35991"/>
            <a:stretch/>
          </p:blipFill>
          <p:spPr>
            <a:xfrm>
              <a:off x="10112647" y="1861070"/>
              <a:ext cx="897812" cy="414375"/>
            </a:xfrm>
            <a:prstGeom prst="rect">
              <a:avLst/>
            </a:prstGeom>
          </p:spPr>
        </p:pic>
        <p:sp>
          <p:nvSpPr>
            <p:cNvPr id="63" name="ZoneTexte 62"/>
            <p:cNvSpPr txBox="1"/>
            <p:nvPr/>
          </p:nvSpPr>
          <p:spPr>
            <a:xfrm>
              <a:off x="9833197" y="1443664"/>
              <a:ext cx="2079505" cy="338554"/>
            </a:xfrm>
            <a:prstGeom prst="rect">
              <a:avLst/>
            </a:prstGeom>
            <a:noFill/>
          </p:spPr>
          <p:txBody>
            <a:bodyPr wrap="square" rtlCol="0">
              <a:spAutoFit/>
            </a:bodyPr>
            <a:lstStyle/>
            <a:p>
              <a:r>
                <a:rPr lang="fr-FR" sz="1600" dirty="0" smtClean="0">
                  <a:solidFill>
                    <a:srgbClr val="58AC8E"/>
                  </a:solidFill>
                </a:rPr>
                <a:t>Repos - Couchée</a:t>
              </a:r>
            </a:p>
          </p:txBody>
        </p:sp>
        <p:sp>
          <p:nvSpPr>
            <p:cNvPr id="64" name="Rectangle 63"/>
            <p:cNvSpPr/>
            <p:nvPr/>
          </p:nvSpPr>
          <p:spPr>
            <a:xfrm>
              <a:off x="9891350" y="3234757"/>
              <a:ext cx="1977284" cy="338554"/>
            </a:xfrm>
            <a:prstGeom prst="rect">
              <a:avLst/>
            </a:prstGeom>
          </p:spPr>
          <p:txBody>
            <a:bodyPr wrap="square">
              <a:spAutoFit/>
            </a:bodyPr>
            <a:lstStyle/>
            <a:p>
              <a:r>
                <a:rPr lang="fr-FR" sz="1600" dirty="0" smtClean="0">
                  <a:solidFill>
                    <a:srgbClr val="F49452"/>
                  </a:solidFill>
                </a:rPr>
                <a:t>Repos - Debout</a:t>
              </a:r>
              <a:endParaRPr lang="fr-FR" sz="1600" dirty="0">
                <a:solidFill>
                  <a:srgbClr val="F49452"/>
                </a:solidFill>
              </a:endParaRPr>
            </a:p>
          </p:txBody>
        </p:sp>
      </p:grpSp>
      <p:grpSp>
        <p:nvGrpSpPr>
          <p:cNvPr id="2" name="Groupe 1"/>
          <p:cNvGrpSpPr/>
          <p:nvPr/>
        </p:nvGrpSpPr>
        <p:grpSpPr>
          <a:xfrm>
            <a:off x="5336883" y="4005661"/>
            <a:ext cx="6127572" cy="3046287"/>
            <a:chOff x="5336883" y="4005661"/>
            <a:chExt cx="6127572" cy="3046287"/>
          </a:xfrm>
        </p:grpSpPr>
        <p:sp>
          <p:nvSpPr>
            <p:cNvPr id="65" name="Rectangle 64"/>
            <p:cNvSpPr/>
            <p:nvPr/>
          </p:nvSpPr>
          <p:spPr>
            <a:xfrm>
              <a:off x="5336883" y="4921742"/>
              <a:ext cx="3612170" cy="338554"/>
            </a:xfrm>
            <a:prstGeom prst="rect">
              <a:avLst/>
            </a:prstGeom>
          </p:spPr>
          <p:txBody>
            <a:bodyPr wrap="square">
              <a:spAutoFit/>
            </a:bodyPr>
            <a:lstStyle/>
            <a:p>
              <a:r>
                <a:rPr lang="fr-FR" sz="1600" dirty="0" smtClean="0"/>
                <a:t>Dispersion</a:t>
              </a:r>
              <a:endParaRPr lang="fr-FR" sz="1600" dirty="0"/>
            </a:p>
          </p:txBody>
        </p:sp>
        <p:grpSp>
          <p:nvGrpSpPr>
            <p:cNvPr id="66" name="Groupe 65"/>
            <p:cNvGrpSpPr/>
            <p:nvPr/>
          </p:nvGrpSpPr>
          <p:grpSpPr>
            <a:xfrm>
              <a:off x="9051200" y="4005661"/>
              <a:ext cx="2413255" cy="3046287"/>
              <a:chOff x="8759238" y="2364064"/>
              <a:chExt cx="2413255" cy="3046287"/>
            </a:xfrm>
          </p:grpSpPr>
          <p:grpSp>
            <p:nvGrpSpPr>
              <p:cNvPr id="67" name="Groupe 66"/>
              <p:cNvGrpSpPr/>
              <p:nvPr/>
            </p:nvGrpSpPr>
            <p:grpSpPr>
              <a:xfrm>
                <a:off x="8812100" y="2364064"/>
                <a:ext cx="2360393" cy="3046287"/>
                <a:chOff x="8812100" y="2364064"/>
                <a:chExt cx="2360393" cy="3046287"/>
              </a:xfrm>
            </p:grpSpPr>
            <p:pic>
              <p:nvPicPr>
                <p:cNvPr id="69" name="Image 68"/>
                <p:cNvPicPr>
                  <a:picLocks noChangeAspect="1"/>
                </p:cNvPicPr>
                <p:nvPr/>
              </p:nvPicPr>
              <p:blipFill rotWithShape="1">
                <a:blip r:embed="rId4">
                  <a:biLevel thresh="75000"/>
                  <a:extLst/>
                </a:blip>
                <a:srcRect t="33482" r="48735" b="36242"/>
                <a:stretch/>
              </p:blipFill>
              <p:spPr>
                <a:xfrm>
                  <a:off x="10176804" y="4138209"/>
                  <a:ext cx="513721" cy="269909"/>
                </a:xfrm>
                <a:prstGeom prst="rect">
                  <a:avLst/>
                </a:prstGeom>
              </p:spPr>
            </p:pic>
            <p:pic>
              <p:nvPicPr>
                <p:cNvPr id="73" name="Image 72"/>
                <p:cNvPicPr>
                  <a:picLocks noChangeAspect="1"/>
                </p:cNvPicPr>
                <p:nvPr/>
              </p:nvPicPr>
              <p:blipFill rotWithShape="1">
                <a:blip r:embed="rId5">
                  <a:extLst/>
                </a:blip>
                <a:srcRect l="36137" t="68658" r="32379" b="8281"/>
                <a:stretch/>
              </p:blipFill>
              <p:spPr>
                <a:xfrm>
                  <a:off x="9080205" y="3625261"/>
                  <a:ext cx="570816" cy="387592"/>
                </a:xfrm>
                <a:prstGeom prst="rect">
                  <a:avLst/>
                </a:prstGeom>
              </p:spPr>
            </p:pic>
            <p:cxnSp>
              <p:nvCxnSpPr>
                <p:cNvPr id="74" name="Connecteur droit avec flèche 73"/>
                <p:cNvCxnSpPr/>
                <p:nvPr/>
              </p:nvCxnSpPr>
              <p:spPr>
                <a:xfrm flipV="1">
                  <a:off x="9221210" y="3866368"/>
                  <a:ext cx="116154" cy="556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a:endCxn id="69" idx="1"/>
                </p:cNvCxnSpPr>
                <p:nvPr/>
              </p:nvCxnSpPr>
              <p:spPr>
                <a:xfrm flipV="1">
                  <a:off x="9209200" y="4273164"/>
                  <a:ext cx="967604" cy="15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p:nvPr/>
              </p:nvCxnSpPr>
              <p:spPr>
                <a:xfrm flipV="1">
                  <a:off x="9221210" y="3041026"/>
                  <a:ext cx="824153" cy="139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7" name="Image 76"/>
                <p:cNvPicPr>
                  <a:picLocks noChangeAspect="1"/>
                </p:cNvPicPr>
                <p:nvPr/>
              </p:nvPicPr>
              <p:blipFill rotWithShape="1">
                <a:blip r:embed="rId4">
                  <a:biLevel thresh="75000"/>
                  <a:extLst/>
                </a:blip>
                <a:srcRect l="10242" r="41990" b="68052"/>
                <a:stretch/>
              </p:blipFill>
              <p:spPr>
                <a:xfrm>
                  <a:off x="8951429" y="4471713"/>
                  <a:ext cx="469408" cy="279305"/>
                </a:xfrm>
                <a:prstGeom prst="rect">
                  <a:avLst/>
                </a:prstGeom>
              </p:spPr>
            </p:pic>
            <p:sp>
              <p:nvSpPr>
                <p:cNvPr id="78" name="Parallélogramme 77"/>
                <p:cNvSpPr/>
                <p:nvPr/>
              </p:nvSpPr>
              <p:spPr>
                <a:xfrm>
                  <a:off x="8812100" y="2364064"/>
                  <a:ext cx="2360393" cy="2449854"/>
                </a:xfrm>
                <a:prstGeom prst="parallelogram">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9" name="Picture 2" descr="Icône Jardin, arbre Gratuit de Picol 2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44990" y="2441860"/>
                  <a:ext cx="718265" cy="718265"/>
                </a:xfrm>
                <a:prstGeom prst="rect">
                  <a:avLst/>
                </a:prstGeom>
                <a:noFill/>
                <a:extLst>
                  <a:ext uri="{909E8E84-426E-40DD-AFC4-6F175D3DCCD1}">
                    <a14:hiddenFill xmlns:a14="http://schemas.microsoft.com/office/drawing/2010/main">
                      <a:solidFill>
                        <a:srgbClr val="FFFFFF"/>
                      </a:solidFill>
                    </a14:hiddenFill>
                  </a:ext>
                </a:extLst>
              </p:spPr>
            </p:pic>
            <p:pic>
              <p:nvPicPr>
                <p:cNvPr id="80" name="Image 79"/>
                <p:cNvPicPr>
                  <a:picLocks noChangeAspect="1"/>
                </p:cNvPicPr>
                <p:nvPr/>
              </p:nvPicPr>
              <p:blipFill rotWithShape="1">
                <a:blip r:embed="rId4">
                  <a:biLevel thresh="75000"/>
                  <a:extLst/>
                </a:blip>
                <a:srcRect l="10242" r="41990" b="68052"/>
                <a:stretch/>
              </p:blipFill>
              <p:spPr>
                <a:xfrm>
                  <a:off x="9775582" y="2800993"/>
                  <a:ext cx="469408" cy="279305"/>
                </a:xfrm>
                <a:prstGeom prst="rect">
                  <a:avLst/>
                </a:prstGeom>
              </p:spPr>
            </p:pic>
            <p:sp>
              <p:nvSpPr>
                <p:cNvPr id="81" name="ZoneTexte 80"/>
                <p:cNvSpPr txBox="1"/>
                <p:nvPr/>
              </p:nvSpPr>
              <p:spPr>
                <a:xfrm>
                  <a:off x="8889698" y="4091881"/>
                  <a:ext cx="460514" cy="338554"/>
                </a:xfrm>
                <a:prstGeom prst="rect">
                  <a:avLst/>
                </a:prstGeom>
                <a:noFill/>
              </p:spPr>
              <p:txBody>
                <a:bodyPr wrap="square" rtlCol="0">
                  <a:spAutoFit/>
                </a:bodyPr>
                <a:lstStyle/>
                <a:p>
                  <a:r>
                    <a:rPr lang="fr-FR" sz="1600" dirty="0" smtClean="0">
                      <a:solidFill>
                        <a:schemeClr val="accent2"/>
                      </a:solidFill>
                    </a:rPr>
                    <a:t>d1</a:t>
                  </a:r>
                  <a:r>
                    <a:rPr lang="fr-FR" sz="1600" baseline="30000" dirty="0" smtClean="0">
                      <a:solidFill>
                        <a:schemeClr val="accent2"/>
                      </a:solidFill>
                    </a:rPr>
                    <a:t>2</a:t>
                  </a:r>
                  <a:endParaRPr lang="fr-FR" sz="1600" baseline="30000" dirty="0">
                    <a:solidFill>
                      <a:schemeClr val="accent2"/>
                    </a:solidFill>
                  </a:endParaRPr>
                </a:p>
              </p:txBody>
            </p:sp>
            <p:sp>
              <p:nvSpPr>
                <p:cNvPr id="82" name="ZoneTexte 81"/>
                <p:cNvSpPr txBox="1"/>
                <p:nvPr/>
              </p:nvSpPr>
              <p:spPr>
                <a:xfrm>
                  <a:off x="9342528" y="3182473"/>
                  <a:ext cx="649047" cy="338554"/>
                </a:xfrm>
                <a:prstGeom prst="rect">
                  <a:avLst/>
                </a:prstGeom>
                <a:noFill/>
              </p:spPr>
              <p:txBody>
                <a:bodyPr wrap="square" rtlCol="0">
                  <a:spAutoFit/>
                </a:bodyPr>
                <a:lstStyle/>
                <a:p>
                  <a:r>
                    <a:rPr lang="fr-FR" sz="1600" dirty="0" smtClean="0">
                      <a:solidFill>
                        <a:schemeClr val="accent2"/>
                      </a:solidFill>
                    </a:rPr>
                    <a:t>+ d2</a:t>
                  </a:r>
                  <a:r>
                    <a:rPr lang="fr-FR" sz="1600" baseline="30000" dirty="0" smtClean="0">
                      <a:solidFill>
                        <a:schemeClr val="accent2"/>
                      </a:solidFill>
                    </a:rPr>
                    <a:t>2</a:t>
                  </a:r>
                  <a:endParaRPr lang="fr-FR" sz="1600" baseline="30000" dirty="0">
                    <a:solidFill>
                      <a:schemeClr val="accent2"/>
                    </a:solidFill>
                  </a:endParaRPr>
                </a:p>
              </p:txBody>
            </p:sp>
            <p:sp>
              <p:nvSpPr>
                <p:cNvPr id="83" name="ZoneTexte 82"/>
                <p:cNvSpPr txBox="1"/>
                <p:nvPr/>
              </p:nvSpPr>
              <p:spPr>
                <a:xfrm>
                  <a:off x="9451071" y="4005564"/>
                  <a:ext cx="606302" cy="338554"/>
                </a:xfrm>
                <a:prstGeom prst="rect">
                  <a:avLst/>
                </a:prstGeom>
                <a:noFill/>
              </p:spPr>
              <p:txBody>
                <a:bodyPr wrap="square" rtlCol="0">
                  <a:spAutoFit/>
                </a:bodyPr>
                <a:lstStyle/>
                <a:p>
                  <a:r>
                    <a:rPr lang="fr-FR" sz="1600" dirty="0" smtClean="0">
                      <a:solidFill>
                        <a:schemeClr val="accent2"/>
                      </a:solidFill>
                    </a:rPr>
                    <a:t>+ d3</a:t>
                  </a:r>
                  <a:r>
                    <a:rPr lang="fr-FR" sz="1600" baseline="30000" dirty="0" smtClean="0">
                      <a:solidFill>
                        <a:schemeClr val="accent2"/>
                      </a:solidFill>
                    </a:rPr>
                    <a:t>2</a:t>
                  </a:r>
                  <a:endParaRPr lang="fr-FR" sz="1600" baseline="30000" dirty="0">
                    <a:solidFill>
                      <a:schemeClr val="accent2"/>
                    </a:solidFill>
                  </a:endParaRPr>
                </a:p>
              </p:txBody>
            </p:sp>
            <p:sp>
              <p:nvSpPr>
                <p:cNvPr id="84" name="ZoneTexte 83"/>
                <p:cNvSpPr txBox="1"/>
                <p:nvPr/>
              </p:nvSpPr>
              <p:spPr>
                <a:xfrm>
                  <a:off x="9279287" y="5041019"/>
                  <a:ext cx="1230790" cy="369332"/>
                </a:xfrm>
                <a:prstGeom prst="rect">
                  <a:avLst/>
                </a:prstGeom>
                <a:noFill/>
              </p:spPr>
              <p:txBody>
                <a:bodyPr wrap="square" rtlCol="0">
                  <a:spAutoFit/>
                </a:bodyPr>
                <a:lstStyle/>
                <a:p>
                  <a:endParaRPr lang="fr-FR" dirty="0"/>
                </a:p>
              </p:txBody>
            </p:sp>
          </p:grpSp>
          <p:pic>
            <p:nvPicPr>
              <p:cNvPr id="68" name="Image 67"/>
              <p:cNvPicPr>
                <a:picLocks noChangeAspect="1"/>
              </p:cNvPicPr>
              <p:nvPr/>
            </p:nvPicPr>
            <p:blipFill rotWithShape="1">
              <a:blip r:embed="rId7"/>
              <a:srcRect l="19293" t="29487" r="20101" b="37693"/>
              <a:stretch/>
            </p:blipFill>
            <p:spPr>
              <a:xfrm>
                <a:off x="8759238" y="4754599"/>
                <a:ext cx="454760" cy="266792"/>
              </a:xfrm>
              <a:prstGeom prst="rect">
                <a:avLst/>
              </a:prstGeom>
            </p:spPr>
          </p:pic>
        </p:grpSp>
        <p:sp>
          <p:nvSpPr>
            <p:cNvPr id="85" name="Flèche droite 84"/>
            <p:cNvSpPr/>
            <p:nvPr/>
          </p:nvSpPr>
          <p:spPr>
            <a:xfrm>
              <a:off x="6426435" y="4918155"/>
              <a:ext cx="420870" cy="396604"/>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ZoneTexte 85"/>
            <p:cNvSpPr txBox="1"/>
            <p:nvPr/>
          </p:nvSpPr>
          <p:spPr>
            <a:xfrm>
              <a:off x="6877922" y="4824070"/>
              <a:ext cx="2316329" cy="584775"/>
            </a:xfrm>
            <a:prstGeom prst="rect">
              <a:avLst/>
            </a:prstGeom>
            <a:noFill/>
          </p:spPr>
          <p:txBody>
            <a:bodyPr wrap="square" rtlCol="0">
              <a:spAutoFit/>
            </a:bodyPr>
            <a:lstStyle/>
            <a:p>
              <a:pPr algn="ctr"/>
              <a:r>
                <a:rPr lang="fr-FR" sz="1600" dirty="0" smtClean="0"/>
                <a:t>RN2 : </a:t>
              </a:r>
              <a:r>
                <a:rPr lang="fr-FR" sz="1600" dirty="0"/>
                <a:t>i</a:t>
              </a:r>
              <a:r>
                <a:rPr lang="fr-FR" sz="1600" dirty="0" smtClean="0"/>
                <a:t>ndicateur de l’exploration de l’animal</a:t>
              </a:r>
              <a:endParaRPr lang="fr-FR" sz="1600" dirty="0"/>
            </a:p>
          </p:txBody>
        </p:sp>
      </p:grpSp>
      <p:sp>
        <p:nvSpPr>
          <p:cNvPr id="102" name="Ellipse 101"/>
          <p:cNvSpPr/>
          <p:nvPr/>
        </p:nvSpPr>
        <p:spPr>
          <a:xfrm>
            <a:off x="9649466" y="6052138"/>
            <a:ext cx="228051" cy="2104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1</a:t>
            </a:r>
            <a:endParaRPr lang="fr-FR" sz="1400" dirty="0"/>
          </a:p>
        </p:txBody>
      </p:sp>
      <p:sp>
        <p:nvSpPr>
          <p:cNvPr id="103" name="Ellipse 102"/>
          <p:cNvSpPr/>
          <p:nvPr/>
        </p:nvSpPr>
        <p:spPr>
          <a:xfrm>
            <a:off x="9565836" y="5091291"/>
            <a:ext cx="228051" cy="2104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2</a:t>
            </a:r>
          </a:p>
        </p:txBody>
      </p:sp>
      <p:sp>
        <p:nvSpPr>
          <p:cNvPr id="104" name="Ellipse 103"/>
          <p:cNvSpPr/>
          <p:nvPr/>
        </p:nvSpPr>
        <p:spPr>
          <a:xfrm>
            <a:off x="10190774" y="4226377"/>
            <a:ext cx="228051" cy="2104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3</a:t>
            </a:r>
          </a:p>
        </p:txBody>
      </p:sp>
      <p:sp>
        <p:nvSpPr>
          <p:cNvPr id="105" name="Ellipse 104"/>
          <p:cNvSpPr/>
          <p:nvPr/>
        </p:nvSpPr>
        <p:spPr>
          <a:xfrm>
            <a:off x="10611600" y="5557104"/>
            <a:ext cx="228051" cy="2104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4</a:t>
            </a:r>
            <a:endParaRPr lang="fr-FR" sz="1400" dirty="0"/>
          </a:p>
        </p:txBody>
      </p:sp>
    </p:spTree>
    <p:extLst>
      <p:ext uri="{BB962C8B-B14F-4D97-AF65-F5344CB8AC3E}">
        <p14:creationId xmlns:p14="http://schemas.microsoft.com/office/powerpoint/2010/main" val="2303772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Mise en application de la PLS-DA sur un cas d’étude</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16" name="Groupe 15"/>
          <p:cNvGrpSpPr/>
          <p:nvPr/>
        </p:nvGrpSpPr>
        <p:grpSpPr>
          <a:xfrm>
            <a:off x="538493" y="2651304"/>
            <a:ext cx="1327803" cy="3211659"/>
            <a:chOff x="451382" y="2511383"/>
            <a:chExt cx="1327803" cy="3211659"/>
          </a:xfrm>
        </p:grpSpPr>
        <p:sp>
          <p:nvSpPr>
            <p:cNvPr id="23" name="Rectangle 22"/>
            <p:cNvSpPr/>
            <p:nvPr/>
          </p:nvSpPr>
          <p:spPr>
            <a:xfrm>
              <a:off x="451382" y="3445528"/>
              <a:ext cx="1141916" cy="227751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8" name="ZoneTexte 27"/>
            <p:cNvSpPr txBox="1"/>
            <p:nvPr/>
          </p:nvSpPr>
          <p:spPr>
            <a:xfrm rot="18312315">
              <a:off x="755402" y="2940342"/>
              <a:ext cx="737425" cy="338554"/>
            </a:xfrm>
            <a:prstGeom prst="rect">
              <a:avLst/>
            </a:prstGeom>
            <a:noFill/>
          </p:spPr>
          <p:txBody>
            <a:bodyPr wrap="square" rtlCol="0">
              <a:spAutoFit/>
            </a:bodyPr>
            <a:lstStyle/>
            <a:p>
              <a:r>
                <a:rPr lang="fr-FR" sz="1600" dirty="0" smtClean="0"/>
                <a:t>Jour</a:t>
              </a:r>
              <a:endParaRPr lang="fr-FR" sz="1600" dirty="0"/>
            </a:p>
          </p:txBody>
        </p:sp>
        <p:sp>
          <p:nvSpPr>
            <p:cNvPr id="29" name="ZoneTexte 28"/>
            <p:cNvSpPr txBox="1"/>
            <p:nvPr/>
          </p:nvSpPr>
          <p:spPr>
            <a:xfrm rot="18319422">
              <a:off x="272054" y="2827372"/>
              <a:ext cx="970532" cy="338554"/>
            </a:xfrm>
            <a:prstGeom prst="rect">
              <a:avLst/>
            </a:prstGeom>
            <a:noFill/>
          </p:spPr>
          <p:txBody>
            <a:bodyPr wrap="square" rtlCol="0">
              <a:spAutoFit/>
            </a:bodyPr>
            <a:lstStyle/>
            <a:p>
              <a:r>
                <a:rPr lang="fr-FR" sz="1600" dirty="0" err="1" smtClean="0"/>
                <a:t>Id_vache</a:t>
              </a:r>
              <a:endParaRPr lang="fr-FR" sz="1600" dirty="0"/>
            </a:p>
          </p:txBody>
        </p:sp>
        <p:sp>
          <p:nvSpPr>
            <p:cNvPr id="30" name="ZoneTexte 29"/>
            <p:cNvSpPr txBox="1"/>
            <p:nvPr/>
          </p:nvSpPr>
          <p:spPr>
            <a:xfrm rot="18312315">
              <a:off x="1154763" y="2860704"/>
              <a:ext cx="910289" cy="338554"/>
            </a:xfrm>
            <a:prstGeom prst="rect">
              <a:avLst/>
            </a:prstGeom>
            <a:noFill/>
          </p:spPr>
          <p:txBody>
            <a:bodyPr wrap="square" rtlCol="0">
              <a:spAutoFit/>
            </a:bodyPr>
            <a:lstStyle/>
            <a:p>
              <a:r>
                <a:rPr lang="fr-FR" sz="1600" dirty="0" smtClean="0"/>
                <a:t>Elevage</a:t>
              </a:r>
              <a:endParaRPr lang="fr-FR" sz="1600" dirty="0"/>
            </a:p>
          </p:txBody>
        </p:sp>
      </p:grpSp>
      <p:grpSp>
        <p:nvGrpSpPr>
          <p:cNvPr id="18" name="Groupe 17"/>
          <p:cNvGrpSpPr/>
          <p:nvPr/>
        </p:nvGrpSpPr>
        <p:grpSpPr>
          <a:xfrm>
            <a:off x="1674463" y="3148085"/>
            <a:ext cx="2023480" cy="2714878"/>
            <a:chOff x="1587352" y="3008164"/>
            <a:chExt cx="2023480" cy="2714878"/>
          </a:xfrm>
        </p:grpSpPr>
        <p:sp>
          <p:nvSpPr>
            <p:cNvPr id="31" name="ZoneTexte 30"/>
            <p:cNvSpPr txBox="1"/>
            <p:nvPr/>
          </p:nvSpPr>
          <p:spPr>
            <a:xfrm>
              <a:off x="1791822" y="3008164"/>
              <a:ext cx="1819010" cy="338554"/>
            </a:xfrm>
            <a:prstGeom prst="rect">
              <a:avLst/>
            </a:prstGeom>
            <a:noFill/>
          </p:spPr>
          <p:txBody>
            <a:bodyPr wrap="square" rtlCol="0">
              <a:spAutoFit/>
            </a:bodyPr>
            <a:lstStyle/>
            <a:p>
              <a:r>
                <a:rPr lang="fr-FR" sz="1600" dirty="0" smtClean="0"/>
                <a:t>Comportement</a:t>
              </a:r>
            </a:p>
          </p:txBody>
        </p:sp>
        <p:sp>
          <p:nvSpPr>
            <p:cNvPr id="22" name="Rectangle 21"/>
            <p:cNvSpPr/>
            <p:nvPr/>
          </p:nvSpPr>
          <p:spPr>
            <a:xfrm>
              <a:off x="1587352" y="3445528"/>
              <a:ext cx="1777201" cy="22775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X</a:t>
              </a:r>
              <a:endParaRPr lang="fr-FR" b="1" dirty="0">
                <a:solidFill>
                  <a:schemeClr val="tx1"/>
                </a:solidFill>
              </a:endParaRPr>
            </a:p>
          </p:txBody>
        </p:sp>
      </p:grpSp>
      <p:sp>
        <p:nvSpPr>
          <p:cNvPr id="8" name="Flèche à angle droit 7"/>
          <p:cNvSpPr/>
          <p:nvPr/>
        </p:nvSpPr>
        <p:spPr>
          <a:xfrm flipV="1">
            <a:off x="1847332" y="1480361"/>
            <a:ext cx="1113315" cy="1511013"/>
          </a:xfrm>
          <a:prstGeom prst="bentUpArrow">
            <a:avLst>
              <a:gd name="adj1" fmla="val 19023"/>
              <a:gd name="adj2" fmla="val 22011"/>
              <a:gd name="adj3" fmla="val 25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6" name="Groupe 95"/>
          <p:cNvGrpSpPr/>
          <p:nvPr/>
        </p:nvGrpSpPr>
        <p:grpSpPr>
          <a:xfrm>
            <a:off x="-6844" y="1102824"/>
            <a:ext cx="5319064" cy="1713743"/>
            <a:chOff x="-93955" y="962903"/>
            <a:chExt cx="5319064" cy="1713743"/>
          </a:xfrm>
        </p:grpSpPr>
        <p:grpSp>
          <p:nvGrpSpPr>
            <p:cNvPr id="70" name="Groupe 69"/>
            <p:cNvGrpSpPr/>
            <p:nvPr/>
          </p:nvGrpSpPr>
          <p:grpSpPr>
            <a:xfrm>
              <a:off x="2862851" y="1529279"/>
              <a:ext cx="2362258" cy="784393"/>
              <a:chOff x="333865" y="1841937"/>
              <a:chExt cx="2362258" cy="784393"/>
            </a:xfrm>
          </p:grpSpPr>
          <p:sp>
            <p:nvSpPr>
              <p:cNvPr id="71" name="Rectangle à coins arrondis 70"/>
              <p:cNvSpPr/>
              <p:nvPr/>
            </p:nvSpPr>
            <p:spPr>
              <a:xfrm>
                <a:off x="333865" y="1841937"/>
                <a:ext cx="2362258" cy="784393"/>
              </a:xfrm>
              <a:prstGeom prst="roundRect">
                <a:avLst/>
              </a:prstGeom>
              <a:no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ZoneTexte 71"/>
              <p:cNvSpPr txBox="1"/>
              <p:nvPr/>
            </p:nvSpPr>
            <p:spPr>
              <a:xfrm>
                <a:off x="348571" y="1936318"/>
                <a:ext cx="2332846" cy="646331"/>
              </a:xfrm>
              <a:prstGeom prst="rect">
                <a:avLst/>
              </a:prstGeom>
              <a:noFill/>
            </p:spPr>
            <p:txBody>
              <a:bodyPr wrap="square" rtlCol="0">
                <a:spAutoFit/>
              </a:bodyPr>
              <a:lstStyle/>
              <a:p>
                <a:pPr algn="ctr"/>
                <a:r>
                  <a:rPr lang="fr-FR" b="1" dirty="0" smtClean="0"/>
                  <a:t>Méthodologie VAGABOND</a:t>
                </a:r>
              </a:p>
            </p:txBody>
          </p:sp>
        </p:grpSp>
        <p:grpSp>
          <p:nvGrpSpPr>
            <p:cNvPr id="87" name="Groupe 86"/>
            <p:cNvGrpSpPr/>
            <p:nvPr/>
          </p:nvGrpSpPr>
          <p:grpSpPr>
            <a:xfrm>
              <a:off x="-93955" y="962903"/>
              <a:ext cx="2331804" cy="1416010"/>
              <a:chOff x="397632" y="3251496"/>
              <a:chExt cx="2331804" cy="1416010"/>
            </a:xfrm>
          </p:grpSpPr>
          <p:grpSp>
            <p:nvGrpSpPr>
              <p:cNvPr id="88" name="Groupe 87"/>
              <p:cNvGrpSpPr/>
              <p:nvPr/>
            </p:nvGrpSpPr>
            <p:grpSpPr>
              <a:xfrm>
                <a:off x="397632" y="3347560"/>
                <a:ext cx="2331804" cy="1319946"/>
                <a:chOff x="2468329" y="4710785"/>
                <a:chExt cx="2331804" cy="1319946"/>
              </a:xfrm>
            </p:grpSpPr>
            <p:pic>
              <p:nvPicPr>
                <p:cNvPr id="90" name="Image 89"/>
                <p:cNvPicPr>
                  <a:picLocks noChangeAspect="1"/>
                </p:cNvPicPr>
                <p:nvPr/>
              </p:nvPicPr>
              <p:blipFill rotWithShape="1">
                <a:blip r:embed="rId2"/>
                <a:srcRect l="7169" t="6213" r="70086" b="56433"/>
                <a:stretch/>
              </p:blipFill>
              <p:spPr>
                <a:xfrm>
                  <a:off x="3013666" y="4727937"/>
                  <a:ext cx="652200" cy="775153"/>
                </a:xfrm>
                <a:prstGeom prst="rect">
                  <a:avLst/>
                </a:prstGeom>
              </p:spPr>
            </p:pic>
            <p:pic>
              <p:nvPicPr>
                <p:cNvPr id="91" name="Image 90"/>
                <p:cNvPicPr>
                  <a:picLocks noChangeAspect="1"/>
                </p:cNvPicPr>
                <p:nvPr/>
              </p:nvPicPr>
              <p:blipFill rotWithShape="1">
                <a:blip r:embed="rId3"/>
                <a:srcRect l="9551" t="51633" r="72931" b="16528"/>
                <a:stretch/>
              </p:blipFill>
              <p:spPr>
                <a:xfrm>
                  <a:off x="3634231" y="4710785"/>
                  <a:ext cx="512840" cy="702274"/>
                </a:xfrm>
                <a:prstGeom prst="rect">
                  <a:avLst/>
                </a:prstGeom>
              </p:spPr>
            </p:pic>
            <p:sp>
              <p:nvSpPr>
                <p:cNvPr id="92" name="Rectangle 91"/>
                <p:cNvSpPr/>
                <p:nvPr/>
              </p:nvSpPr>
              <p:spPr>
                <a:xfrm>
                  <a:off x="2468329" y="5445956"/>
                  <a:ext cx="2331804" cy="584775"/>
                </a:xfrm>
                <a:prstGeom prst="rect">
                  <a:avLst/>
                </a:prstGeom>
              </p:spPr>
              <p:txBody>
                <a:bodyPr wrap="square">
                  <a:spAutoFit/>
                </a:bodyPr>
                <a:lstStyle/>
                <a:p>
                  <a:pPr algn="ctr"/>
                  <a:r>
                    <a:rPr lang="fr-FR" sz="1600" dirty="0" smtClean="0"/>
                    <a:t>Accéléromètre (59,5 Hz) </a:t>
                  </a:r>
                  <a:r>
                    <a:rPr lang="fr-FR" sz="1600" dirty="0"/>
                    <a:t>et </a:t>
                  </a:r>
                  <a:r>
                    <a:rPr lang="fr-FR" sz="1600" dirty="0" smtClean="0"/>
                    <a:t>GPS (1 Hz)</a:t>
                  </a:r>
                  <a:endParaRPr lang="fr-FR" sz="1600" dirty="0"/>
                </a:p>
              </p:txBody>
            </p:sp>
          </p:grpSp>
          <p:sp>
            <p:nvSpPr>
              <p:cNvPr id="89" name="Rectangle 88"/>
              <p:cNvSpPr/>
              <p:nvPr/>
            </p:nvSpPr>
            <p:spPr>
              <a:xfrm>
                <a:off x="831273" y="3251496"/>
                <a:ext cx="290945" cy="278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ZoneTexte 11"/>
            <p:cNvSpPr txBox="1"/>
            <p:nvPr/>
          </p:nvSpPr>
          <p:spPr>
            <a:xfrm rot="5400000">
              <a:off x="1987711" y="1844535"/>
              <a:ext cx="1295796" cy="368426"/>
            </a:xfrm>
            <a:prstGeom prst="rect">
              <a:avLst/>
            </a:prstGeom>
            <a:noFill/>
          </p:spPr>
          <p:txBody>
            <a:bodyPr wrap="square" rtlCol="0">
              <a:spAutoFit/>
            </a:bodyPr>
            <a:lstStyle/>
            <a:p>
              <a:r>
                <a:rPr lang="fr-FR" dirty="0" smtClean="0">
                  <a:solidFill>
                    <a:schemeClr val="bg1"/>
                  </a:solidFill>
                </a:rPr>
                <a:t>Prédiction</a:t>
              </a:r>
              <a:endParaRPr lang="fr-FR" dirty="0">
                <a:solidFill>
                  <a:schemeClr val="bg1"/>
                </a:solidFill>
              </a:endParaRPr>
            </a:p>
          </p:txBody>
        </p:sp>
      </p:grpSp>
      <p:sp>
        <p:nvSpPr>
          <p:cNvPr id="101" name="Espace réservé du numéro de diapositive 100"/>
          <p:cNvSpPr>
            <a:spLocks noGrp="1"/>
          </p:cNvSpPr>
          <p:nvPr>
            <p:ph type="sldNum" sz="quarter" idx="12"/>
          </p:nvPr>
        </p:nvSpPr>
        <p:spPr/>
        <p:txBody>
          <a:bodyPr/>
          <a:lstStyle/>
          <a:p>
            <a:fld id="{E2865AC2-C3CD-4BE8-8A41-BDDEB636779E}" type="slidenum">
              <a:rPr lang="fr-FR" smtClean="0"/>
              <a:t>22</a:t>
            </a:fld>
            <a:endParaRPr lang="fr-FR" dirty="0"/>
          </a:p>
        </p:txBody>
      </p:sp>
      <p:grpSp>
        <p:nvGrpSpPr>
          <p:cNvPr id="52" name="Groupe 51"/>
          <p:cNvGrpSpPr/>
          <p:nvPr/>
        </p:nvGrpSpPr>
        <p:grpSpPr>
          <a:xfrm>
            <a:off x="5400429" y="1414623"/>
            <a:ext cx="6128624" cy="2403257"/>
            <a:chOff x="5784078" y="1173522"/>
            <a:chExt cx="6128624" cy="2403257"/>
          </a:xfrm>
        </p:grpSpPr>
        <p:pic>
          <p:nvPicPr>
            <p:cNvPr id="53" name="Image 52"/>
            <p:cNvPicPr>
              <a:picLocks noChangeAspect="1"/>
            </p:cNvPicPr>
            <p:nvPr/>
          </p:nvPicPr>
          <p:blipFill rotWithShape="1">
            <a:blip r:embed="rId4">
              <a:biLevel thresh="75000"/>
              <a:extLst/>
            </a:blip>
            <a:srcRect t="33482" r="50417" b="37510"/>
            <a:stretch/>
          </p:blipFill>
          <p:spPr>
            <a:xfrm>
              <a:off x="10177536" y="2676646"/>
              <a:ext cx="872776" cy="454257"/>
            </a:xfrm>
            <a:prstGeom prst="rect">
              <a:avLst/>
            </a:prstGeom>
          </p:spPr>
        </p:pic>
        <p:pic>
          <p:nvPicPr>
            <p:cNvPr id="54" name="Image 53"/>
            <p:cNvPicPr>
              <a:picLocks noChangeAspect="1"/>
            </p:cNvPicPr>
            <p:nvPr/>
          </p:nvPicPr>
          <p:blipFill rotWithShape="1">
            <a:blip r:embed="rId4">
              <a:biLevel thresh="75000"/>
              <a:extLst/>
            </a:blip>
            <a:srcRect l="53571" t="39922" b="35991"/>
            <a:stretch/>
          </p:blipFill>
          <p:spPr>
            <a:xfrm>
              <a:off x="8109718" y="1872087"/>
              <a:ext cx="897812" cy="414375"/>
            </a:xfrm>
            <a:prstGeom prst="rect">
              <a:avLst/>
            </a:prstGeom>
          </p:spPr>
        </p:pic>
        <p:pic>
          <p:nvPicPr>
            <p:cNvPr id="55" name="Image 54"/>
            <p:cNvPicPr>
              <a:picLocks noChangeAspect="1"/>
            </p:cNvPicPr>
            <p:nvPr/>
          </p:nvPicPr>
          <p:blipFill rotWithShape="1">
            <a:blip r:embed="rId4">
              <a:biLevel thresh="75000"/>
              <a:extLst/>
            </a:blip>
            <a:srcRect l="10242" r="41990" b="68052"/>
            <a:stretch/>
          </p:blipFill>
          <p:spPr>
            <a:xfrm>
              <a:off x="6279005" y="1872087"/>
              <a:ext cx="848948" cy="505138"/>
            </a:xfrm>
            <a:prstGeom prst="rect">
              <a:avLst/>
            </a:prstGeom>
          </p:spPr>
        </p:pic>
        <p:pic>
          <p:nvPicPr>
            <p:cNvPr id="56" name="Image 55"/>
            <p:cNvPicPr>
              <a:picLocks noChangeAspect="1"/>
            </p:cNvPicPr>
            <p:nvPr/>
          </p:nvPicPr>
          <p:blipFill rotWithShape="1">
            <a:blip r:embed="rId4">
              <a:biLevel thresh="75000"/>
              <a:extLst/>
            </a:blip>
            <a:srcRect t="33482" r="48735" b="36242"/>
            <a:stretch/>
          </p:blipFill>
          <p:spPr>
            <a:xfrm>
              <a:off x="8174606" y="2698680"/>
              <a:ext cx="902385" cy="474113"/>
            </a:xfrm>
            <a:prstGeom prst="rect">
              <a:avLst/>
            </a:prstGeom>
          </p:spPr>
        </p:pic>
        <p:pic>
          <p:nvPicPr>
            <p:cNvPr id="57" name="Image 56"/>
            <p:cNvPicPr>
              <a:picLocks noChangeAspect="1"/>
            </p:cNvPicPr>
            <p:nvPr/>
          </p:nvPicPr>
          <p:blipFill rotWithShape="1">
            <a:blip r:embed="rId5">
              <a:extLst/>
            </a:blip>
            <a:srcRect l="36137" t="68658" r="32379" b="8281"/>
            <a:stretch/>
          </p:blipFill>
          <p:spPr>
            <a:xfrm>
              <a:off x="6181622" y="2593786"/>
              <a:ext cx="973355" cy="660921"/>
            </a:xfrm>
            <a:prstGeom prst="rect">
              <a:avLst/>
            </a:prstGeom>
          </p:spPr>
        </p:pic>
        <p:sp>
          <p:nvSpPr>
            <p:cNvPr id="58" name="ZoneTexte 57"/>
            <p:cNvSpPr txBox="1"/>
            <p:nvPr/>
          </p:nvSpPr>
          <p:spPr>
            <a:xfrm>
              <a:off x="7567889" y="1443664"/>
              <a:ext cx="2079505" cy="338554"/>
            </a:xfrm>
            <a:prstGeom prst="rect">
              <a:avLst/>
            </a:prstGeom>
            <a:noFill/>
          </p:spPr>
          <p:txBody>
            <a:bodyPr wrap="square" rtlCol="0">
              <a:spAutoFit/>
            </a:bodyPr>
            <a:lstStyle/>
            <a:p>
              <a:r>
                <a:rPr lang="fr-FR" sz="1600" dirty="0" smtClean="0">
                  <a:solidFill>
                    <a:srgbClr val="58AC8E"/>
                  </a:solidFill>
                </a:rPr>
                <a:t>Rumination - Couchée</a:t>
              </a:r>
            </a:p>
          </p:txBody>
        </p:sp>
        <p:sp>
          <p:nvSpPr>
            <p:cNvPr id="59" name="Rectangle 58"/>
            <p:cNvSpPr/>
            <p:nvPr/>
          </p:nvSpPr>
          <p:spPr>
            <a:xfrm>
              <a:off x="5784078" y="1173522"/>
              <a:ext cx="1550269" cy="584775"/>
            </a:xfrm>
            <a:prstGeom prst="rect">
              <a:avLst/>
            </a:prstGeom>
          </p:spPr>
          <p:txBody>
            <a:bodyPr wrap="square">
              <a:spAutoFit/>
            </a:bodyPr>
            <a:lstStyle/>
            <a:p>
              <a:pPr algn="ctr"/>
              <a:r>
                <a:rPr lang="fr-FR" sz="1600" dirty="0" smtClean="0">
                  <a:solidFill>
                    <a:schemeClr val="tx2">
                      <a:lumMod val="75000"/>
                    </a:schemeClr>
                  </a:solidFill>
                </a:rPr>
                <a:t>Ingestion au pâturage</a:t>
              </a:r>
              <a:endParaRPr lang="fr-FR" sz="1600" dirty="0">
                <a:solidFill>
                  <a:schemeClr val="tx2">
                    <a:lumMod val="75000"/>
                  </a:schemeClr>
                </a:solidFill>
              </a:endParaRPr>
            </a:p>
          </p:txBody>
        </p:sp>
        <p:sp>
          <p:nvSpPr>
            <p:cNvPr id="60" name="Rectangle 59"/>
            <p:cNvSpPr/>
            <p:nvPr/>
          </p:nvSpPr>
          <p:spPr>
            <a:xfrm>
              <a:off x="5933963" y="3238225"/>
              <a:ext cx="1327608" cy="338554"/>
            </a:xfrm>
            <a:prstGeom prst="rect">
              <a:avLst/>
            </a:prstGeom>
          </p:spPr>
          <p:txBody>
            <a:bodyPr wrap="none">
              <a:spAutoFit/>
            </a:bodyPr>
            <a:lstStyle/>
            <a:p>
              <a:r>
                <a:rPr lang="fr-FR" sz="1600" dirty="0" smtClean="0">
                  <a:solidFill>
                    <a:schemeClr val="accent6">
                      <a:lumMod val="50000"/>
                    </a:schemeClr>
                  </a:solidFill>
                </a:rPr>
                <a:t>Déplacement</a:t>
              </a:r>
              <a:endParaRPr lang="fr-FR" sz="1600" dirty="0">
                <a:solidFill>
                  <a:schemeClr val="accent6">
                    <a:lumMod val="50000"/>
                  </a:schemeClr>
                </a:solidFill>
              </a:endParaRPr>
            </a:p>
          </p:txBody>
        </p:sp>
        <p:sp>
          <p:nvSpPr>
            <p:cNvPr id="61" name="Rectangle 60"/>
            <p:cNvSpPr/>
            <p:nvPr/>
          </p:nvSpPr>
          <p:spPr>
            <a:xfrm>
              <a:off x="7758245" y="3223740"/>
              <a:ext cx="1977284" cy="338554"/>
            </a:xfrm>
            <a:prstGeom prst="rect">
              <a:avLst/>
            </a:prstGeom>
          </p:spPr>
          <p:txBody>
            <a:bodyPr wrap="square">
              <a:spAutoFit/>
            </a:bodyPr>
            <a:lstStyle/>
            <a:p>
              <a:r>
                <a:rPr lang="fr-FR" sz="1600" dirty="0" smtClean="0">
                  <a:solidFill>
                    <a:srgbClr val="F49452"/>
                  </a:solidFill>
                </a:rPr>
                <a:t>Rumination - Debout</a:t>
              </a:r>
              <a:endParaRPr lang="fr-FR" sz="1600" dirty="0">
                <a:solidFill>
                  <a:srgbClr val="F49452"/>
                </a:solidFill>
              </a:endParaRPr>
            </a:p>
          </p:txBody>
        </p:sp>
        <p:pic>
          <p:nvPicPr>
            <p:cNvPr id="62" name="Image 61"/>
            <p:cNvPicPr>
              <a:picLocks noChangeAspect="1"/>
            </p:cNvPicPr>
            <p:nvPr/>
          </p:nvPicPr>
          <p:blipFill rotWithShape="1">
            <a:blip r:embed="rId4">
              <a:biLevel thresh="75000"/>
              <a:extLst/>
            </a:blip>
            <a:srcRect l="53571" t="39922" b="35991"/>
            <a:stretch/>
          </p:blipFill>
          <p:spPr>
            <a:xfrm>
              <a:off x="10112647" y="1861070"/>
              <a:ext cx="897812" cy="414375"/>
            </a:xfrm>
            <a:prstGeom prst="rect">
              <a:avLst/>
            </a:prstGeom>
          </p:spPr>
        </p:pic>
        <p:sp>
          <p:nvSpPr>
            <p:cNvPr id="63" name="ZoneTexte 62"/>
            <p:cNvSpPr txBox="1"/>
            <p:nvPr/>
          </p:nvSpPr>
          <p:spPr>
            <a:xfrm>
              <a:off x="9833197" y="1443664"/>
              <a:ext cx="2079505" cy="338554"/>
            </a:xfrm>
            <a:prstGeom prst="rect">
              <a:avLst/>
            </a:prstGeom>
            <a:noFill/>
          </p:spPr>
          <p:txBody>
            <a:bodyPr wrap="square" rtlCol="0">
              <a:spAutoFit/>
            </a:bodyPr>
            <a:lstStyle/>
            <a:p>
              <a:r>
                <a:rPr lang="fr-FR" sz="1600" dirty="0" smtClean="0">
                  <a:solidFill>
                    <a:srgbClr val="58AC8E"/>
                  </a:solidFill>
                </a:rPr>
                <a:t>Repos - Couchée</a:t>
              </a:r>
            </a:p>
          </p:txBody>
        </p:sp>
        <p:sp>
          <p:nvSpPr>
            <p:cNvPr id="64" name="Rectangle 63"/>
            <p:cNvSpPr/>
            <p:nvPr/>
          </p:nvSpPr>
          <p:spPr>
            <a:xfrm>
              <a:off x="9891350" y="3234757"/>
              <a:ext cx="1977284" cy="338554"/>
            </a:xfrm>
            <a:prstGeom prst="rect">
              <a:avLst/>
            </a:prstGeom>
          </p:spPr>
          <p:txBody>
            <a:bodyPr wrap="square">
              <a:spAutoFit/>
            </a:bodyPr>
            <a:lstStyle/>
            <a:p>
              <a:r>
                <a:rPr lang="fr-FR" sz="1600" dirty="0" smtClean="0">
                  <a:solidFill>
                    <a:srgbClr val="F49452"/>
                  </a:solidFill>
                </a:rPr>
                <a:t>Repos - Debout</a:t>
              </a:r>
              <a:endParaRPr lang="fr-FR" sz="1600" dirty="0">
                <a:solidFill>
                  <a:srgbClr val="F49452"/>
                </a:solidFill>
              </a:endParaRPr>
            </a:p>
          </p:txBody>
        </p:sp>
      </p:grpSp>
      <p:grpSp>
        <p:nvGrpSpPr>
          <p:cNvPr id="15" name="Groupe 14"/>
          <p:cNvGrpSpPr/>
          <p:nvPr/>
        </p:nvGrpSpPr>
        <p:grpSpPr>
          <a:xfrm>
            <a:off x="4984207" y="4178758"/>
            <a:ext cx="6630549" cy="2284475"/>
            <a:chOff x="5057155" y="4510820"/>
            <a:chExt cx="6630549" cy="2284475"/>
          </a:xfrm>
        </p:grpSpPr>
        <p:sp>
          <p:nvSpPr>
            <p:cNvPr id="65" name="Rectangle 64"/>
            <p:cNvSpPr/>
            <p:nvPr/>
          </p:nvSpPr>
          <p:spPr>
            <a:xfrm>
              <a:off x="5739710" y="4510820"/>
              <a:ext cx="3612170" cy="338554"/>
            </a:xfrm>
            <a:prstGeom prst="rect">
              <a:avLst/>
            </a:prstGeom>
          </p:spPr>
          <p:txBody>
            <a:bodyPr wrap="square">
              <a:spAutoFit/>
            </a:bodyPr>
            <a:lstStyle/>
            <a:p>
              <a:r>
                <a:rPr lang="fr-FR" sz="1600" dirty="0" smtClean="0"/>
                <a:t>Durée avant de se coucher </a:t>
              </a:r>
              <a:endParaRPr lang="fr-FR" sz="1600" dirty="0"/>
            </a:p>
          </p:txBody>
        </p:sp>
        <p:grpSp>
          <p:nvGrpSpPr>
            <p:cNvPr id="93" name="Groupe 92"/>
            <p:cNvGrpSpPr/>
            <p:nvPr/>
          </p:nvGrpSpPr>
          <p:grpSpPr>
            <a:xfrm>
              <a:off x="5698980" y="5337386"/>
              <a:ext cx="5988724" cy="661671"/>
              <a:chOff x="7205396" y="5018263"/>
              <a:chExt cx="5988724" cy="661671"/>
            </a:xfrm>
          </p:grpSpPr>
          <p:grpSp>
            <p:nvGrpSpPr>
              <p:cNvPr id="94" name="Groupe 93"/>
              <p:cNvGrpSpPr/>
              <p:nvPr/>
            </p:nvGrpSpPr>
            <p:grpSpPr>
              <a:xfrm>
                <a:off x="7205396" y="5018263"/>
                <a:ext cx="5988724" cy="661671"/>
                <a:chOff x="982540" y="5617862"/>
                <a:chExt cx="5988724" cy="661671"/>
              </a:xfrm>
            </p:grpSpPr>
            <p:sp>
              <p:nvSpPr>
                <p:cNvPr id="97" name="Flèche droite 96"/>
                <p:cNvSpPr/>
                <p:nvPr/>
              </p:nvSpPr>
              <p:spPr>
                <a:xfrm>
                  <a:off x="1108418" y="5893942"/>
                  <a:ext cx="5032890" cy="182828"/>
                </a:xfrm>
                <a:prstGeom prst="rightArrow">
                  <a:avLst>
                    <a:gd name="adj1" fmla="val 50000"/>
                    <a:gd name="adj2" fmla="val 9731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ZoneTexte 97"/>
                <p:cNvSpPr txBox="1"/>
                <p:nvPr/>
              </p:nvSpPr>
              <p:spPr>
                <a:xfrm>
                  <a:off x="982540" y="5940979"/>
                  <a:ext cx="306433" cy="338554"/>
                </a:xfrm>
                <a:prstGeom prst="rect">
                  <a:avLst/>
                </a:prstGeom>
                <a:noFill/>
              </p:spPr>
              <p:txBody>
                <a:bodyPr wrap="square" rtlCol="0">
                  <a:spAutoFit/>
                </a:bodyPr>
                <a:lstStyle/>
                <a:p>
                  <a:r>
                    <a:rPr lang="fr-FR" sz="1600" dirty="0" smtClean="0"/>
                    <a:t>0</a:t>
                  </a:r>
                  <a:endParaRPr lang="fr-FR" sz="1600" dirty="0"/>
                </a:p>
              </p:txBody>
            </p:sp>
            <p:sp>
              <p:nvSpPr>
                <p:cNvPr id="99" name="ZoneTexte 98"/>
                <p:cNvSpPr txBox="1"/>
                <p:nvPr/>
              </p:nvSpPr>
              <p:spPr>
                <a:xfrm>
                  <a:off x="5960104" y="5934483"/>
                  <a:ext cx="1011160" cy="338554"/>
                </a:xfrm>
                <a:prstGeom prst="rect">
                  <a:avLst/>
                </a:prstGeom>
                <a:noFill/>
              </p:spPr>
              <p:txBody>
                <a:bodyPr wrap="square" rtlCol="0">
                  <a:spAutoFit/>
                </a:bodyPr>
                <a:lstStyle/>
                <a:p>
                  <a:r>
                    <a:rPr lang="fr-FR" sz="1600" dirty="0" smtClean="0"/>
                    <a:t>30 min</a:t>
                  </a:r>
                  <a:endParaRPr lang="fr-FR" sz="1600" dirty="0"/>
                </a:p>
              </p:txBody>
            </p:sp>
            <p:sp>
              <p:nvSpPr>
                <p:cNvPr id="100" name="Rectangle 99"/>
                <p:cNvSpPr/>
                <p:nvPr/>
              </p:nvSpPr>
              <p:spPr>
                <a:xfrm>
                  <a:off x="1108419" y="5618602"/>
                  <a:ext cx="2119524" cy="27534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          ingestion</a:t>
                  </a:r>
                  <a:endParaRPr lang="fr-FR" sz="1400" dirty="0">
                    <a:solidFill>
                      <a:schemeClr val="tx1"/>
                    </a:solidFill>
                  </a:endParaRPr>
                </a:p>
              </p:txBody>
            </p:sp>
            <p:sp>
              <p:nvSpPr>
                <p:cNvPr id="106" name="Rectangle 105"/>
                <p:cNvSpPr/>
                <p:nvPr/>
              </p:nvSpPr>
              <p:spPr>
                <a:xfrm>
                  <a:off x="3216034" y="5618520"/>
                  <a:ext cx="137788" cy="2753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108"/>
                <p:cNvSpPr/>
                <p:nvPr/>
              </p:nvSpPr>
              <p:spPr>
                <a:xfrm>
                  <a:off x="3353822" y="5617862"/>
                  <a:ext cx="1844812" cy="281361"/>
                </a:xfrm>
                <a:prstGeom prst="rect">
                  <a:avLst/>
                </a:prstGeom>
                <a:solidFill>
                  <a:srgbClr val="92C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c</a:t>
                  </a:r>
                  <a:r>
                    <a:rPr lang="fr-FR" sz="1400" dirty="0" smtClean="0">
                      <a:solidFill>
                        <a:schemeClr val="tx1"/>
                      </a:solidFill>
                    </a:rPr>
                    <a:t>ouchée</a:t>
                  </a:r>
                  <a:endParaRPr lang="fr-FR" sz="1400" dirty="0">
                    <a:solidFill>
                      <a:schemeClr val="tx1"/>
                    </a:solidFill>
                  </a:endParaRPr>
                </a:p>
              </p:txBody>
            </p:sp>
            <p:sp>
              <p:nvSpPr>
                <p:cNvPr id="110" name="Rectangle 109"/>
                <p:cNvSpPr/>
                <p:nvPr/>
              </p:nvSpPr>
              <p:spPr>
                <a:xfrm>
                  <a:off x="3022539" y="5619435"/>
                  <a:ext cx="137788" cy="2753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5" name="Rectangle 94"/>
              <p:cNvSpPr/>
              <p:nvPr/>
            </p:nvSpPr>
            <p:spPr>
              <a:xfrm>
                <a:off x="11421490" y="5018263"/>
                <a:ext cx="815277" cy="275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 name="Connecteur droit avec flèche 6"/>
            <p:cNvCxnSpPr/>
            <p:nvPr/>
          </p:nvCxnSpPr>
          <p:spPr>
            <a:xfrm flipH="1" flipV="1">
              <a:off x="5833949" y="5972408"/>
              <a:ext cx="0" cy="3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5057155" y="6255296"/>
              <a:ext cx="1609411" cy="523220"/>
            </a:xfrm>
            <a:prstGeom prst="rect">
              <a:avLst/>
            </a:prstGeom>
            <a:noFill/>
          </p:spPr>
          <p:txBody>
            <a:bodyPr wrap="square" rtlCol="0">
              <a:spAutoFit/>
            </a:bodyPr>
            <a:lstStyle/>
            <a:p>
              <a:pPr algn="ctr"/>
              <a:r>
                <a:rPr lang="fr-FR" sz="1400" dirty="0" smtClean="0"/>
                <a:t>h0 = heure d’entrée sur la parcelle</a:t>
              </a:r>
              <a:endParaRPr lang="fr-FR" sz="1400" dirty="0"/>
            </a:p>
          </p:txBody>
        </p:sp>
        <p:sp>
          <p:nvSpPr>
            <p:cNvPr id="111" name="ZoneTexte 110"/>
            <p:cNvSpPr txBox="1"/>
            <p:nvPr/>
          </p:nvSpPr>
          <p:spPr>
            <a:xfrm>
              <a:off x="7321319" y="6272075"/>
              <a:ext cx="2312991" cy="523220"/>
            </a:xfrm>
            <a:prstGeom prst="rect">
              <a:avLst/>
            </a:prstGeom>
            <a:noFill/>
          </p:spPr>
          <p:txBody>
            <a:bodyPr wrap="square" rtlCol="0">
              <a:spAutoFit/>
            </a:bodyPr>
            <a:lstStyle/>
            <a:p>
              <a:r>
                <a:rPr lang="fr-FR" sz="1400" dirty="0" err="1" smtClean="0"/>
                <a:t>hc</a:t>
              </a:r>
              <a:r>
                <a:rPr lang="fr-FR" sz="1400" dirty="0" smtClean="0"/>
                <a:t> = heure où la vache s’est couchée pour la 1</a:t>
              </a:r>
              <a:r>
                <a:rPr lang="fr-FR" sz="1400" baseline="30000" dirty="0" smtClean="0"/>
                <a:t>ère</a:t>
              </a:r>
              <a:r>
                <a:rPr lang="fr-FR" sz="1400" dirty="0" smtClean="0"/>
                <a:t> fois </a:t>
              </a:r>
              <a:endParaRPr lang="fr-FR" sz="1400" dirty="0"/>
            </a:p>
          </p:txBody>
        </p:sp>
        <p:cxnSp>
          <p:nvCxnSpPr>
            <p:cNvPr id="112" name="Connecteur droit avec flèche 111"/>
            <p:cNvCxnSpPr/>
            <p:nvPr/>
          </p:nvCxnSpPr>
          <p:spPr>
            <a:xfrm flipH="1" flipV="1">
              <a:off x="8070262" y="5983283"/>
              <a:ext cx="0" cy="3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7871189" y="5693686"/>
              <a:ext cx="470114" cy="584775"/>
            </a:xfrm>
            <a:prstGeom prst="rect">
              <a:avLst/>
            </a:prstGeom>
            <a:noFill/>
          </p:spPr>
          <p:txBody>
            <a:bodyPr wrap="square" rtlCol="0">
              <a:spAutoFit/>
            </a:bodyPr>
            <a:lstStyle/>
            <a:p>
              <a:r>
                <a:rPr lang="fr-FR" sz="1600" dirty="0" smtClean="0"/>
                <a:t>13</a:t>
              </a:r>
            </a:p>
            <a:p>
              <a:endParaRPr lang="fr-FR" sz="1600" dirty="0"/>
            </a:p>
          </p:txBody>
        </p:sp>
        <p:sp>
          <p:nvSpPr>
            <p:cNvPr id="11" name="Accolade fermante 10"/>
            <p:cNvSpPr/>
            <p:nvPr/>
          </p:nvSpPr>
          <p:spPr>
            <a:xfrm rot="5400000">
              <a:off x="6847216" y="4977433"/>
              <a:ext cx="236556" cy="21543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114" name="ZoneTexte 113"/>
          <p:cNvSpPr txBox="1"/>
          <p:nvPr/>
        </p:nvSpPr>
        <p:spPr>
          <a:xfrm rot="18382515">
            <a:off x="3076672" y="2637716"/>
            <a:ext cx="1819010" cy="338554"/>
          </a:xfrm>
          <a:prstGeom prst="rect">
            <a:avLst/>
          </a:prstGeom>
          <a:noFill/>
        </p:spPr>
        <p:txBody>
          <a:bodyPr wrap="square" rtlCol="0">
            <a:spAutoFit/>
          </a:bodyPr>
          <a:lstStyle/>
          <a:p>
            <a:r>
              <a:rPr lang="fr-FR" sz="1600" dirty="0" err="1" smtClean="0"/>
              <a:t>Nb_traites</a:t>
            </a:r>
            <a:endParaRPr lang="fr-FR" sz="1600" dirty="0"/>
          </a:p>
        </p:txBody>
      </p:sp>
      <p:sp>
        <p:nvSpPr>
          <p:cNvPr id="115" name="Rectangle 114"/>
          <p:cNvSpPr/>
          <p:nvPr/>
        </p:nvSpPr>
        <p:spPr>
          <a:xfrm>
            <a:off x="3437122" y="3581775"/>
            <a:ext cx="450028" cy="2277514"/>
          </a:xfrm>
          <a:prstGeom prst="rect">
            <a:avLst/>
          </a:prstGeom>
          <a:solidFill>
            <a:srgbClr val="B2D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ZoneTexte 115"/>
          <p:cNvSpPr txBox="1"/>
          <p:nvPr/>
        </p:nvSpPr>
        <p:spPr>
          <a:xfrm rot="18472595">
            <a:off x="3677739" y="2863047"/>
            <a:ext cx="1284787" cy="338554"/>
          </a:xfrm>
          <a:prstGeom prst="rect">
            <a:avLst/>
          </a:prstGeom>
          <a:noFill/>
        </p:spPr>
        <p:txBody>
          <a:bodyPr wrap="square" rtlCol="0">
            <a:spAutoFit/>
          </a:bodyPr>
          <a:lstStyle/>
          <a:p>
            <a:r>
              <a:rPr lang="fr-FR" sz="1600" dirty="0"/>
              <a:t>S</a:t>
            </a:r>
            <a:r>
              <a:rPr lang="fr-FR" sz="1600" dirty="0" smtClean="0"/>
              <a:t>core</a:t>
            </a:r>
            <a:endParaRPr lang="fr-FR" sz="1600" dirty="0"/>
          </a:p>
        </p:txBody>
      </p:sp>
      <p:sp>
        <p:nvSpPr>
          <p:cNvPr id="117" name="Rectangle 116"/>
          <p:cNvSpPr/>
          <p:nvPr/>
        </p:nvSpPr>
        <p:spPr>
          <a:xfrm>
            <a:off x="3884422" y="3581775"/>
            <a:ext cx="463065" cy="2277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Y</a:t>
            </a:r>
            <a:endParaRPr lang="fr-FR" b="1" dirty="0">
              <a:solidFill>
                <a:schemeClr val="tx1"/>
              </a:solidFill>
            </a:endParaRPr>
          </a:p>
        </p:txBody>
      </p:sp>
      <p:sp>
        <p:nvSpPr>
          <p:cNvPr id="13" name="ZoneTexte 12"/>
          <p:cNvSpPr txBox="1"/>
          <p:nvPr/>
        </p:nvSpPr>
        <p:spPr>
          <a:xfrm>
            <a:off x="5115834" y="5320996"/>
            <a:ext cx="4671843" cy="584775"/>
          </a:xfrm>
          <a:prstGeom prst="rect">
            <a:avLst/>
          </a:prstGeom>
          <a:noFill/>
        </p:spPr>
        <p:txBody>
          <a:bodyPr wrap="square" rtlCol="0">
            <a:spAutoFit/>
          </a:bodyPr>
          <a:lstStyle/>
          <a:p>
            <a:r>
              <a:rPr lang="fr-FR" sz="1600" dirty="0" smtClean="0"/>
              <a:t>Regroupement des observations en deux classes : non boiteux (score 0 et 1) et boiteux (score 2 et 3)</a:t>
            </a:r>
            <a:endParaRPr lang="fr-FR" sz="1600" dirty="0"/>
          </a:p>
        </p:txBody>
      </p:sp>
      <p:sp>
        <p:nvSpPr>
          <p:cNvPr id="14" name="Flèche droite 13"/>
          <p:cNvSpPr/>
          <p:nvPr/>
        </p:nvSpPr>
        <p:spPr>
          <a:xfrm>
            <a:off x="4566187" y="5458238"/>
            <a:ext cx="418020" cy="32090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282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animBg="1"/>
      <p:bldP spid="116" grpId="0"/>
      <p:bldP spid="117" grpId="0" animBg="1"/>
      <p:bldP spid="13" grpId="0"/>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67589"/>
            <a:ext cx="3540034" cy="5220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Titre 1"/>
          <p:cNvSpPr>
            <a:spLocks noGrp="1"/>
          </p:cNvSpPr>
          <p:nvPr>
            <p:ph type="title"/>
          </p:nvPr>
        </p:nvSpPr>
        <p:spPr>
          <a:xfrm>
            <a:off x="6358" y="0"/>
            <a:ext cx="12185642" cy="847552"/>
          </a:xfrm>
        </p:spPr>
        <p:txBody>
          <a:bodyPr>
            <a:normAutofit/>
          </a:bodyPr>
          <a:lstStyle/>
          <a:p>
            <a:pPr algn="ctr"/>
            <a:r>
              <a:rPr lang="fr-FR" sz="2800" dirty="0" smtClean="0"/>
              <a:t>Mise en application de la PLS-DA sur un cas d’étude</a:t>
            </a:r>
            <a:endParaRPr lang="fr-FR" sz="2800" dirty="0"/>
          </a:p>
        </p:txBody>
      </p:sp>
      <p:sp>
        <p:nvSpPr>
          <p:cNvPr id="62" name="ZoneTexte 61"/>
          <p:cNvSpPr txBox="1"/>
          <p:nvPr/>
        </p:nvSpPr>
        <p:spPr>
          <a:xfrm>
            <a:off x="393605" y="1214603"/>
            <a:ext cx="3164588" cy="533919"/>
          </a:xfrm>
          <a:prstGeom prst="rect">
            <a:avLst/>
          </a:prstGeom>
          <a:solidFill>
            <a:srgbClr val="69B399"/>
          </a:solidFill>
        </p:spPr>
        <p:txBody>
          <a:bodyPr wrap="square" rtlCol="0" anchor="ctr" anchorCtr="0">
            <a:noAutofit/>
          </a:bodyPr>
          <a:lstStyle/>
          <a:p>
            <a:pPr algn="ctr"/>
            <a:r>
              <a:rPr lang="fr-FR" dirty="0" smtClean="0">
                <a:solidFill>
                  <a:schemeClr val="bg1"/>
                </a:solidFill>
              </a:rPr>
              <a:t>Modélisation avec une PLS-DA</a:t>
            </a:r>
            <a:endParaRPr lang="fr-FR" dirty="0">
              <a:solidFill>
                <a:schemeClr val="bg1"/>
              </a:solidFill>
            </a:endParaRPr>
          </a:p>
        </p:txBody>
      </p:sp>
      <p:sp>
        <p:nvSpPr>
          <p:cNvPr id="74" name="ZoneTexte 73"/>
          <p:cNvSpPr txBox="1"/>
          <p:nvPr/>
        </p:nvSpPr>
        <p:spPr>
          <a:xfrm>
            <a:off x="534282" y="2798331"/>
            <a:ext cx="6880485" cy="338554"/>
          </a:xfrm>
          <a:prstGeom prst="rect">
            <a:avLst/>
          </a:prstGeom>
          <a:noFill/>
        </p:spPr>
        <p:txBody>
          <a:bodyPr wrap="square" rtlCol="0">
            <a:spAutoFit/>
          </a:bodyPr>
          <a:lstStyle/>
          <a:p>
            <a:pPr marL="285750" indent="-285750">
              <a:buClr>
                <a:srgbClr val="69B399"/>
              </a:buClr>
              <a:buFont typeface="Wingdings" panose="05000000000000000000" pitchFamily="2" charset="2"/>
              <a:buChar char="v"/>
            </a:pPr>
            <a:r>
              <a:rPr lang="fr-FR" sz="1600" dirty="0" smtClean="0"/>
              <a:t>Sélection des variables les plus importantes pour la prédiction </a:t>
            </a:r>
            <a:endParaRPr lang="fr-FR" sz="1600" dirty="0"/>
          </a:p>
        </p:txBody>
      </p:sp>
      <p:sp>
        <p:nvSpPr>
          <p:cNvPr id="75" name="Flèche droite 74"/>
          <p:cNvSpPr/>
          <p:nvPr/>
        </p:nvSpPr>
        <p:spPr>
          <a:xfrm>
            <a:off x="6203033" y="2707728"/>
            <a:ext cx="509666" cy="496715"/>
          </a:xfrm>
          <a:prstGeom prst="rightArrow">
            <a:avLst/>
          </a:prstGeom>
          <a:solidFill>
            <a:srgbClr val="69B399"/>
          </a:solidFill>
          <a:ln>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ZoneTexte 75"/>
          <p:cNvSpPr txBox="1"/>
          <p:nvPr/>
        </p:nvSpPr>
        <p:spPr>
          <a:xfrm>
            <a:off x="6577789" y="2786809"/>
            <a:ext cx="4062335" cy="338554"/>
          </a:xfrm>
          <a:prstGeom prst="rect">
            <a:avLst/>
          </a:prstGeom>
          <a:noFill/>
        </p:spPr>
        <p:txBody>
          <a:bodyPr wrap="square" rtlCol="0">
            <a:spAutoFit/>
          </a:bodyPr>
          <a:lstStyle/>
          <a:p>
            <a:pPr algn="ctr"/>
            <a:r>
              <a:rPr lang="fr-FR" sz="1600" dirty="0" smtClean="0"/>
              <a:t>VIP &gt; 0,8 sur les 2 premières composantes</a:t>
            </a:r>
            <a:endParaRPr lang="fr-FR" sz="1600" dirty="0"/>
          </a:p>
        </p:txBody>
      </p:sp>
      <p:sp>
        <p:nvSpPr>
          <p:cNvPr id="84" name="ZoneTexte 83"/>
          <p:cNvSpPr txBox="1"/>
          <p:nvPr/>
        </p:nvSpPr>
        <p:spPr>
          <a:xfrm>
            <a:off x="534282" y="2238077"/>
            <a:ext cx="3732126" cy="338554"/>
          </a:xfrm>
          <a:prstGeom prst="rect">
            <a:avLst/>
          </a:prstGeom>
          <a:noFill/>
        </p:spPr>
        <p:txBody>
          <a:bodyPr wrap="square" rtlCol="0">
            <a:spAutoFit/>
          </a:bodyPr>
          <a:lstStyle/>
          <a:p>
            <a:pPr marL="285750" indent="-285750">
              <a:buClr>
                <a:srgbClr val="69B399"/>
              </a:buClr>
              <a:buFont typeface="Wingdings" panose="05000000000000000000" pitchFamily="2" charset="2"/>
              <a:buChar char="v"/>
            </a:pPr>
            <a:r>
              <a:rPr lang="fr-FR" sz="1600" dirty="0" smtClean="0"/>
              <a:t>Plot des observations</a:t>
            </a:r>
            <a:endParaRPr lang="fr-FR" sz="1600" dirty="0"/>
          </a:p>
        </p:txBody>
      </p:sp>
      <p:sp>
        <p:nvSpPr>
          <p:cNvPr id="85" name="ZoneTexte 84"/>
          <p:cNvSpPr txBox="1"/>
          <p:nvPr/>
        </p:nvSpPr>
        <p:spPr>
          <a:xfrm>
            <a:off x="534282" y="3400868"/>
            <a:ext cx="4725591" cy="338554"/>
          </a:xfrm>
          <a:prstGeom prst="rect">
            <a:avLst/>
          </a:prstGeom>
          <a:noFill/>
        </p:spPr>
        <p:txBody>
          <a:bodyPr wrap="square" rtlCol="0">
            <a:spAutoFit/>
          </a:bodyPr>
          <a:lstStyle/>
          <a:p>
            <a:pPr marL="285750" indent="-285750">
              <a:buClr>
                <a:srgbClr val="69B399"/>
              </a:buClr>
              <a:buFont typeface="Wingdings" panose="05000000000000000000" pitchFamily="2" charset="2"/>
              <a:buChar char="v"/>
            </a:pPr>
            <a:r>
              <a:rPr lang="fr-FR" sz="1600" dirty="0" smtClean="0"/>
              <a:t>Plot des variables avec les variables sélectionnées</a:t>
            </a:r>
            <a:endParaRPr lang="fr-FR" sz="1600" dirty="0"/>
          </a:p>
        </p:txBody>
      </p:sp>
      <p:sp>
        <p:nvSpPr>
          <p:cNvPr id="86" name="Bouton d'action : Informations 85">
            <a:hlinkClick r:id="rId2" action="ppaction://hlinkfile" highlightClick="1"/>
          </p:cNvPr>
          <p:cNvSpPr/>
          <p:nvPr/>
        </p:nvSpPr>
        <p:spPr>
          <a:xfrm>
            <a:off x="2808704" y="2245421"/>
            <a:ext cx="329784" cy="338554"/>
          </a:xfrm>
          <a:prstGeom prst="actionButtonInformati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Bouton d'action : Informations 86">
            <a:hlinkClick r:id="rId3" action="ppaction://hlinkfile" highlightClick="1"/>
          </p:cNvPr>
          <p:cNvSpPr/>
          <p:nvPr/>
        </p:nvSpPr>
        <p:spPr>
          <a:xfrm>
            <a:off x="5094981" y="3400868"/>
            <a:ext cx="329784" cy="338554"/>
          </a:xfrm>
          <a:prstGeom prst="actionButtonInformati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Bouton d'action : Informations 88">
            <a:hlinkClick r:id="rId4" action="ppaction://hlinkfile" highlightClick="1"/>
          </p:cNvPr>
          <p:cNvSpPr/>
          <p:nvPr/>
        </p:nvSpPr>
        <p:spPr>
          <a:xfrm>
            <a:off x="10475232" y="2814275"/>
            <a:ext cx="329784" cy="338554"/>
          </a:xfrm>
          <a:prstGeom prst="actionButtonInformati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1" name="Groupe 90"/>
          <p:cNvGrpSpPr/>
          <p:nvPr/>
        </p:nvGrpSpPr>
        <p:grpSpPr>
          <a:xfrm>
            <a:off x="5493617" y="1284783"/>
            <a:ext cx="5949323" cy="536100"/>
            <a:chOff x="9701589" y="5807642"/>
            <a:chExt cx="5949323" cy="536100"/>
          </a:xfrm>
        </p:grpSpPr>
        <p:pic>
          <p:nvPicPr>
            <p:cNvPr id="94" name="Picture 2" descr="Rstudio | Framalib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01589" y="5807642"/>
              <a:ext cx="536100" cy="536100"/>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p:cNvSpPr/>
            <p:nvPr/>
          </p:nvSpPr>
          <p:spPr>
            <a:xfrm>
              <a:off x="10237689" y="5884811"/>
              <a:ext cx="5413223" cy="338554"/>
            </a:xfrm>
            <a:prstGeom prst="rect">
              <a:avLst/>
            </a:prstGeom>
          </p:spPr>
          <p:txBody>
            <a:bodyPr wrap="square">
              <a:spAutoFit/>
            </a:bodyPr>
            <a:lstStyle/>
            <a:p>
              <a:r>
                <a:rPr lang="fr-FR" sz="1600" dirty="0" smtClean="0"/>
                <a:t>Application avec la fonction </a:t>
              </a:r>
              <a:r>
                <a:rPr lang="fr-FR" sz="1600" dirty="0" err="1" smtClean="0"/>
                <a:t>plsDA</a:t>
              </a:r>
              <a:r>
                <a:rPr lang="fr-FR" sz="1600" dirty="0" smtClean="0"/>
                <a:t> du package R </a:t>
              </a:r>
              <a:r>
                <a:rPr lang="fr-FR" sz="1600" dirty="0" err="1" smtClean="0"/>
                <a:t>DiscriMiner</a:t>
              </a:r>
              <a:endParaRPr lang="fr-FR" sz="1600" dirty="0"/>
            </a:p>
          </p:txBody>
        </p:sp>
      </p:grpSp>
      <p:sp>
        <p:nvSpPr>
          <p:cNvPr id="103" name="Flèche vers le bas 102"/>
          <p:cNvSpPr/>
          <p:nvPr/>
        </p:nvSpPr>
        <p:spPr>
          <a:xfrm rot="16200000">
            <a:off x="206121" y="4876532"/>
            <a:ext cx="557622" cy="565593"/>
          </a:xfrm>
          <a:prstGeom prst="down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ZoneTexte 103"/>
          <p:cNvSpPr txBox="1"/>
          <p:nvPr/>
        </p:nvSpPr>
        <p:spPr>
          <a:xfrm>
            <a:off x="909433" y="4531952"/>
            <a:ext cx="10737106" cy="1323439"/>
          </a:xfrm>
          <a:prstGeom prst="rect">
            <a:avLst/>
          </a:prstGeom>
          <a:solidFill>
            <a:srgbClr val="69B399"/>
          </a:solidFill>
        </p:spPr>
        <p:txBody>
          <a:bodyPr wrap="square" rtlCol="0">
            <a:spAutoFit/>
          </a:bodyPr>
          <a:lstStyle/>
          <a:p>
            <a:pPr algn="just"/>
            <a:r>
              <a:rPr lang="fr-FR" sz="1600" dirty="0" smtClean="0">
                <a:solidFill>
                  <a:schemeClr val="bg1"/>
                </a:solidFill>
              </a:rPr>
              <a:t>Conclusion  : l’analyse des variables à partir de la PLS-DA montre plusieurs tendances intéressantes et facilement interprétables avec la littérature sur les boiteries et le comportement. Certaines caractéristiques innovantes (durée avant de se coucher, distance parcourue, dispersion, etc.), calculées à partir d’une méthodologie combinant données accéléromètres et GPS, semblent  pouvoir être expliquées en partie par les boiteries au pâturage. Elles apparaissent ainsi comme des variables pertinentes dans le développement d’outils automatisés d’aide à la détection des boiteries des VL au pâturage. </a:t>
            </a:r>
            <a:endParaRPr lang="fr-FR" sz="1600" dirty="0">
              <a:solidFill>
                <a:schemeClr val="bg1"/>
              </a:solidFill>
            </a:endParaRPr>
          </a:p>
        </p:txBody>
      </p:sp>
      <p:sp>
        <p:nvSpPr>
          <p:cNvPr id="4" name="Espace réservé du numéro de diapositive 3"/>
          <p:cNvSpPr>
            <a:spLocks noGrp="1"/>
          </p:cNvSpPr>
          <p:nvPr>
            <p:ph type="sldNum" sz="quarter" idx="12"/>
          </p:nvPr>
        </p:nvSpPr>
        <p:spPr/>
        <p:txBody>
          <a:bodyPr/>
          <a:lstStyle/>
          <a:p>
            <a:fld id="{E2865AC2-C3CD-4BE8-8A41-BDDEB636779E}" type="slidenum">
              <a:rPr lang="fr-FR" smtClean="0"/>
              <a:t>23</a:t>
            </a:fld>
            <a:endParaRPr lang="fr-FR" dirty="0"/>
          </a:p>
        </p:txBody>
      </p:sp>
    </p:spTree>
    <p:extLst>
      <p:ext uri="{BB962C8B-B14F-4D97-AF65-F5344CB8AC3E}">
        <p14:creationId xmlns:p14="http://schemas.microsoft.com/office/powerpoint/2010/main" val="390227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wipe(left)">
                                      <p:cBhvr>
                                        <p:cTn id="1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Titre 1"/>
          <p:cNvSpPr>
            <a:spLocks noGrp="1"/>
          </p:cNvSpPr>
          <p:nvPr>
            <p:ph type="title"/>
          </p:nvPr>
        </p:nvSpPr>
        <p:spPr>
          <a:xfrm>
            <a:off x="6358" y="0"/>
            <a:ext cx="12185642" cy="847552"/>
          </a:xfrm>
        </p:spPr>
        <p:txBody>
          <a:bodyPr>
            <a:normAutofit/>
          </a:bodyPr>
          <a:lstStyle/>
          <a:p>
            <a:pPr algn="ctr"/>
            <a:r>
              <a:rPr lang="fr-FR" sz="2800" dirty="0" smtClean="0"/>
              <a:t>Références</a:t>
            </a:r>
            <a:endParaRPr lang="fr-FR" sz="2800" dirty="0"/>
          </a:p>
        </p:txBody>
      </p:sp>
      <p:sp>
        <p:nvSpPr>
          <p:cNvPr id="19" name="Rectangle 18"/>
          <p:cNvSpPr/>
          <p:nvPr/>
        </p:nvSpPr>
        <p:spPr>
          <a:xfrm>
            <a:off x="0" y="867589"/>
            <a:ext cx="3540034" cy="5220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330139" y="1284529"/>
            <a:ext cx="11486721" cy="91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effectLst/>
              </a:rPr>
              <a:t>Barker, Matthew, et William </a:t>
            </a:r>
            <a:r>
              <a:rPr lang="en-US" sz="1600" dirty="0" err="1" smtClean="0">
                <a:solidFill>
                  <a:schemeClr val="tx1"/>
                </a:solidFill>
                <a:effectLst/>
              </a:rPr>
              <a:t>Rayens</a:t>
            </a:r>
            <a:r>
              <a:rPr lang="en-US" sz="1600" dirty="0" smtClean="0">
                <a:solidFill>
                  <a:schemeClr val="tx1"/>
                </a:solidFill>
                <a:effectLst/>
              </a:rPr>
              <a:t>. « Partial Least Squares for Discrimination ». </a:t>
            </a:r>
            <a:r>
              <a:rPr lang="en-US" sz="1600" i="1" dirty="0" smtClean="0">
                <a:solidFill>
                  <a:schemeClr val="tx1"/>
                </a:solidFill>
                <a:effectLst/>
              </a:rPr>
              <a:t>Journal of </a:t>
            </a:r>
            <a:r>
              <a:rPr lang="en-US" sz="1600" i="1" dirty="0" err="1" smtClean="0">
                <a:solidFill>
                  <a:schemeClr val="tx1"/>
                </a:solidFill>
                <a:effectLst/>
              </a:rPr>
              <a:t>Chemometrics</a:t>
            </a:r>
            <a:r>
              <a:rPr lang="en-US" sz="1600" dirty="0" smtClean="0">
                <a:solidFill>
                  <a:schemeClr val="tx1"/>
                </a:solidFill>
                <a:effectLst/>
              </a:rPr>
              <a:t> 17, n</a:t>
            </a:r>
            <a:r>
              <a:rPr lang="en-US" sz="1600" baseline="30000" dirty="0" smtClean="0">
                <a:solidFill>
                  <a:schemeClr val="tx1"/>
                </a:solidFill>
                <a:effectLst/>
              </a:rPr>
              <a:t>o</a:t>
            </a:r>
            <a:r>
              <a:rPr lang="en-US" sz="1600" dirty="0" smtClean="0">
                <a:solidFill>
                  <a:schemeClr val="tx1"/>
                </a:solidFill>
                <a:effectLst/>
              </a:rPr>
              <a:t> 3 (24 mars 2003): 166‑73. </a:t>
            </a:r>
            <a:r>
              <a:rPr lang="en-US" sz="1600" dirty="0" smtClean="0">
                <a:solidFill>
                  <a:schemeClr val="tx1"/>
                </a:solidFill>
                <a:effectLst/>
                <a:hlinkClick r:id="rId2"/>
              </a:rPr>
              <a:t>https://doi.org/10.1002/cem.785</a:t>
            </a:r>
            <a:r>
              <a:rPr lang="en-US" sz="1600" dirty="0" smtClean="0">
                <a:solidFill>
                  <a:schemeClr val="tx1"/>
                </a:solidFill>
                <a:effectLst/>
              </a:rPr>
              <a:t>.</a:t>
            </a:r>
          </a:p>
          <a:p>
            <a:pPr algn="ctr"/>
            <a:endParaRPr lang="fr-FR" dirty="0">
              <a:solidFill>
                <a:schemeClr val="tx1"/>
              </a:solidFill>
            </a:endParaRPr>
          </a:p>
        </p:txBody>
      </p:sp>
      <p:sp>
        <p:nvSpPr>
          <p:cNvPr id="2" name="Rectangle 1"/>
          <p:cNvSpPr/>
          <p:nvPr/>
        </p:nvSpPr>
        <p:spPr>
          <a:xfrm>
            <a:off x="330139" y="2091388"/>
            <a:ext cx="11057541" cy="584775"/>
          </a:xfrm>
          <a:prstGeom prst="rect">
            <a:avLst/>
          </a:prstGeom>
        </p:spPr>
        <p:txBody>
          <a:bodyPr wrap="square">
            <a:spAutoFit/>
          </a:bodyPr>
          <a:lstStyle/>
          <a:p>
            <a:pPr algn="just">
              <a:spcAft>
                <a:spcPts val="0"/>
              </a:spcAft>
            </a:pPr>
            <a:r>
              <a:rPr lang="fr-FR" sz="1600" dirty="0" err="1">
                <a:ea typeface="Times New Roman" panose="02020603050405020304" pitchFamily="18" charset="0"/>
                <a:cs typeface="Times New Roman" panose="02020603050405020304" pitchFamily="18" charset="0"/>
              </a:rPr>
              <a:t>Cariou</a:t>
            </a:r>
            <a:r>
              <a:rPr lang="fr-FR" sz="1600" dirty="0">
                <a:ea typeface="Times New Roman" panose="02020603050405020304" pitchFamily="18" charset="0"/>
                <a:cs typeface="Times New Roman" panose="02020603050405020304" pitchFamily="18" charset="0"/>
              </a:rPr>
              <a:t> V., 2015. Méthodes </a:t>
            </a:r>
            <a:r>
              <a:rPr lang="fr-FR" sz="1600" dirty="0" err="1">
                <a:ea typeface="Times New Roman" panose="02020603050405020304" pitchFamily="18" charset="0"/>
                <a:cs typeface="Times New Roman" panose="02020603050405020304" pitchFamily="18" charset="0"/>
              </a:rPr>
              <a:t>inférentielles</a:t>
            </a:r>
            <a:r>
              <a:rPr lang="fr-FR" sz="1600" dirty="0">
                <a:ea typeface="Times New Roman" panose="02020603050405020304" pitchFamily="18" charset="0"/>
                <a:cs typeface="Times New Roman" panose="02020603050405020304" pitchFamily="18" charset="0"/>
              </a:rPr>
              <a:t> : MLR, PCR, PLS. Nantes : </a:t>
            </a:r>
            <a:r>
              <a:rPr lang="fr-FR" sz="1600" dirty="0" err="1">
                <a:ea typeface="Times New Roman" panose="02020603050405020304" pitchFamily="18" charset="0"/>
                <a:cs typeface="Times New Roman" panose="02020603050405020304" pitchFamily="18" charset="0"/>
              </a:rPr>
              <a:t>Oniris</a:t>
            </a:r>
            <a:r>
              <a:rPr lang="fr-FR" sz="1600" dirty="0">
                <a:ea typeface="Times New Roman" panose="02020603050405020304" pitchFamily="18" charset="0"/>
                <a:cs typeface="Times New Roman" panose="02020603050405020304" pitchFamily="18" charset="0"/>
              </a:rPr>
              <a:t>, 27p. (</a:t>
            </a:r>
            <a:r>
              <a:rPr lang="fr-FR" sz="1600" dirty="0" err="1">
                <a:ea typeface="Times New Roman" panose="02020603050405020304" pitchFamily="18" charset="0"/>
                <a:cs typeface="Times New Roman" panose="02020603050405020304" pitchFamily="18" charset="0"/>
              </a:rPr>
              <a:t>Oniris</a:t>
            </a:r>
            <a:r>
              <a:rPr lang="fr-FR" sz="1600" dirty="0">
                <a:ea typeface="Times New Roman" panose="02020603050405020304" pitchFamily="18" charset="0"/>
                <a:cs typeface="Times New Roman" panose="02020603050405020304" pitchFamily="18" charset="0"/>
              </a:rPr>
              <a:t> 3</a:t>
            </a:r>
            <a:r>
              <a:rPr lang="fr-FR" sz="1600" baseline="30000" dirty="0">
                <a:ea typeface="Times New Roman" panose="02020603050405020304" pitchFamily="18" charset="0"/>
                <a:cs typeface="Times New Roman" panose="02020603050405020304" pitchFamily="18" charset="0"/>
              </a:rPr>
              <a:t>ème</a:t>
            </a:r>
            <a:r>
              <a:rPr lang="fr-FR" sz="1600" dirty="0">
                <a:ea typeface="Times New Roman" panose="02020603050405020304" pitchFamily="18" charset="0"/>
                <a:cs typeface="Times New Roman" panose="02020603050405020304" pitchFamily="18" charset="0"/>
              </a:rPr>
              <a:t> année orientation statistiques appliquées, Cours)</a:t>
            </a:r>
            <a:endParaRPr lang="fr-FR" sz="1600" dirty="0">
              <a:ea typeface="Times New Roman" panose="02020603050405020304" pitchFamily="18" charset="0"/>
              <a:cs typeface="Arial" panose="020B0604020202020204" pitchFamily="34" charset="0"/>
            </a:endParaRPr>
          </a:p>
        </p:txBody>
      </p:sp>
      <p:sp>
        <p:nvSpPr>
          <p:cNvPr id="3" name="ZoneTexte 2"/>
          <p:cNvSpPr txBox="1"/>
          <p:nvPr/>
        </p:nvSpPr>
        <p:spPr>
          <a:xfrm>
            <a:off x="1441656" y="3221513"/>
            <a:ext cx="8834509" cy="584775"/>
          </a:xfrm>
          <a:prstGeom prst="rect">
            <a:avLst/>
          </a:prstGeom>
          <a:solidFill>
            <a:srgbClr val="69B399"/>
          </a:solidFill>
        </p:spPr>
        <p:txBody>
          <a:bodyPr wrap="square" rtlCol="0">
            <a:spAutoFit/>
          </a:bodyPr>
          <a:lstStyle/>
          <a:p>
            <a:pPr algn="ctr"/>
            <a:r>
              <a:rPr lang="fr-FR" sz="3200" dirty="0" smtClean="0">
                <a:solidFill>
                  <a:schemeClr val="bg1"/>
                </a:solidFill>
              </a:rPr>
              <a:t>Merci pour votre attention. Des questions ?</a:t>
            </a:r>
            <a:endParaRPr lang="fr-FR" sz="3200" dirty="0">
              <a:solidFill>
                <a:schemeClr val="bg1"/>
              </a:solidFill>
            </a:endParaRPr>
          </a:p>
        </p:txBody>
      </p:sp>
      <p:sp>
        <p:nvSpPr>
          <p:cNvPr id="4" name="Espace réservé du numéro de diapositive 3"/>
          <p:cNvSpPr>
            <a:spLocks noGrp="1"/>
          </p:cNvSpPr>
          <p:nvPr>
            <p:ph type="sldNum" sz="quarter" idx="12"/>
          </p:nvPr>
        </p:nvSpPr>
        <p:spPr/>
        <p:txBody>
          <a:bodyPr/>
          <a:lstStyle/>
          <a:p>
            <a:fld id="{E2865AC2-C3CD-4BE8-8A41-BDDEB636779E}" type="slidenum">
              <a:rPr lang="fr-FR" smtClean="0"/>
              <a:t>24</a:t>
            </a:fld>
            <a:endParaRPr lang="fr-FR"/>
          </a:p>
        </p:txBody>
      </p:sp>
    </p:spTree>
    <p:extLst>
      <p:ext uri="{BB962C8B-B14F-4D97-AF65-F5344CB8AC3E}">
        <p14:creationId xmlns:p14="http://schemas.microsoft.com/office/powerpoint/2010/main" val="2857460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0" y="780674"/>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Objectif de la PLS-DA</a:t>
            </a:r>
            <a:endParaRPr lang="fr-FR" sz="2800" dirty="0"/>
          </a:p>
        </p:txBody>
      </p:sp>
      <p:sp>
        <p:nvSpPr>
          <p:cNvPr id="8" name="ZoneTexte 7"/>
          <p:cNvSpPr txBox="1"/>
          <p:nvPr/>
        </p:nvSpPr>
        <p:spPr>
          <a:xfrm>
            <a:off x="796834" y="1332411"/>
            <a:ext cx="10881360" cy="646331"/>
          </a:xfrm>
          <a:prstGeom prst="rect">
            <a:avLst/>
          </a:prstGeom>
          <a:noFill/>
        </p:spPr>
        <p:txBody>
          <a:bodyPr wrap="square" rtlCol="0">
            <a:spAutoFit/>
          </a:bodyPr>
          <a:lstStyle/>
          <a:p>
            <a:r>
              <a:rPr lang="fr-FR" b="1" dirty="0" smtClean="0"/>
              <a:t>Objectif PLS-DA  </a:t>
            </a:r>
            <a:r>
              <a:rPr lang="fr-FR" dirty="0" smtClean="0"/>
              <a:t>: Construire T composantes PLS orthogonales entre elles, qui à la fois restituent bien la matrice X et également qui expliquent/prédisent bien le vecteur y.</a:t>
            </a:r>
          </a:p>
        </p:txBody>
      </p:sp>
      <p:sp>
        <p:nvSpPr>
          <p:cNvPr id="11" name="Rectangle 10"/>
          <p:cNvSpPr/>
          <p:nvPr/>
        </p:nvSpPr>
        <p:spPr>
          <a:xfrm>
            <a:off x="969352" y="3281691"/>
            <a:ext cx="2121877" cy="198197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a:t>
            </a:r>
            <a:endParaRPr lang="fr-FR" dirty="0">
              <a:solidFill>
                <a:schemeClr val="tx1"/>
              </a:solidFill>
            </a:endParaRPr>
          </a:p>
        </p:txBody>
      </p:sp>
      <p:cxnSp>
        <p:nvCxnSpPr>
          <p:cNvPr id="16" name="Connecteur droit avec flèche 15"/>
          <p:cNvCxnSpPr/>
          <p:nvPr/>
        </p:nvCxnSpPr>
        <p:spPr>
          <a:xfrm>
            <a:off x="896291" y="3225881"/>
            <a:ext cx="22680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943486" y="2891976"/>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18" name="Connecteur droit avec flèche 17"/>
          <p:cNvCxnSpPr/>
          <p:nvPr/>
        </p:nvCxnSpPr>
        <p:spPr>
          <a:xfrm>
            <a:off x="893386" y="3225881"/>
            <a:ext cx="2905" cy="206467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335254" y="2176789"/>
            <a:ext cx="2121877" cy="198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43" name="ZoneTexte 42"/>
          <p:cNvSpPr txBox="1"/>
          <p:nvPr/>
        </p:nvSpPr>
        <p:spPr>
          <a:xfrm>
            <a:off x="524791" y="3159755"/>
            <a:ext cx="545519" cy="307777"/>
          </a:xfrm>
          <a:prstGeom prst="rect">
            <a:avLst/>
          </a:prstGeom>
          <a:noFill/>
        </p:spPr>
        <p:txBody>
          <a:bodyPr wrap="square" rtlCol="0">
            <a:spAutoFit/>
          </a:bodyPr>
          <a:lstStyle/>
          <a:p>
            <a:r>
              <a:rPr lang="fr-FR" sz="1400" dirty="0" smtClean="0"/>
              <a:t>t1</a:t>
            </a:r>
            <a:endParaRPr lang="fr-FR" sz="1400" dirty="0"/>
          </a:p>
        </p:txBody>
      </p:sp>
      <p:sp>
        <p:nvSpPr>
          <p:cNvPr id="46" name="ZoneTexte 45"/>
          <p:cNvSpPr txBox="1"/>
          <p:nvPr/>
        </p:nvSpPr>
        <p:spPr>
          <a:xfrm>
            <a:off x="524791" y="3408465"/>
            <a:ext cx="545519" cy="307777"/>
          </a:xfrm>
          <a:prstGeom prst="rect">
            <a:avLst/>
          </a:prstGeom>
          <a:noFill/>
        </p:spPr>
        <p:txBody>
          <a:bodyPr wrap="square" rtlCol="0">
            <a:spAutoFit/>
          </a:bodyPr>
          <a:lstStyle/>
          <a:p>
            <a:r>
              <a:rPr lang="fr-FR" sz="1400" dirty="0" smtClean="0"/>
              <a:t>t2</a:t>
            </a:r>
            <a:endParaRPr lang="fr-FR" sz="1400" dirty="0"/>
          </a:p>
        </p:txBody>
      </p:sp>
      <p:sp>
        <p:nvSpPr>
          <p:cNvPr id="47" name="ZoneTexte 46"/>
          <p:cNvSpPr txBox="1"/>
          <p:nvPr/>
        </p:nvSpPr>
        <p:spPr>
          <a:xfrm>
            <a:off x="524791" y="3650453"/>
            <a:ext cx="545519" cy="307777"/>
          </a:xfrm>
          <a:prstGeom prst="rect">
            <a:avLst/>
          </a:prstGeom>
          <a:noFill/>
        </p:spPr>
        <p:txBody>
          <a:bodyPr wrap="square" rtlCol="0">
            <a:spAutoFit/>
          </a:bodyPr>
          <a:lstStyle/>
          <a:p>
            <a:r>
              <a:rPr lang="fr-FR" sz="1400" dirty="0" smtClean="0"/>
              <a:t>t3</a:t>
            </a:r>
            <a:endParaRPr lang="fr-FR" sz="1400" dirty="0"/>
          </a:p>
        </p:txBody>
      </p:sp>
      <p:sp>
        <p:nvSpPr>
          <p:cNvPr id="48" name="ZoneTexte 47"/>
          <p:cNvSpPr txBox="1"/>
          <p:nvPr/>
        </p:nvSpPr>
        <p:spPr>
          <a:xfrm rot="5400000">
            <a:off x="622889" y="3959240"/>
            <a:ext cx="280539" cy="307777"/>
          </a:xfrm>
          <a:prstGeom prst="rect">
            <a:avLst/>
          </a:prstGeom>
          <a:noFill/>
        </p:spPr>
        <p:txBody>
          <a:bodyPr wrap="square" rtlCol="0">
            <a:spAutoFit/>
          </a:bodyPr>
          <a:lstStyle/>
          <a:p>
            <a:r>
              <a:rPr lang="fr-FR" sz="1400" dirty="0" smtClean="0"/>
              <a:t>…</a:t>
            </a:r>
            <a:endParaRPr lang="fr-FR" sz="1400" dirty="0"/>
          </a:p>
        </p:txBody>
      </p:sp>
      <p:sp>
        <p:nvSpPr>
          <p:cNvPr id="49" name="ZoneTexte 48"/>
          <p:cNvSpPr txBox="1"/>
          <p:nvPr/>
        </p:nvSpPr>
        <p:spPr>
          <a:xfrm>
            <a:off x="524791" y="5039876"/>
            <a:ext cx="545519" cy="307777"/>
          </a:xfrm>
          <a:prstGeom prst="rect">
            <a:avLst/>
          </a:prstGeom>
          <a:noFill/>
        </p:spPr>
        <p:txBody>
          <a:bodyPr wrap="square" rtlCol="0">
            <a:spAutoFit/>
          </a:bodyPr>
          <a:lstStyle/>
          <a:p>
            <a:r>
              <a:rPr lang="fr-FR" sz="1400" dirty="0" smtClean="0"/>
              <a:t>th</a:t>
            </a:r>
            <a:endParaRPr lang="fr-FR" sz="1400" dirty="0"/>
          </a:p>
        </p:txBody>
      </p:sp>
      <p:sp>
        <p:nvSpPr>
          <p:cNvPr id="30" name="ZoneTexte 29"/>
          <p:cNvSpPr txBox="1"/>
          <p:nvPr/>
        </p:nvSpPr>
        <p:spPr>
          <a:xfrm>
            <a:off x="3748045" y="2458041"/>
            <a:ext cx="4388471" cy="584775"/>
          </a:xfrm>
          <a:prstGeom prst="rect">
            <a:avLst/>
          </a:prstGeom>
          <a:noFill/>
        </p:spPr>
        <p:txBody>
          <a:bodyPr wrap="square" rtlCol="0">
            <a:spAutoFit/>
          </a:bodyPr>
          <a:lstStyle/>
          <a:p>
            <a:r>
              <a:rPr lang="fr-FR" sz="1600" dirty="0" smtClean="0"/>
              <a:t>Restitution de la variance de la matrice X  ≈ ACP</a:t>
            </a:r>
          </a:p>
          <a:p>
            <a:pPr algn="ctr"/>
            <a:r>
              <a:rPr lang="fr-FR" sz="1600" dirty="0" smtClean="0"/>
              <a:t>X = </a:t>
            </a:r>
            <a:r>
              <a:rPr lang="fr-FR" sz="1600" b="1" dirty="0" smtClean="0">
                <a:solidFill>
                  <a:schemeClr val="tx2"/>
                </a:solidFill>
              </a:rPr>
              <a:t>T</a:t>
            </a:r>
            <a:r>
              <a:rPr lang="fr-FR" sz="1600" b="1" dirty="0" smtClean="0">
                <a:solidFill>
                  <a:schemeClr val="accent6"/>
                </a:solidFill>
              </a:rPr>
              <a:t>P</a:t>
            </a:r>
            <a:r>
              <a:rPr lang="fr-FR" sz="1600" b="1" baseline="30000" dirty="0" smtClean="0">
                <a:solidFill>
                  <a:schemeClr val="accent6"/>
                </a:solidFill>
              </a:rPr>
              <a:t>T</a:t>
            </a:r>
            <a:r>
              <a:rPr lang="fr-FR" sz="1600" dirty="0" smtClean="0"/>
              <a:t> + </a:t>
            </a:r>
            <a:r>
              <a:rPr lang="fr-FR" sz="1600" b="1" dirty="0" smtClean="0">
                <a:solidFill>
                  <a:schemeClr val="bg1">
                    <a:lumMod val="65000"/>
                  </a:schemeClr>
                </a:solidFill>
              </a:rPr>
              <a:t>F</a:t>
            </a:r>
            <a:r>
              <a:rPr lang="fr-FR" sz="1600" dirty="0" smtClean="0"/>
              <a:t> </a:t>
            </a:r>
            <a:endParaRPr lang="fr-FR" sz="1600" dirty="0"/>
          </a:p>
        </p:txBody>
      </p:sp>
      <p:sp>
        <p:nvSpPr>
          <p:cNvPr id="54" name="ZoneTexte 53"/>
          <p:cNvSpPr txBox="1"/>
          <p:nvPr/>
        </p:nvSpPr>
        <p:spPr>
          <a:xfrm>
            <a:off x="4007535" y="3163420"/>
            <a:ext cx="3742674" cy="338554"/>
          </a:xfrm>
          <a:prstGeom prst="rect">
            <a:avLst/>
          </a:prstGeom>
          <a:noFill/>
        </p:spPr>
        <p:txBody>
          <a:bodyPr wrap="square" rtlCol="0">
            <a:spAutoFit/>
          </a:bodyPr>
          <a:lstStyle/>
          <a:p>
            <a:r>
              <a:rPr lang="fr-FR" sz="1600" dirty="0" smtClean="0">
                <a:solidFill>
                  <a:schemeClr val="accent6"/>
                </a:solidFill>
              </a:rPr>
              <a:t>P : vecteurs propres (vecteur des </a:t>
            </a:r>
            <a:r>
              <a:rPr lang="fr-FR" sz="1600" dirty="0" err="1" smtClean="0">
                <a:solidFill>
                  <a:schemeClr val="accent6"/>
                </a:solidFill>
              </a:rPr>
              <a:t>loadings</a:t>
            </a:r>
            <a:r>
              <a:rPr lang="fr-FR" sz="1600" dirty="0" smtClean="0">
                <a:solidFill>
                  <a:schemeClr val="accent6"/>
                </a:solidFill>
              </a:rPr>
              <a:t>)</a:t>
            </a:r>
            <a:endParaRPr lang="fr-FR" sz="1600" dirty="0">
              <a:solidFill>
                <a:schemeClr val="accent6"/>
              </a:solidFill>
            </a:endParaRPr>
          </a:p>
        </p:txBody>
      </p:sp>
      <p:sp>
        <p:nvSpPr>
          <p:cNvPr id="55" name="ZoneTexte 54"/>
          <p:cNvSpPr txBox="1"/>
          <p:nvPr/>
        </p:nvSpPr>
        <p:spPr>
          <a:xfrm>
            <a:off x="4012645" y="3410799"/>
            <a:ext cx="3327546" cy="338554"/>
          </a:xfrm>
          <a:prstGeom prst="rect">
            <a:avLst/>
          </a:prstGeom>
          <a:noFill/>
        </p:spPr>
        <p:txBody>
          <a:bodyPr wrap="square" rtlCol="0">
            <a:spAutoFit/>
          </a:bodyPr>
          <a:lstStyle/>
          <a:p>
            <a:r>
              <a:rPr lang="fr-FR" sz="1600" dirty="0">
                <a:solidFill>
                  <a:schemeClr val="bg1">
                    <a:lumMod val="65000"/>
                  </a:schemeClr>
                </a:solidFill>
              </a:rPr>
              <a:t>F</a:t>
            </a:r>
            <a:r>
              <a:rPr lang="fr-FR" sz="1600" dirty="0" smtClean="0">
                <a:solidFill>
                  <a:schemeClr val="bg1">
                    <a:lumMod val="65000"/>
                  </a:schemeClr>
                </a:solidFill>
              </a:rPr>
              <a:t> : résidus</a:t>
            </a:r>
            <a:endParaRPr lang="fr-FR" sz="1600" dirty="0">
              <a:solidFill>
                <a:schemeClr val="bg1">
                  <a:lumMod val="65000"/>
                </a:schemeClr>
              </a:solidFill>
            </a:endParaRPr>
          </a:p>
        </p:txBody>
      </p:sp>
      <p:grpSp>
        <p:nvGrpSpPr>
          <p:cNvPr id="84" name="Groupe 83"/>
          <p:cNvGrpSpPr/>
          <p:nvPr/>
        </p:nvGrpSpPr>
        <p:grpSpPr>
          <a:xfrm>
            <a:off x="4182672" y="6076103"/>
            <a:ext cx="3342939" cy="341780"/>
            <a:chOff x="4182672" y="6076103"/>
            <a:chExt cx="3342939" cy="341780"/>
          </a:xfrm>
        </p:grpSpPr>
        <p:sp>
          <p:nvSpPr>
            <p:cNvPr id="61" name="ZoneTexte 60"/>
            <p:cNvSpPr txBox="1"/>
            <p:nvPr/>
          </p:nvSpPr>
          <p:spPr>
            <a:xfrm>
              <a:off x="4182672" y="6079329"/>
              <a:ext cx="3342939" cy="338554"/>
            </a:xfrm>
            <a:prstGeom prst="rect">
              <a:avLst/>
            </a:prstGeom>
            <a:noFill/>
          </p:spPr>
          <p:txBody>
            <a:bodyPr wrap="square" rtlCol="0">
              <a:spAutoFit/>
            </a:bodyPr>
            <a:lstStyle/>
            <a:p>
              <a:r>
                <a:rPr lang="fr-FR" sz="1600" dirty="0" smtClean="0"/>
                <a:t>Avec t1         t2          t3, …,th-1         th </a:t>
              </a:r>
              <a:endParaRPr lang="fr-FR" sz="1600" dirty="0"/>
            </a:p>
          </p:txBody>
        </p:sp>
        <p:grpSp>
          <p:nvGrpSpPr>
            <p:cNvPr id="66" name="Groupe 65"/>
            <p:cNvGrpSpPr/>
            <p:nvPr/>
          </p:nvGrpSpPr>
          <p:grpSpPr>
            <a:xfrm>
              <a:off x="4903906" y="6087414"/>
              <a:ext cx="334536" cy="207881"/>
              <a:chOff x="9645806" y="6046130"/>
              <a:chExt cx="334536" cy="207881"/>
            </a:xfrm>
          </p:grpSpPr>
          <p:cxnSp>
            <p:nvCxnSpPr>
              <p:cNvPr id="63" name="Connecteur droit 62"/>
              <p:cNvCxnSpPr/>
              <p:nvPr/>
            </p:nvCxnSpPr>
            <p:spPr>
              <a:xfrm>
                <a:off x="9809140" y="6046130"/>
                <a:ext cx="0" cy="2078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nvCxnSpPr>
            <p:spPr>
              <a:xfrm>
                <a:off x="9645806" y="6254011"/>
                <a:ext cx="334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Groupe 68"/>
            <p:cNvGrpSpPr/>
            <p:nvPr/>
          </p:nvGrpSpPr>
          <p:grpSpPr>
            <a:xfrm>
              <a:off x="5498708" y="6076103"/>
              <a:ext cx="334536" cy="207881"/>
              <a:chOff x="9645806" y="6046130"/>
              <a:chExt cx="334536" cy="207881"/>
            </a:xfrm>
          </p:grpSpPr>
          <p:cxnSp>
            <p:nvCxnSpPr>
              <p:cNvPr id="70" name="Connecteur droit 69"/>
              <p:cNvCxnSpPr/>
              <p:nvPr/>
            </p:nvCxnSpPr>
            <p:spPr>
              <a:xfrm>
                <a:off x="9809140" y="6046130"/>
                <a:ext cx="0" cy="2078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a:off x="9645806" y="6254011"/>
                <a:ext cx="334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e 71"/>
            <p:cNvGrpSpPr/>
            <p:nvPr/>
          </p:nvGrpSpPr>
          <p:grpSpPr>
            <a:xfrm>
              <a:off x="6662221" y="6087253"/>
              <a:ext cx="334536" cy="207881"/>
              <a:chOff x="9645806" y="6046130"/>
              <a:chExt cx="334536" cy="207881"/>
            </a:xfrm>
          </p:grpSpPr>
          <p:cxnSp>
            <p:nvCxnSpPr>
              <p:cNvPr id="73" name="Connecteur droit 72"/>
              <p:cNvCxnSpPr/>
              <p:nvPr/>
            </p:nvCxnSpPr>
            <p:spPr>
              <a:xfrm>
                <a:off x="9809140" y="6046130"/>
                <a:ext cx="0" cy="2078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a:off x="9645806" y="6254011"/>
                <a:ext cx="334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1" name="Groupe 80"/>
          <p:cNvGrpSpPr/>
          <p:nvPr/>
        </p:nvGrpSpPr>
        <p:grpSpPr>
          <a:xfrm>
            <a:off x="3516271" y="3087172"/>
            <a:ext cx="4010886" cy="1080000"/>
            <a:chOff x="3537027" y="3042816"/>
            <a:chExt cx="4010886" cy="1080000"/>
          </a:xfrm>
        </p:grpSpPr>
        <p:cxnSp>
          <p:nvCxnSpPr>
            <p:cNvPr id="14" name="Connecteur droit avec flèche 13"/>
            <p:cNvCxnSpPr/>
            <p:nvPr/>
          </p:nvCxnSpPr>
          <p:spPr>
            <a:xfrm>
              <a:off x="3983913" y="3049553"/>
              <a:ext cx="3564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3993845" y="3042816"/>
              <a:ext cx="0" cy="108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3537027" y="4117145"/>
              <a:ext cx="456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e 82"/>
          <p:cNvGrpSpPr/>
          <p:nvPr/>
        </p:nvGrpSpPr>
        <p:grpSpPr>
          <a:xfrm>
            <a:off x="3967118" y="4167173"/>
            <a:ext cx="4833269" cy="2327942"/>
            <a:chOff x="3967118" y="4167173"/>
            <a:chExt cx="4833269" cy="2327942"/>
          </a:xfrm>
        </p:grpSpPr>
        <p:sp>
          <p:nvSpPr>
            <p:cNvPr id="12" name="Rectangle 11"/>
            <p:cNvSpPr/>
            <p:nvPr/>
          </p:nvSpPr>
          <p:spPr>
            <a:xfrm>
              <a:off x="8335254" y="4513915"/>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y</a:t>
              </a:r>
              <a:endParaRPr lang="fr-FR" dirty="0">
                <a:solidFill>
                  <a:schemeClr val="tx1"/>
                </a:solidFill>
              </a:endParaRPr>
            </a:p>
          </p:txBody>
        </p:sp>
        <p:cxnSp>
          <p:nvCxnSpPr>
            <p:cNvPr id="57" name="Connecteur droit avec flèche 56"/>
            <p:cNvCxnSpPr/>
            <p:nvPr/>
          </p:nvCxnSpPr>
          <p:spPr>
            <a:xfrm>
              <a:off x="3967118" y="5251943"/>
              <a:ext cx="3564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4222492" y="4662398"/>
              <a:ext cx="3081818" cy="584775"/>
            </a:xfrm>
            <a:prstGeom prst="rect">
              <a:avLst/>
            </a:prstGeom>
            <a:noFill/>
          </p:spPr>
          <p:txBody>
            <a:bodyPr wrap="square" rtlCol="0">
              <a:spAutoFit/>
            </a:bodyPr>
            <a:lstStyle/>
            <a:p>
              <a:pPr algn="ctr"/>
              <a:r>
                <a:rPr lang="fr-FR" sz="1600" dirty="0" smtClean="0"/>
                <a:t>Prédiction de y</a:t>
              </a:r>
            </a:p>
            <a:p>
              <a:pPr algn="ctr"/>
              <a:r>
                <a:rPr lang="fr-FR" sz="1600" dirty="0"/>
                <a:t>y</a:t>
              </a:r>
              <a:r>
                <a:rPr lang="fr-FR" sz="1600" dirty="0" smtClean="0"/>
                <a:t> = </a:t>
              </a:r>
              <a:r>
                <a:rPr lang="fr-FR" sz="1600" b="1" dirty="0" smtClean="0">
                  <a:solidFill>
                    <a:schemeClr val="tx2"/>
                  </a:solidFill>
                </a:rPr>
                <a:t>T</a:t>
              </a:r>
              <a:r>
                <a:rPr lang="fr-FR" sz="1600" b="1" dirty="0" smtClean="0">
                  <a:solidFill>
                    <a:schemeClr val="accent6"/>
                  </a:solidFill>
                </a:rPr>
                <a:t>c</a:t>
              </a:r>
              <a:r>
                <a:rPr lang="fr-FR" sz="1600" dirty="0" smtClean="0"/>
                <a:t> + </a:t>
              </a:r>
              <a:r>
                <a:rPr lang="fr-FR" sz="1600" b="1" dirty="0" smtClean="0">
                  <a:solidFill>
                    <a:schemeClr val="bg1">
                      <a:lumMod val="65000"/>
                    </a:schemeClr>
                  </a:solidFill>
                </a:rPr>
                <a:t>E</a:t>
              </a:r>
              <a:r>
                <a:rPr lang="fr-FR" sz="1600" dirty="0" smtClean="0"/>
                <a:t> </a:t>
              </a:r>
              <a:endParaRPr lang="fr-FR" sz="1600" dirty="0"/>
            </a:p>
          </p:txBody>
        </p:sp>
        <p:sp>
          <p:nvSpPr>
            <p:cNvPr id="59" name="ZoneTexte 58"/>
            <p:cNvSpPr txBox="1"/>
            <p:nvPr/>
          </p:nvSpPr>
          <p:spPr>
            <a:xfrm>
              <a:off x="3971654" y="5326892"/>
              <a:ext cx="3742674" cy="338554"/>
            </a:xfrm>
            <a:prstGeom prst="rect">
              <a:avLst/>
            </a:prstGeom>
            <a:noFill/>
          </p:spPr>
          <p:txBody>
            <a:bodyPr wrap="square" rtlCol="0">
              <a:spAutoFit/>
            </a:bodyPr>
            <a:lstStyle/>
            <a:p>
              <a:r>
                <a:rPr lang="fr-FR" sz="1600" dirty="0">
                  <a:solidFill>
                    <a:schemeClr val="accent6"/>
                  </a:solidFill>
                </a:rPr>
                <a:t>c</a:t>
              </a:r>
              <a:r>
                <a:rPr lang="fr-FR" sz="1600" dirty="0" smtClean="0">
                  <a:solidFill>
                    <a:schemeClr val="accent6"/>
                  </a:solidFill>
                </a:rPr>
                <a:t> : coefficients de la régression</a:t>
              </a:r>
              <a:endParaRPr lang="fr-FR" sz="1600" dirty="0">
                <a:solidFill>
                  <a:schemeClr val="accent6"/>
                </a:solidFill>
              </a:endParaRPr>
            </a:p>
          </p:txBody>
        </p:sp>
        <p:sp>
          <p:nvSpPr>
            <p:cNvPr id="60" name="ZoneTexte 59"/>
            <p:cNvSpPr txBox="1"/>
            <p:nvPr/>
          </p:nvSpPr>
          <p:spPr>
            <a:xfrm>
              <a:off x="3976764" y="5574271"/>
              <a:ext cx="3327546" cy="338554"/>
            </a:xfrm>
            <a:prstGeom prst="rect">
              <a:avLst/>
            </a:prstGeom>
            <a:noFill/>
          </p:spPr>
          <p:txBody>
            <a:bodyPr wrap="square" rtlCol="0">
              <a:spAutoFit/>
            </a:bodyPr>
            <a:lstStyle/>
            <a:p>
              <a:r>
                <a:rPr lang="fr-FR" sz="1600" dirty="0" smtClean="0">
                  <a:solidFill>
                    <a:schemeClr val="bg1">
                      <a:lumMod val="65000"/>
                    </a:schemeClr>
                  </a:solidFill>
                </a:rPr>
                <a:t>E : résidus</a:t>
              </a:r>
              <a:endParaRPr lang="fr-FR" sz="1600" dirty="0">
                <a:solidFill>
                  <a:schemeClr val="bg1">
                    <a:lumMod val="65000"/>
                  </a:schemeClr>
                </a:solidFill>
              </a:endParaRPr>
            </a:p>
          </p:txBody>
        </p:sp>
        <p:cxnSp>
          <p:nvCxnSpPr>
            <p:cNvPr id="80" name="Connecteur droit 79"/>
            <p:cNvCxnSpPr/>
            <p:nvPr/>
          </p:nvCxnSpPr>
          <p:spPr>
            <a:xfrm>
              <a:off x="3972838" y="4167173"/>
              <a:ext cx="0" cy="108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ZoneTexte 84"/>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sp>
        <p:nvSpPr>
          <p:cNvPr id="86" name="Espace réservé du numéro de diapositive 85"/>
          <p:cNvSpPr>
            <a:spLocks noGrp="1"/>
          </p:cNvSpPr>
          <p:nvPr>
            <p:ph type="sldNum" sz="quarter" idx="12"/>
          </p:nvPr>
        </p:nvSpPr>
        <p:spPr/>
        <p:txBody>
          <a:bodyPr/>
          <a:lstStyle/>
          <a:p>
            <a:fld id="{E2865AC2-C3CD-4BE8-8A41-BDDEB636779E}" type="slidenum">
              <a:rPr lang="fr-FR" smtClean="0"/>
              <a:t>3</a:t>
            </a:fld>
            <a:endParaRPr lang="fr-FR"/>
          </a:p>
        </p:txBody>
      </p:sp>
    </p:spTree>
    <p:extLst>
      <p:ext uri="{BB962C8B-B14F-4D97-AF65-F5344CB8AC3E}">
        <p14:creationId xmlns:p14="http://schemas.microsoft.com/office/powerpoint/2010/main" val="301946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left)">
                                      <p:cBhvr>
                                        <p:cTn id="10" dur="500"/>
                                        <p:tgtEl>
                                          <p:spTgt spid="8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left)">
                                      <p:cBhvr>
                                        <p:cTn id="16" dur="500"/>
                                        <p:tgtEl>
                                          <p:spTgt spid="5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left)">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500"/>
                                        <p:tgtEl>
                                          <p:spTgt spid="8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0" grpId="0"/>
      <p:bldP spid="54" grpId="0"/>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83" name="Groupe 82"/>
          <p:cNvGrpSpPr/>
          <p:nvPr/>
        </p:nvGrpSpPr>
        <p:grpSpPr>
          <a:xfrm>
            <a:off x="524791" y="2891976"/>
            <a:ext cx="2639500" cy="2455677"/>
            <a:chOff x="524791" y="2891976"/>
            <a:chExt cx="2639500" cy="2455677"/>
          </a:xfrm>
        </p:grpSpPr>
        <p:sp>
          <p:nvSpPr>
            <p:cNvPr id="52" name="Rectangle 51"/>
            <p:cNvSpPr/>
            <p:nvPr/>
          </p:nvSpPr>
          <p:spPr>
            <a:xfrm>
              <a:off x="969352" y="3281691"/>
              <a:ext cx="2121877" cy="198197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a:t>
              </a:r>
              <a:endParaRPr lang="fr-FR" dirty="0">
                <a:solidFill>
                  <a:schemeClr val="tx1"/>
                </a:solidFill>
              </a:endParaRPr>
            </a:p>
          </p:txBody>
        </p:sp>
        <p:cxnSp>
          <p:nvCxnSpPr>
            <p:cNvPr id="53" name="Connecteur droit avec flèche 52"/>
            <p:cNvCxnSpPr/>
            <p:nvPr/>
          </p:nvCxnSpPr>
          <p:spPr>
            <a:xfrm>
              <a:off x="896291" y="3225881"/>
              <a:ext cx="22680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943486" y="2891976"/>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55" name="Connecteur droit avec flèche 54"/>
            <p:cNvCxnSpPr/>
            <p:nvPr/>
          </p:nvCxnSpPr>
          <p:spPr>
            <a:xfrm>
              <a:off x="893386" y="3225881"/>
              <a:ext cx="2905" cy="206467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524791" y="3159755"/>
              <a:ext cx="545519" cy="307777"/>
            </a:xfrm>
            <a:prstGeom prst="rect">
              <a:avLst/>
            </a:prstGeom>
            <a:noFill/>
          </p:spPr>
          <p:txBody>
            <a:bodyPr wrap="square" rtlCol="0">
              <a:spAutoFit/>
            </a:bodyPr>
            <a:lstStyle/>
            <a:p>
              <a:r>
                <a:rPr lang="fr-FR" sz="1400" dirty="0" smtClean="0"/>
                <a:t>t1</a:t>
              </a:r>
              <a:endParaRPr lang="fr-FR" sz="1400" dirty="0"/>
            </a:p>
          </p:txBody>
        </p:sp>
        <p:sp>
          <p:nvSpPr>
            <p:cNvPr id="57" name="ZoneTexte 56"/>
            <p:cNvSpPr txBox="1"/>
            <p:nvPr/>
          </p:nvSpPr>
          <p:spPr>
            <a:xfrm>
              <a:off x="524791" y="3408465"/>
              <a:ext cx="545519" cy="307777"/>
            </a:xfrm>
            <a:prstGeom prst="rect">
              <a:avLst/>
            </a:prstGeom>
            <a:noFill/>
          </p:spPr>
          <p:txBody>
            <a:bodyPr wrap="square" rtlCol="0">
              <a:spAutoFit/>
            </a:bodyPr>
            <a:lstStyle/>
            <a:p>
              <a:r>
                <a:rPr lang="fr-FR" sz="1400" dirty="0" smtClean="0"/>
                <a:t>t2</a:t>
              </a:r>
              <a:endParaRPr lang="fr-FR" sz="1400" dirty="0"/>
            </a:p>
          </p:txBody>
        </p:sp>
        <p:sp>
          <p:nvSpPr>
            <p:cNvPr id="58" name="ZoneTexte 57"/>
            <p:cNvSpPr txBox="1"/>
            <p:nvPr/>
          </p:nvSpPr>
          <p:spPr>
            <a:xfrm>
              <a:off x="524791" y="3650453"/>
              <a:ext cx="545519" cy="307777"/>
            </a:xfrm>
            <a:prstGeom prst="rect">
              <a:avLst/>
            </a:prstGeom>
            <a:noFill/>
          </p:spPr>
          <p:txBody>
            <a:bodyPr wrap="square" rtlCol="0">
              <a:spAutoFit/>
            </a:bodyPr>
            <a:lstStyle/>
            <a:p>
              <a:r>
                <a:rPr lang="fr-FR" sz="1400" dirty="0" smtClean="0"/>
                <a:t>t3</a:t>
              </a:r>
              <a:endParaRPr lang="fr-FR" sz="1400" dirty="0"/>
            </a:p>
          </p:txBody>
        </p:sp>
        <p:sp>
          <p:nvSpPr>
            <p:cNvPr id="59" name="ZoneTexte 58"/>
            <p:cNvSpPr txBox="1"/>
            <p:nvPr/>
          </p:nvSpPr>
          <p:spPr>
            <a:xfrm rot="5400000">
              <a:off x="622889" y="3959240"/>
              <a:ext cx="280539" cy="307777"/>
            </a:xfrm>
            <a:prstGeom prst="rect">
              <a:avLst/>
            </a:prstGeom>
            <a:noFill/>
          </p:spPr>
          <p:txBody>
            <a:bodyPr wrap="square" rtlCol="0">
              <a:spAutoFit/>
            </a:bodyPr>
            <a:lstStyle/>
            <a:p>
              <a:r>
                <a:rPr lang="fr-FR" sz="1400" dirty="0" smtClean="0"/>
                <a:t>…</a:t>
              </a:r>
              <a:endParaRPr lang="fr-FR" sz="1400" dirty="0"/>
            </a:p>
          </p:txBody>
        </p:sp>
        <p:sp>
          <p:nvSpPr>
            <p:cNvPr id="60" name="ZoneTexte 59"/>
            <p:cNvSpPr txBox="1"/>
            <p:nvPr/>
          </p:nvSpPr>
          <p:spPr>
            <a:xfrm>
              <a:off x="524791" y="5039876"/>
              <a:ext cx="545519" cy="307777"/>
            </a:xfrm>
            <a:prstGeom prst="rect">
              <a:avLst/>
            </a:prstGeom>
            <a:noFill/>
          </p:spPr>
          <p:txBody>
            <a:bodyPr wrap="square" rtlCol="0">
              <a:spAutoFit/>
            </a:bodyPr>
            <a:lstStyle/>
            <a:p>
              <a:r>
                <a:rPr lang="fr-FR" sz="1400" dirty="0" smtClean="0"/>
                <a:t>th</a:t>
              </a:r>
              <a:endParaRPr lang="fr-FR" sz="1400" dirty="0"/>
            </a:p>
          </p:txBody>
        </p:sp>
      </p:grpSp>
      <p:grpSp>
        <p:nvGrpSpPr>
          <p:cNvPr id="14" name="Groupe 13"/>
          <p:cNvGrpSpPr/>
          <p:nvPr/>
        </p:nvGrpSpPr>
        <p:grpSpPr>
          <a:xfrm>
            <a:off x="896026" y="1279189"/>
            <a:ext cx="3912014" cy="508684"/>
            <a:chOff x="4040495" y="1186363"/>
            <a:chExt cx="3912014" cy="508684"/>
          </a:xfrm>
        </p:grpSpPr>
        <p:sp>
          <p:nvSpPr>
            <p:cNvPr id="3" name="Rectangle à coins arrondis 2"/>
            <p:cNvSpPr/>
            <p:nvPr/>
          </p:nvSpPr>
          <p:spPr>
            <a:xfrm>
              <a:off x="4040495" y="1186363"/>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4040495" y="1250843"/>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p:grpSp>
      <p:grpSp>
        <p:nvGrpSpPr>
          <p:cNvPr id="25" name="Groupe 24"/>
          <p:cNvGrpSpPr/>
          <p:nvPr/>
        </p:nvGrpSpPr>
        <p:grpSpPr>
          <a:xfrm>
            <a:off x="5044680" y="1320172"/>
            <a:ext cx="4986011" cy="392829"/>
            <a:chOff x="5044680" y="1269372"/>
            <a:chExt cx="4986011" cy="392829"/>
          </a:xfrm>
        </p:grpSpPr>
        <p:sp>
          <p:nvSpPr>
            <p:cNvPr id="9" name="ZoneTexte 8"/>
            <p:cNvSpPr txBox="1"/>
            <p:nvPr/>
          </p:nvSpPr>
          <p:spPr>
            <a:xfrm>
              <a:off x="5537705" y="1292869"/>
              <a:ext cx="4492986" cy="369332"/>
            </a:xfrm>
            <a:prstGeom prst="rect">
              <a:avLst/>
            </a:prstGeom>
            <a:noFill/>
          </p:spPr>
          <p:txBody>
            <a:bodyPr wrap="square" rtlCol="0">
              <a:spAutoFit/>
            </a:bodyPr>
            <a:lstStyle/>
            <a:p>
              <a:r>
                <a:rPr lang="fr-FR" dirty="0" smtClean="0"/>
                <a:t>Explication à partir de la PLS-1 et de la PLS-2</a:t>
              </a:r>
              <a:endParaRPr lang="fr-FR" dirty="0"/>
            </a:p>
          </p:txBody>
        </p:sp>
        <p:sp>
          <p:nvSpPr>
            <p:cNvPr id="15" name="Flèche droite 14"/>
            <p:cNvSpPr/>
            <p:nvPr/>
          </p:nvSpPr>
          <p:spPr>
            <a:xfrm>
              <a:off x="5044680" y="1269372"/>
              <a:ext cx="415637" cy="392829"/>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6" name="Groupe 25"/>
          <p:cNvGrpSpPr/>
          <p:nvPr/>
        </p:nvGrpSpPr>
        <p:grpSpPr>
          <a:xfrm>
            <a:off x="1742130" y="2078893"/>
            <a:ext cx="4359123" cy="4297165"/>
            <a:chOff x="3445916" y="2348880"/>
            <a:chExt cx="4359123" cy="4297165"/>
          </a:xfrm>
        </p:grpSpPr>
        <p:sp>
          <p:nvSpPr>
            <p:cNvPr id="62" name="Rectangle 61"/>
            <p:cNvSpPr/>
            <p:nvPr/>
          </p:nvSpPr>
          <p:spPr>
            <a:xfrm>
              <a:off x="4014199" y="3277990"/>
              <a:ext cx="2121877" cy="198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63" name="Rectangle 62"/>
            <p:cNvSpPr/>
            <p:nvPr/>
          </p:nvSpPr>
          <p:spPr>
            <a:xfrm>
              <a:off x="6186758" y="3277990"/>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y</a:t>
              </a:r>
            </a:p>
          </p:txBody>
        </p:sp>
        <p:cxnSp>
          <p:nvCxnSpPr>
            <p:cNvPr id="64" name="Connecteur droit avec flèche 63"/>
            <p:cNvCxnSpPr/>
            <p:nvPr/>
          </p:nvCxnSpPr>
          <p:spPr>
            <a:xfrm>
              <a:off x="3843433" y="3121011"/>
              <a:ext cx="2268000"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4091518" y="2787106"/>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66" name="Connecteur droit avec flèche 65"/>
            <p:cNvCxnSpPr/>
            <p:nvPr/>
          </p:nvCxnSpPr>
          <p:spPr>
            <a:xfrm>
              <a:off x="3840528" y="3121011"/>
              <a:ext cx="0" cy="216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ZoneTexte 66"/>
            <p:cNvSpPr txBox="1"/>
            <p:nvPr/>
          </p:nvSpPr>
          <p:spPr>
            <a:xfrm rot="5400000">
              <a:off x="2918612" y="4114701"/>
              <a:ext cx="1362385" cy="307777"/>
            </a:xfrm>
            <a:prstGeom prst="rect">
              <a:avLst/>
            </a:prstGeom>
            <a:noFill/>
          </p:spPr>
          <p:txBody>
            <a:bodyPr wrap="square" rtlCol="0">
              <a:spAutoFit/>
            </a:bodyPr>
            <a:lstStyle/>
            <a:p>
              <a:r>
                <a:rPr lang="fr-FR" sz="1400" dirty="0" smtClean="0"/>
                <a:t>n observations</a:t>
              </a:r>
              <a:endParaRPr lang="fr-FR" sz="1400" dirty="0"/>
            </a:p>
          </p:txBody>
        </p:sp>
        <p:sp>
          <p:nvSpPr>
            <p:cNvPr id="70" name="ZoneTexte 69"/>
            <p:cNvSpPr txBox="1"/>
            <p:nvPr/>
          </p:nvSpPr>
          <p:spPr>
            <a:xfrm>
              <a:off x="4794020" y="6276713"/>
              <a:ext cx="834433" cy="369332"/>
            </a:xfrm>
            <a:prstGeom prst="rect">
              <a:avLst/>
            </a:prstGeom>
            <a:noFill/>
            <a:ln w="28575">
              <a:solidFill>
                <a:schemeClr val="accent1">
                  <a:lumMod val="75000"/>
                </a:schemeClr>
              </a:solidFill>
            </a:ln>
          </p:spPr>
          <p:txBody>
            <a:bodyPr wrap="square" rtlCol="0">
              <a:spAutoFit/>
            </a:bodyPr>
            <a:lstStyle/>
            <a:p>
              <a:pPr algn="ctr"/>
              <a:r>
                <a:rPr lang="fr-FR" b="1" dirty="0"/>
                <a:t>y</a:t>
              </a:r>
              <a:r>
                <a:rPr lang="fr-FR" b="1" dirty="0" smtClean="0"/>
                <a:t> ~ X</a:t>
              </a:r>
              <a:endParaRPr lang="fr-FR" b="1" dirty="0"/>
            </a:p>
          </p:txBody>
        </p:sp>
        <p:sp>
          <p:nvSpPr>
            <p:cNvPr id="13" name="ZoneTexte 12"/>
            <p:cNvSpPr txBox="1"/>
            <p:nvPr/>
          </p:nvSpPr>
          <p:spPr>
            <a:xfrm>
              <a:off x="4865738" y="2348880"/>
              <a:ext cx="803564" cy="369332"/>
            </a:xfrm>
            <a:prstGeom prst="rect">
              <a:avLst/>
            </a:prstGeom>
            <a:noFill/>
          </p:spPr>
          <p:txBody>
            <a:bodyPr wrap="square" rtlCol="0">
              <a:spAutoFit/>
            </a:bodyPr>
            <a:lstStyle/>
            <a:p>
              <a:r>
                <a:rPr lang="fr-FR" b="1" dirty="0" smtClean="0">
                  <a:solidFill>
                    <a:schemeClr val="accent2"/>
                  </a:solidFill>
                </a:rPr>
                <a:t>PLS-1</a:t>
              </a:r>
              <a:endParaRPr lang="fr-FR" b="1" dirty="0">
                <a:solidFill>
                  <a:schemeClr val="accent2"/>
                </a:solidFill>
              </a:endParaRPr>
            </a:p>
          </p:txBody>
        </p:sp>
        <p:sp>
          <p:nvSpPr>
            <p:cNvPr id="21" name="ZoneTexte 20"/>
            <p:cNvSpPr txBox="1"/>
            <p:nvPr/>
          </p:nvSpPr>
          <p:spPr>
            <a:xfrm>
              <a:off x="4977433" y="5567897"/>
              <a:ext cx="2827606" cy="584775"/>
            </a:xfrm>
            <a:prstGeom prst="rect">
              <a:avLst/>
            </a:prstGeom>
            <a:noFill/>
          </p:spPr>
          <p:txBody>
            <a:bodyPr wrap="square" rtlCol="0">
              <a:spAutoFit/>
            </a:bodyPr>
            <a:lstStyle/>
            <a:p>
              <a:pPr algn="ctr"/>
              <a:r>
                <a:rPr lang="fr-FR" sz="1600" dirty="0" smtClean="0"/>
                <a:t>Variable à expliquer/prédire quantitative</a:t>
              </a:r>
              <a:endParaRPr lang="fr-FR" sz="1600" dirty="0"/>
            </a:p>
          </p:txBody>
        </p:sp>
        <p:sp>
          <p:nvSpPr>
            <p:cNvPr id="71" name="Accolade fermante 70"/>
            <p:cNvSpPr/>
            <p:nvPr/>
          </p:nvSpPr>
          <p:spPr>
            <a:xfrm rot="5400000">
              <a:off x="6283594" y="5199598"/>
              <a:ext cx="286885" cy="449712"/>
            </a:xfrm>
            <a:prstGeom prst="righ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88" name="Groupe 87"/>
          <p:cNvGrpSpPr/>
          <p:nvPr/>
        </p:nvGrpSpPr>
        <p:grpSpPr>
          <a:xfrm>
            <a:off x="5744816" y="2104570"/>
            <a:ext cx="4816575" cy="4273175"/>
            <a:chOff x="5744816" y="2104570"/>
            <a:chExt cx="4816575" cy="4273175"/>
          </a:xfrm>
        </p:grpSpPr>
        <p:grpSp>
          <p:nvGrpSpPr>
            <p:cNvPr id="30" name="Groupe 29"/>
            <p:cNvGrpSpPr/>
            <p:nvPr/>
          </p:nvGrpSpPr>
          <p:grpSpPr>
            <a:xfrm>
              <a:off x="5744816" y="2104570"/>
              <a:ext cx="4725595" cy="4273175"/>
              <a:chOff x="7448602" y="2374557"/>
              <a:chExt cx="4725595" cy="4273175"/>
            </a:xfrm>
          </p:grpSpPr>
          <p:sp>
            <p:nvSpPr>
              <p:cNvPr id="73" name="Rectangle 72"/>
              <p:cNvSpPr/>
              <p:nvPr/>
            </p:nvSpPr>
            <p:spPr>
              <a:xfrm>
                <a:off x="8016885" y="3319218"/>
                <a:ext cx="2121877" cy="198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74" name="Rectangle 73"/>
              <p:cNvSpPr/>
              <p:nvPr/>
            </p:nvSpPr>
            <p:spPr>
              <a:xfrm>
                <a:off x="10203512" y="3319218"/>
                <a:ext cx="1300125"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Y</a:t>
                </a:r>
                <a:endParaRPr lang="fr-FR" dirty="0">
                  <a:solidFill>
                    <a:schemeClr val="tx1"/>
                  </a:solidFill>
                </a:endParaRPr>
              </a:p>
            </p:txBody>
          </p:sp>
          <p:cxnSp>
            <p:nvCxnSpPr>
              <p:cNvPr id="75" name="Connecteur droit avec flèche 74"/>
              <p:cNvCxnSpPr/>
              <p:nvPr/>
            </p:nvCxnSpPr>
            <p:spPr>
              <a:xfrm>
                <a:off x="7846119" y="3162239"/>
                <a:ext cx="2268000"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8094204" y="2828334"/>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77" name="Connecteur droit avec flèche 76"/>
              <p:cNvCxnSpPr/>
              <p:nvPr/>
            </p:nvCxnSpPr>
            <p:spPr>
              <a:xfrm>
                <a:off x="7843214" y="3162239"/>
                <a:ext cx="0" cy="216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ZoneTexte 77"/>
              <p:cNvSpPr txBox="1"/>
              <p:nvPr/>
            </p:nvSpPr>
            <p:spPr>
              <a:xfrm rot="5400000">
                <a:off x="6921298" y="4155929"/>
                <a:ext cx="1362385" cy="307777"/>
              </a:xfrm>
              <a:prstGeom prst="rect">
                <a:avLst/>
              </a:prstGeom>
              <a:noFill/>
            </p:spPr>
            <p:txBody>
              <a:bodyPr wrap="square" rtlCol="0">
                <a:spAutoFit/>
              </a:bodyPr>
              <a:lstStyle/>
              <a:p>
                <a:r>
                  <a:rPr lang="fr-FR" sz="1400" dirty="0" smtClean="0"/>
                  <a:t>n observations</a:t>
                </a:r>
                <a:endParaRPr lang="fr-FR" sz="1400" dirty="0"/>
              </a:p>
            </p:txBody>
          </p:sp>
          <p:sp>
            <p:nvSpPr>
              <p:cNvPr id="79" name="ZoneTexte 78"/>
              <p:cNvSpPr txBox="1"/>
              <p:nvPr/>
            </p:nvSpPr>
            <p:spPr>
              <a:xfrm>
                <a:off x="9188305" y="2374557"/>
                <a:ext cx="803564" cy="369332"/>
              </a:xfrm>
              <a:prstGeom prst="rect">
                <a:avLst/>
              </a:prstGeom>
              <a:noFill/>
            </p:spPr>
            <p:txBody>
              <a:bodyPr wrap="square" rtlCol="0">
                <a:spAutoFit/>
              </a:bodyPr>
              <a:lstStyle/>
              <a:p>
                <a:r>
                  <a:rPr lang="fr-FR" b="1" dirty="0" smtClean="0">
                    <a:solidFill>
                      <a:schemeClr val="accent2"/>
                    </a:solidFill>
                  </a:rPr>
                  <a:t>PLS-2</a:t>
                </a:r>
                <a:endParaRPr lang="fr-FR" b="1" dirty="0">
                  <a:solidFill>
                    <a:schemeClr val="accent2"/>
                  </a:solidFill>
                </a:endParaRPr>
              </a:p>
            </p:txBody>
          </p:sp>
          <p:sp>
            <p:nvSpPr>
              <p:cNvPr id="80" name="ZoneTexte 79"/>
              <p:cNvSpPr txBox="1"/>
              <p:nvPr/>
            </p:nvSpPr>
            <p:spPr>
              <a:xfrm>
                <a:off x="9346591" y="5569200"/>
                <a:ext cx="2827606" cy="584775"/>
              </a:xfrm>
              <a:prstGeom prst="rect">
                <a:avLst/>
              </a:prstGeom>
              <a:noFill/>
            </p:spPr>
            <p:txBody>
              <a:bodyPr wrap="square" rtlCol="0">
                <a:spAutoFit/>
              </a:bodyPr>
              <a:lstStyle/>
              <a:p>
                <a:pPr algn="ctr"/>
                <a:r>
                  <a:rPr lang="fr-FR" sz="1600" dirty="0" smtClean="0"/>
                  <a:t>Plusieurs </a:t>
                </a:r>
                <a:r>
                  <a:rPr lang="fr-FR" sz="1600" dirty="0"/>
                  <a:t>v</a:t>
                </a:r>
                <a:r>
                  <a:rPr lang="fr-FR" sz="1600" dirty="0" smtClean="0"/>
                  <a:t>ariables à expliquer/prédire quantitatives</a:t>
                </a:r>
                <a:endParaRPr lang="fr-FR" sz="1600" dirty="0"/>
              </a:p>
            </p:txBody>
          </p:sp>
          <p:sp>
            <p:nvSpPr>
              <p:cNvPr id="81" name="Accolade fermante 80"/>
              <p:cNvSpPr/>
              <p:nvPr/>
            </p:nvSpPr>
            <p:spPr>
              <a:xfrm rot="5400000">
                <a:off x="10700399" y="4784505"/>
                <a:ext cx="307705" cy="1298770"/>
              </a:xfrm>
              <a:prstGeom prst="righ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2" name="ZoneTexte 81"/>
              <p:cNvSpPr txBox="1"/>
              <p:nvPr/>
            </p:nvSpPr>
            <p:spPr>
              <a:xfrm>
                <a:off x="9687432" y="6278400"/>
                <a:ext cx="834433" cy="369332"/>
              </a:xfrm>
              <a:prstGeom prst="rect">
                <a:avLst/>
              </a:prstGeom>
              <a:noFill/>
              <a:ln w="28575">
                <a:solidFill>
                  <a:schemeClr val="accent1">
                    <a:lumMod val="75000"/>
                  </a:schemeClr>
                </a:solidFill>
              </a:ln>
            </p:spPr>
            <p:txBody>
              <a:bodyPr wrap="square" rtlCol="0">
                <a:spAutoFit/>
              </a:bodyPr>
              <a:lstStyle/>
              <a:p>
                <a:pPr algn="ctr"/>
                <a:r>
                  <a:rPr lang="fr-FR" b="1" dirty="0" smtClean="0"/>
                  <a:t>Y ~ X</a:t>
                </a:r>
                <a:endParaRPr lang="fr-FR" b="1" dirty="0"/>
              </a:p>
            </p:txBody>
          </p:sp>
        </p:grpSp>
        <p:sp>
          <p:nvSpPr>
            <p:cNvPr id="84" name="ZoneTexte 83"/>
            <p:cNvSpPr txBox="1"/>
            <p:nvPr/>
          </p:nvSpPr>
          <p:spPr>
            <a:xfrm>
              <a:off x="8373189" y="2541335"/>
              <a:ext cx="2188202" cy="307777"/>
            </a:xfrm>
            <a:prstGeom prst="rect">
              <a:avLst/>
            </a:prstGeom>
            <a:noFill/>
          </p:spPr>
          <p:txBody>
            <a:bodyPr wrap="square" rtlCol="0">
              <a:spAutoFit/>
            </a:bodyPr>
            <a:lstStyle/>
            <a:p>
              <a:r>
                <a:rPr lang="fr-FR" sz="1400" dirty="0" smtClean="0"/>
                <a:t>l variables quantitatives</a:t>
              </a:r>
              <a:endParaRPr lang="fr-FR" sz="1400" dirty="0"/>
            </a:p>
          </p:txBody>
        </p:sp>
        <p:cxnSp>
          <p:nvCxnSpPr>
            <p:cNvPr id="86" name="Connecteur droit avec flèche 85"/>
            <p:cNvCxnSpPr/>
            <p:nvPr/>
          </p:nvCxnSpPr>
          <p:spPr>
            <a:xfrm flipV="1">
              <a:off x="8499726" y="2891976"/>
              <a:ext cx="1300125"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Espace réservé du numéro de diapositive 88"/>
          <p:cNvSpPr>
            <a:spLocks noGrp="1"/>
          </p:cNvSpPr>
          <p:nvPr>
            <p:ph type="sldNum" sz="quarter" idx="12"/>
          </p:nvPr>
        </p:nvSpPr>
        <p:spPr/>
        <p:txBody>
          <a:bodyPr/>
          <a:lstStyle/>
          <a:p>
            <a:fld id="{E2865AC2-C3CD-4BE8-8A41-BDDEB636779E}" type="slidenum">
              <a:rPr lang="fr-FR" smtClean="0"/>
              <a:t>4</a:t>
            </a:fld>
            <a:endParaRPr lang="fr-FR"/>
          </a:p>
        </p:txBody>
      </p:sp>
    </p:spTree>
    <p:extLst>
      <p:ext uri="{BB962C8B-B14F-4D97-AF65-F5344CB8AC3E}">
        <p14:creationId xmlns:p14="http://schemas.microsoft.com/office/powerpoint/2010/main" val="21627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3"/>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926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grpSp>
        <p:nvGrpSpPr>
          <p:cNvPr id="92" name="Groupe 91"/>
          <p:cNvGrpSpPr/>
          <p:nvPr/>
        </p:nvGrpSpPr>
        <p:grpSpPr>
          <a:xfrm>
            <a:off x="60545" y="1980107"/>
            <a:ext cx="4359123" cy="4236979"/>
            <a:chOff x="3445916" y="2409066"/>
            <a:chExt cx="4359123" cy="4236979"/>
          </a:xfrm>
        </p:grpSpPr>
        <p:sp>
          <p:nvSpPr>
            <p:cNvPr id="93" name="Rectangle 92"/>
            <p:cNvSpPr/>
            <p:nvPr/>
          </p:nvSpPr>
          <p:spPr>
            <a:xfrm>
              <a:off x="4014199" y="3277990"/>
              <a:ext cx="2121877" cy="198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X</a:t>
              </a:r>
              <a:endParaRPr lang="fr-FR" dirty="0">
                <a:solidFill>
                  <a:schemeClr val="tx1"/>
                </a:solidFill>
              </a:endParaRPr>
            </a:p>
          </p:txBody>
        </p:sp>
        <p:sp>
          <p:nvSpPr>
            <p:cNvPr id="94" name="Rectangle 93"/>
            <p:cNvSpPr/>
            <p:nvPr/>
          </p:nvSpPr>
          <p:spPr>
            <a:xfrm>
              <a:off x="6186758" y="3277990"/>
              <a:ext cx="465133" cy="1981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y</a:t>
              </a:r>
            </a:p>
          </p:txBody>
        </p:sp>
        <p:cxnSp>
          <p:nvCxnSpPr>
            <p:cNvPr id="95" name="Connecteur droit avec flèche 94"/>
            <p:cNvCxnSpPr/>
            <p:nvPr/>
          </p:nvCxnSpPr>
          <p:spPr>
            <a:xfrm>
              <a:off x="3843433" y="3121011"/>
              <a:ext cx="2268000"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ZoneTexte 95"/>
            <p:cNvSpPr txBox="1"/>
            <p:nvPr/>
          </p:nvSpPr>
          <p:spPr>
            <a:xfrm>
              <a:off x="4091518" y="2787106"/>
              <a:ext cx="2188202" cy="307777"/>
            </a:xfrm>
            <a:prstGeom prst="rect">
              <a:avLst/>
            </a:prstGeom>
            <a:noFill/>
          </p:spPr>
          <p:txBody>
            <a:bodyPr wrap="square" rtlCol="0">
              <a:spAutoFit/>
            </a:bodyPr>
            <a:lstStyle/>
            <a:p>
              <a:r>
                <a:rPr lang="fr-FR" sz="1400" dirty="0"/>
                <a:t>m</a:t>
              </a:r>
              <a:r>
                <a:rPr lang="fr-FR" sz="1400" dirty="0" smtClean="0"/>
                <a:t> variables quantitatives</a:t>
              </a:r>
              <a:endParaRPr lang="fr-FR" sz="1400" dirty="0"/>
            </a:p>
          </p:txBody>
        </p:sp>
        <p:cxnSp>
          <p:nvCxnSpPr>
            <p:cNvPr id="97" name="Connecteur droit avec flèche 96"/>
            <p:cNvCxnSpPr/>
            <p:nvPr/>
          </p:nvCxnSpPr>
          <p:spPr>
            <a:xfrm>
              <a:off x="3840528" y="3121011"/>
              <a:ext cx="0" cy="21600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ZoneTexte 97"/>
            <p:cNvSpPr txBox="1"/>
            <p:nvPr/>
          </p:nvSpPr>
          <p:spPr>
            <a:xfrm rot="5400000">
              <a:off x="2918612" y="4114701"/>
              <a:ext cx="1362385" cy="307777"/>
            </a:xfrm>
            <a:prstGeom prst="rect">
              <a:avLst/>
            </a:prstGeom>
            <a:noFill/>
          </p:spPr>
          <p:txBody>
            <a:bodyPr wrap="square" rtlCol="0">
              <a:spAutoFit/>
            </a:bodyPr>
            <a:lstStyle/>
            <a:p>
              <a:r>
                <a:rPr lang="fr-FR" sz="1400" dirty="0" smtClean="0"/>
                <a:t>n observations</a:t>
              </a:r>
              <a:endParaRPr lang="fr-FR" sz="1400" dirty="0"/>
            </a:p>
          </p:txBody>
        </p:sp>
        <p:sp>
          <p:nvSpPr>
            <p:cNvPr id="99" name="ZoneTexte 98"/>
            <p:cNvSpPr txBox="1"/>
            <p:nvPr/>
          </p:nvSpPr>
          <p:spPr>
            <a:xfrm>
              <a:off x="4794020" y="6276713"/>
              <a:ext cx="834433" cy="369332"/>
            </a:xfrm>
            <a:prstGeom prst="rect">
              <a:avLst/>
            </a:prstGeom>
            <a:noFill/>
            <a:ln w="28575">
              <a:solidFill>
                <a:schemeClr val="accent1">
                  <a:lumMod val="75000"/>
                </a:schemeClr>
              </a:solidFill>
            </a:ln>
          </p:spPr>
          <p:txBody>
            <a:bodyPr wrap="square" rtlCol="0">
              <a:spAutoFit/>
            </a:bodyPr>
            <a:lstStyle/>
            <a:p>
              <a:pPr algn="ctr"/>
              <a:r>
                <a:rPr lang="fr-FR" b="1" dirty="0"/>
                <a:t>y</a:t>
              </a:r>
              <a:r>
                <a:rPr lang="fr-FR" b="1" dirty="0" smtClean="0"/>
                <a:t> ~ X</a:t>
              </a:r>
              <a:endParaRPr lang="fr-FR" b="1" dirty="0"/>
            </a:p>
          </p:txBody>
        </p:sp>
        <p:sp>
          <p:nvSpPr>
            <p:cNvPr id="100" name="ZoneTexte 99"/>
            <p:cNvSpPr txBox="1"/>
            <p:nvPr/>
          </p:nvSpPr>
          <p:spPr>
            <a:xfrm>
              <a:off x="4821914" y="2409066"/>
              <a:ext cx="803564" cy="369332"/>
            </a:xfrm>
            <a:prstGeom prst="rect">
              <a:avLst/>
            </a:prstGeom>
            <a:noFill/>
          </p:spPr>
          <p:txBody>
            <a:bodyPr wrap="square" rtlCol="0">
              <a:spAutoFit/>
            </a:bodyPr>
            <a:lstStyle/>
            <a:p>
              <a:r>
                <a:rPr lang="fr-FR" b="1" dirty="0" smtClean="0">
                  <a:solidFill>
                    <a:schemeClr val="accent2"/>
                  </a:solidFill>
                </a:rPr>
                <a:t>PLS-1</a:t>
              </a:r>
              <a:endParaRPr lang="fr-FR" b="1" dirty="0">
                <a:solidFill>
                  <a:schemeClr val="accent2"/>
                </a:solidFill>
              </a:endParaRPr>
            </a:p>
          </p:txBody>
        </p:sp>
        <p:sp>
          <p:nvSpPr>
            <p:cNvPr id="101" name="ZoneTexte 100"/>
            <p:cNvSpPr txBox="1"/>
            <p:nvPr/>
          </p:nvSpPr>
          <p:spPr>
            <a:xfrm>
              <a:off x="4977433" y="5567897"/>
              <a:ext cx="2827606" cy="584775"/>
            </a:xfrm>
            <a:prstGeom prst="rect">
              <a:avLst/>
            </a:prstGeom>
            <a:noFill/>
          </p:spPr>
          <p:txBody>
            <a:bodyPr wrap="square" rtlCol="0">
              <a:spAutoFit/>
            </a:bodyPr>
            <a:lstStyle/>
            <a:p>
              <a:pPr algn="ctr"/>
              <a:r>
                <a:rPr lang="fr-FR" sz="1600" dirty="0" smtClean="0"/>
                <a:t>Variable à expliquer/prédire quantitative</a:t>
              </a:r>
              <a:endParaRPr lang="fr-FR" sz="1600" dirty="0"/>
            </a:p>
          </p:txBody>
        </p:sp>
        <p:sp>
          <p:nvSpPr>
            <p:cNvPr id="102" name="Accolade fermante 101"/>
            <p:cNvSpPr/>
            <p:nvPr/>
          </p:nvSpPr>
          <p:spPr>
            <a:xfrm rot="5400000">
              <a:off x="6283594" y="5199598"/>
              <a:ext cx="286885" cy="449712"/>
            </a:xfrm>
            <a:prstGeom prst="righ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mc:AlternateContent xmlns:mc="http://schemas.openxmlformats.org/markup-compatibility/2006" xmlns:a14="http://schemas.microsoft.com/office/drawing/2010/main">
        <mc:Choice Requires="a14">
          <p:sp>
            <p:nvSpPr>
              <p:cNvPr id="8" name="ZoneTexte 7"/>
              <p:cNvSpPr txBox="1"/>
              <p:nvPr/>
            </p:nvSpPr>
            <p:spPr>
              <a:xfrm>
                <a:off x="2464331" y="2250852"/>
                <a:ext cx="4410671" cy="338554"/>
              </a:xfrm>
              <a:prstGeom prst="rect">
                <a:avLst/>
              </a:prstGeom>
              <a:noFill/>
            </p:spPr>
            <p:txBody>
              <a:bodyPr wrap="square" rtlCol="0">
                <a:spAutoFit/>
              </a:bodyPr>
              <a:lstStyle/>
              <a:p>
                <a:pPr algn="ctr"/>
                <a:r>
                  <a:rPr lang="fr-FR" sz="1600" dirty="0" smtClean="0"/>
                  <a:t>PLS-1 : </a:t>
                </a:r>
                <a14:m>
                  <m:oMath xmlns:m="http://schemas.openxmlformats.org/officeDocument/2006/math">
                    <m:r>
                      <m:rPr>
                        <m:sty m:val="p"/>
                      </m:rPr>
                      <a:rPr lang="fr-FR" sz="1600" b="0" i="0" smtClean="0">
                        <a:latin typeface="Cambria Math" panose="02040503050406030204" pitchFamily="18" charset="0"/>
                      </a:rPr>
                      <m:t>y</m:t>
                    </m:r>
                    <m:r>
                      <a:rPr lang="fr-FR" sz="1600" b="0" i="0" smtClean="0">
                        <a:latin typeface="Cambria Math" panose="02040503050406030204" pitchFamily="18" charset="0"/>
                      </a:rPr>
                      <m:t>=</m:t>
                    </m:r>
                    <m:r>
                      <m:rPr>
                        <m:nor/>
                      </m:rPr>
                      <a:rPr lang="fr-FR" sz="1600" b="1" dirty="0" smtClean="0">
                        <a:solidFill>
                          <a:schemeClr val="tx2"/>
                        </a:solidFill>
                      </a:rPr>
                      <m:t>T</m:t>
                    </m:r>
                    <m:r>
                      <m:rPr>
                        <m:nor/>
                      </m:rPr>
                      <a:rPr lang="fr-FR" sz="1600" b="1" dirty="0" smtClean="0">
                        <a:solidFill>
                          <a:schemeClr val="accent6"/>
                        </a:solidFill>
                      </a:rPr>
                      <m:t>c</m:t>
                    </m:r>
                    <m:r>
                      <m:rPr>
                        <m:nor/>
                      </m:rPr>
                      <a:rPr lang="fr-FR" sz="1600" dirty="0" smtClean="0"/>
                      <m:t> + </m:t>
                    </m:r>
                    <m:r>
                      <m:rPr>
                        <m:nor/>
                      </m:rPr>
                      <a:rPr lang="fr-FR" sz="1600" b="1" dirty="0" smtClean="0">
                        <a:solidFill>
                          <a:schemeClr val="bg1">
                            <a:lumMod val="65000"/>
                          </a:schemeClr>
                        </a:solidFill>
                      </a:rPr>
                      <m:t>E</m:t>
                    </m:r>
                  </m:oMath>
                </a14:m>
                <a:endParaRPr lang="fr-FR" sz="1600" dirty="0"/>
              </a:p>
            </p:txBody>
          </p:sp>
        </mc:Choice>
        <mc:Fallback xmlns="">
          <p:sp>
            <p:nvSpPr>
              <p:cNvPr id="8" name="ZoneTexte 7"/>
              <p:cNvSpPr txBox="1">
                <a:spLocks noRot="1" noChangeAspect="1" noMove="1" noResize="1" noEditPoints="1" noAdjustHandles="1" noChangeArrowheads="1" noChangeShapeType="1" noTextEdit="1"/>
              </p:cNvSpPr>
              <p:nvPr/>
            </p:nvSpPr>
            <p:spPr>
              <a:xfrm>
                <a:off x="2464331" y="2250852"/>
                <a:ext cx="4410671" cy="338554"/>
              </a:xfrm>
              <a:prstGeom prst="rect">
                <a:avLst/>
              </a:prstGeom>
              <a:blipFill>
                <a:blip r:embed="rId2"/>
                <a:stretch>
                  <a:fillRect t="-5357" b="-21429"/>
                </a:stretch>
              </a:blipFill>
            </p:spPr>
            <p:txBody>
              <a:bodyPr/>
              <a:lstStyle/>
              <a:p>
                <a:r>
                  <a:rPr lang="fr-FR">
                    <a:noFill/>
                  </a:rPr>
                  <a:t> </a:t>
                </a:r>
              </a:p>
            </p:txBody>
          </p:sp>
        </mc:Fallback>
      </mc:AlternateContent>
      <p:cxnSp>
        <p:nvCxnSpPr>
          <p:cNvPr id="27" name="Connecteur droit avec flèche 26"/>
          <p:cNvCxnSpPr/>
          <p:nvPr/>
        </p:nvCxnSpPr>
        <p:spPr>
          <a:xfrm>
            <a:off x="4972089" y="2575338"/>
            <a:ext cx="0" cy="25749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726767" y="3155670"/>
            <a:ext cx="2770286" cy="338554"/>
          </a:xfrm>
          <a:prstGeom prst="rect">
            <a:avLst/>
          </a:prstGeom>
          <a:noFill/>
        </p:spPr>
        <p:txBody>
          <a:bodyPr wrap="square" rtlCol="0">
            <a:spAutoFit/>
          </a:bodyPr>
          <a:lstStyle/>
          <a:p>
            <a:r>
              <a:rPr lang="fr-FR" sz="1600" dirty="0" smtClean="0">
                <a:solidFill>
                  <a:schemeClr val="tx2"/>
                </a:solidFill>
              </a:rPr>
              <a:t>T = Matrice des composantes t</a:t>
            </a:r>
          </a:p>
        </p:txBody>
      </p:sp>
      <p:sp>
        <p:nvSpPr>
          <p:cNvPr id="29" name="Rectangle 28"/>
          <p:cNvSpPr/>
          <p:nvPr/>
        </p:nvSpPr>
        <p:spPr>
          <a:xfrm>
            <a:off x="3702099" y="2817116"/>
            <a:ext cx="7796952" cy="338554"/>
          </a:xfrm>
          <a:prstGeom prst="rect">
            <a:avLst/>
          </a:prstGeom>
        </p:spPr>
        <p:txBody>
          <a:bodyPr wrap="square">
            <a:spAutoFit/>
          </a:bodyPr>
          <a:lstStyle/>
          <a:p>
            <a:r>
              <a:rPr lang="fr-FR" sz="1600" dirty="0" smtClean="0">
                <a:solidFill>
                  <a:schemeClr val="tx2"/>
                </a:solidFill>
              </a:rPr>
              <a:t>Composantes t = variables latentes = combinaisons linéaires des variables d’origine ≈ ACP</a:t>
            </a:r>
          </a:p>
        </p:txBody>
      </p:sp>
      <p:grpSp>
        <p:nvGrpSpPr>
          <p:cNvPr id="36" name="Groupe 35"/>
          <p:cNvGrpSpPr/>
          <p:nvPr/>
        </p:nvGrpSpPr>
        <p:grpSpPr>
          <a:xfrm>
            <a:off x="5140492" y="3631335"/>
            <a:ext cx="2560320" cy="338554"/>
            <a:chOff x="5140492" y="3631335"/>
            <a:chExt cx="2560320" cy="338554"/>
          </a:xfrm>
        </p:grpSpPr>
        <mc:AlternateContent xmlns:mc="http://schemas.openxmlformats.org/markup-compatibility/2006" xmlns:a14="http://schemas.microsoft.com/office/drawing/2010/main">
          <mc:Choice Requires="a14">
            <p:sp>
              <p:nvSpPr>
                <p:cNvPr id="113" name="ZoneTexte 112"/>
                <p:cNvSpPr txBox="1"/>
                <p:nvPr/>
              </p:nvSpPr>
              <p:spPr>
                <a:xfrm>
                  <a:off x="5140492" y="3631335"/>
                  <a:ext cx="256032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fr-FR" sz="1600" smtClean="0">
                            <a:latin typeface="Cambria Math" panose="02040503050406030204" pitchFamily="18" charset="0"/>
                          </a:rPr>
                          <m:t>T</m:t>
                        </m:r>
                        <m:r>
                          <a:rPr lang="fr-FR" sz="1600" b="0" i="0" smtClean="0">
                            <a:latin typeface="Cambria Math" panose="02040503050406030204" pitchFamily="18" charset="0"/>
                          </a:rPr>
                          <m:t>= </m:t>
                        </m:r>
                        <m:r>
                          <m:rPr>
                            <m:sty m:val="p"/>
                          </m:rPr>
                          <a:rPr lang="fr-FR" sz="1600" b="0" i="0" smtClean="0">
                            <a:latin typeface="Cambria Math" panose="02040503050406030204" pitchFamily="18" charset="0"/>
                          </a:rPr>
                          <m:t>Xw</m:t>
                        </m:r>
                      </m:oMath>
                    </m:oMathPara>
                  </a14:m>
                  <a:endParaRPr lang="fr-FR" dirty="0"/>
                </a:p>
              </p:txBody>
            </p:sp>
          </mc:Choice>
          <mc:Fallback xmlns="">
            <p:sp>
              <p:nvSpPr>
                <p:cNvPr id="113" name="ZoneTexte 112"/>
                <p:cNvSpPr txBox="1">
                  <a:spLocks noRot="1" noChangeAspect="1" noMove="1" noResize="1" noEditPoints="1" noAdjustHandles="1" noChangeArrowheads="1" noChangeShapeType="1" noTextEdit="1"/>
                </p:cNvSpPr>
                <p:nvPr/>
              </p:nvSpPr>
              <p:spPr>
                <a:xfrm>
                  <a:off x="5140492" y="3631335"/>
                  <a:ext cx="2560320" cy="338554"/>
                </a:xfrm>
                <a:prstGeom prst="rect">
                  <a:avLst/>
                </a:prstGeom>
                <a:blipFill>
                  <a:blip r:embed="rId3"/>
                  <a:stretch>
                    <a:fillRect/>
                  </a:stretch>
                </a:blipFill>
              </p:spPr>
              <p:txBody>
                <a:bodyPr/>
                <a:lstStyle/>
                <a:p>
                  <a:r>
                    <a:rPr lang="fr-FR">
                      <a:noFill/>
                    </a:rPr>
                    <a:t> </a:t>
                  </a:r>
                </a:p>
              </p:txBody>
            </p:sp>
          </mc:Fallback>
        </mc:AlternateContent>
        <p:sp>
          <p:nvSpPr>
            <p:cNvPr id="32" name="Flèche droite 31"/>
            <p:cNvSpPr/>
            <p:nvPr/>
          </p:nvSpPr>
          <p:spPr>
            <a:xfrm>
              <a:off x="5457212" y="3687607"/>
              <a:ext cx="429208" cy="270487"/>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mc:AlternateContent xmlns:mc="http://schemas.openxmlformats.org/markup-compatibility/2006" xmlns:a14="http://schemas.microsoft.com/office/drawing/2010/main">
        <mc:Choice Requires="a14">
          <p:sp>
            <p:nvSpPr>
              <p:cNvPr id="33" name="ZoneTexte 32"/>
              <p:cNvSpPr txBox="1"/>
              <p:nvPr/>
            </p:nvSpPr>
            <p:spPr>
              <a:xfrm>
                <a:off x="5457212" y="4258780"/>
                <a:ext cx="3594509" cy="1156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1</m:t>
                                  </m:r>
                                </m:sub>
                              </m:sSub>
                              <m:sSub>
                                <m:sSubPr>
                                  <m:ctrlPr>
                                    <a:rPr lang="fr-FR" b="0" i="1" smtClean="0">
                                      <a:solidFill>
                                        <a:schemeClr val="accent6"/>
                                      </a:solidFill>
                                      <a:latin typeface="Cambria Math" panose="02040503050406030204" pitchFamily="18" charset="0"/>
                                    </a:rPr>
                                  </m:ctrlPr>
                                </m:sSubPr>
                                <m:e>
                                  <m:r>
                                    <a:rPr lang="fr-FR" b="0" i="1" smtClean="0">
                                      <a:solidFill>
                                        <a:schemeClr val="accent6"/>
                                      </a:solidFill>
                                      <a:latin typeface="Cambria Math" panose="02040503050406030204" pitchFamily="18" charset="0"/>
                                    </a:rPr>
                                    <m:t>𝑤</m:t>
                                  </m:r>
                                </m:e>
                                <m:sub>
                                  <m:r>
                                    <a:rPr lang="fr-FR" b="0" i="1" smtClean="0">
                                      <a:solidFill>
                                        <a:schemeClr val="accent6"/>
                                      </a:solidFill>
                                      <a:latin typeface="Cambria Math" panose="02040503050406030204" pitchFamily="18" charset="0"/>
                                    </a:rPr>
                                    <m:t>11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2</m:t>
                                  </m:r>
                                </m:sub>
                              </m:sSub>
                              <m:sSub>
                                <m:sSubPr>
                                  <m:ctrlPr>
                                    <a:rPr lang="fr-FR" b="0" i="1" smtClean="0">
                                      <a:solidFill>
                                        <a:schemeClr val="accent6"/>
                                      </a:solidFill>
                                      <a:latin typeface="Cambria Math" panose="02040503050406030204" pitchFamily="18" charset="0"/>
                                    </a:rPr>
                                  </m:ctrlPr>
                                </m:sSubPr>
                                <m:e>
                                  <m:r>
                                    <a:rPr lang="fr-FR" b="0" i="1" smtClean="0">
                                      <a:solidFill>
                                        <a:schemeClr val="accent6"/>
                                      </a:solidFill>
                                      <a:latin typeface="Cambria Math" panose="02040503050406030204" pitchFamily="18" charset="0"/>
                                    </a:rPr>
                                    <m:t>𝑤</m:t>
                                  </m:r>
                                </m:e>
                                <m:sub>
                                  <m:r>
                                    <a:rPr lang="fr-FR" b="0" i="1" smtClean="0">
                                      <a:solidFill>
                                        <a:schemeClr val="accent6"/>
                                      </a:solidFill>
                                      <a:latin typeface="Cambria Math" panose="02040503050406030204" pitchFamily="18" charset="0"/>
                                    </a:rPr>
                                    <m:t>12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𝑚</m:t>
                                  </m:r>
                                </m:sub>
                              </m:sSub>
                              <m:sSub>
                                <m:sSubPr>
                                  <m:ctrlPr>
                                    <a:rPr lang="fr-FR" b="0" i="1" smtClean="0">
                                      <a:solidFill>
                                        <a:schemeClr val="accent6"/>
                                      </a:solidFill>
                                      <a:latin typeface="Cambria Math" panose="02040503050406030204" pitchFamily="18" charset="0"/>
                                    </a:rPr>
                                  </m:ctrlPr>
                                </m:sSubPr>
                                <m:e>
                                  <m:r>
                                    <a:rPr lang="fr-FR" b="0" i="1" smtClean="0">
                                      <a:solidFill>
                                        <a:schemeClr val="accent6"/>
                                      </a:solidFill>
                                      <a:latin typeface="Cambria Math" panose="02040503050406030204" pitchFamily="18" charset="0"/>
                                    </a:rPr>
                                    <m:t>𝑤</m:t>
                                  </m:r>
                                </m:e>
                                <m:sub>
                                  <m:r>
                                    <a:rPr lang="fr-FR" b="0" i="1" smtClean="0">
                                      <a:solidFill>
                                        <a:schemeClr val="accent6"/>
                                      </a:solidFill>
                                      <a:latin typeface="Cambria Math" panose="02040503050406030204" pitchFamily="18" charset="0"/>
                                    </a:rPr>
                                    <m:t>1</m:t>
                                  </m:r>
                                  <m:r>
                                    <a:rPr lang="fr-FR" b="0" i="1" smtClean="0">
                                      <a:solidFill>
                                        <a:schemeClr val="accent6"/>
                                      </a:solidFill>
                                      <a:latin typeface="Cambria Math" panose="02040503050406030204" pitchFamily="18" charset="0"/>
                                    </a:rPr>
                                    <m:t>𝑚</m:t>
                                  </m:r>
                                </m:sub>
                              </m:sSub>
                            </m:e>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1</m:t>
                                  </m:r>
                                </m:sub>
                              </m:sSub>
                              <m:sSub>
                                <m:sSubPr>
                                  <m:ctrlPr>
                                    <a:rPr lang="fr-FR" b="0" i="1" smtClean="0">
                                      <a:solidFill>
                                        <a:schemeClr val="accent4"/>
                                      </a:solidFill>
                                      <a:latin typeface="Cambria Math" panose="02040503050406030204" pitchFamily="18" charset="0"/>
                                    </a:rPr>
                                  </m:ctrlPr>
                                </m:sSubPr>
                                <m:e>
                                  <m:r>
                                    <a:rPr lang="fr-FR" b="0" i="1" smtClean="0">
                                      <a:solidFill>
                                        <a:schemeClr val="accent4"/>
                                      </a:solidFill>
                                      <a:latin typeface="Cambria Math" panose="02040503050406030204" pitchFamily="18" charset="0"/>
                                    </a:rPr>
                                    <m:t>𝑤</m:t>
                                  </m:r>
                                </m:e>
                                <m:sub>
                                  <m:r>
                                    <a:rPr lang="fr-FR" b="0" i="1" smtClean="0">
                                      <a:solidFill>
                                        <a:schemeClr val="accent4"/>
                                      </a:solidFill>
                                      <a:latin typeface="Cambria Math" panose="02040503050406030204" pitchFamily="18" charset="0"/>
                                    </a:rPr>
                                    <m:t>21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2</m:t>
                                  </m:r>
                                </m:sub>
                              </m:sSub>
                              <m:sSub>
                                <m:sSubPr>
                                  <m:ctrlPr>
                                    <a:rPr lang="fr-FR" b="0" i="1" smtClean="0">
                                      <a:solidFill>
                                        <a:schemeClr val="accent4"/>
                                      </a:solidFill>
                                      <a:latin typeface="Cambria Math" panose="02040503050406030204" pitchFamily="18" charset="0"/>
                                    </a:rPr>
                                  </m:ctrlPr>
                                </m:sSubPr>
                                <m:e>
                                  <m:r>
                                    <a:rPr lang="fr-FR" b="0" i="1" smtClean="0">
                                      <a:solidFill>
                                        <a:schemeClr val="accent4"/>
                                      </a:solidFill>
                                      <a:latin typeface="Cambria Math" panose="02040503050406030204" pitchFamily="18" charset="0"/>
                                    </a:rPr>
                                    <m:t>𝑤</m:t>
                                  </m:r>
                                </m:e>
                                <m:sub>
                                  <m:r>
                                    <a:rPr lang="fr-FR" b="0" i="1" smtClean="0">
                                      <a:solidFill>
                                        <a:schemeClr val="accent4"/>
                                      </a:solidFill>
                                      <a:latin typeface="Cambria Math" panose="02040503050406030204" pitchFamily="18" charset="0"/>
                                    </a:rPr>
                                    <m:t>22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𝑚</m:t>
                                  </m:r>
                                </m:sub>
                              </m:sSub>
                              <m:sSub>
                                <m:sSubPr>
                                  <m:ctrlPr>
                                    <a:rPr lang="fr-FR" b="0" i="1" smtClean="0">
                                      <a:solidFill>
                                        <a:schemeClr val="accent4"/>
                                      </a:solidFill>
                                      <a:latin typeface="Cambria Math" panose="02040503050406030204" pitchFamily="18" charset="0"/>
                                    </a:rPr>
                                  </m:ctrlPr>
                                </m:sSubPr>
                                <m:e>
                                  <m:r>
                                    <a:rPr lang="fr-FR" b="0" i="1" smtClean="0">
                                      <a:solidFill>
                                        <a:schemeClr val="accent4"/>
                                      </a:solidFill>
                                      <a:latin typeface="Cambria Math" panose="02040503050406030204" pitchFamily="18" charset="0"/>
                                    </a:rPr>
                                    <m:t>𝑤</m:t>
                                  </m:r>
                                </m:e>
                                <m:sub>
                                  <m:r>
                                    <a:rPr lang="fr-FR" b="0" i="1" smtClean="0">
                                      <a:solidFill>
                                        <a:schemeClr val="accent4"/>
                                      </a:solidFill>
                                      <a:latin typeface="Cambria Math" panose="02040503050406030204" pitchFamily="18" charset="0"/>
                                    </a:rPr>
                                    <m:t>2</m:t>
                                  </m:r>
                                  <m:r>
                                    <a:rPr lang="fr-FR" b="0" i="1" smtClean="0">
                                      <a:solidFill>
                                        <a:schemeClr val="accent4"/>
                                      </a:solidFill>
                                      <a:latin typeface="Cambria Math" panose="02040503050406030204" pitchFamily="18" charset="0"/>
                                    </a:rPr>
                                    <m:t>𝑚</m:t>
                                  </m:r>
                                </m:sub>
                              </m:sSub>
                            </m:e>
                            <m:e>
                              <m:r>
                                <a:rPr lang="fr-FR" b="0" i="1" smtClean="0">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h</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1</m:t>
                                  </m:r>
                                </m:sub>
                              </m:sSub>
                              <m:sSub>
                                <m:sSubPr>
                                  <m:ctrlPr>
                                    <a:rPr lang="fr-FR" b="0"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𝑤</m:t>
                                  </m:r>
                                </m:e>
                                <m:sub>
                                  <m:r>
                                    <a:rPr lang="fr-FR" b="0" i="1" smtClean="0">
                                      <a:solidFill>
                                        <a:schemeClr val="accent2"/>
                                      </a:solidFill>
                                      <a:latin typeface="Cambria Math" panose="02040503050406030204" pitchFamily="18" charset="0"/>
                                    </a:rPr>
                                    <m:t>h</m:t>
                                  </m:r>
                                  <m:r>
                                    <a:rPr lang="fr-FR" b="0" i="1" smtClean="0">
                                      <a:solidFill>
                                        <a:schemeClr val="accent2"/>
                                      </a:solidFill>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2</m:t>
                                  </m:r>
                                </m:sub>
                              </m:sSub>
                              <m:sSub>
                                <m:sSubPr>
                                  <m:ctrlPr>
                                    <a:rPr lang="fr-FR" b="0"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𝑤</m:t>
                                  </m:r>
                                </m:e>
                                <m:sub>
                                  <m:r>
                                    <a:rPr lang="fr-FR" b="0" i="1" smtClean="0">
                                      <a:solidFill>
                                        <a:schemeClr val="accent2"/>
                                      </a:solidFill>
                                      <a:latin typeface="Cambria Math" panose="02040503050406030204" pitchFamily="18" charset="0"/>
                                    </a:rPr>
                                    <m:t>h</m:t>
                                  </m:r>
                                  <m:r>
                                    <a:rPr lang="fr-FR" b="0" i="1" smtClean="0">
                                      <a:solidFill>
                                        <a:schemeClr val="accent2"/>
                                      </a:solidFill>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𝑚</m:t>
                                  </m:r>
                                </m:sub>
                              </m:sSub>
                              <m:sSub>
                                <m:sSubPr>
                                  <m:ctrlPr>
                                    <a:rPr lang="fr-FR" b="0"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𝑤</m:t>
                                  </m:r>
                                </m:e>
                                <m:sub>
                                  <m:r>
                                    <a:rPr lang="fr-FR" b="0" i="1" smtClean="0">
                                      <a:solidFill>
                                        <a:schemeClr val="accent2"/>
                                      </a:solidFill>
                                      <a:latin typeface="Cambria Math" panose="02040503050406030204" pitchFamily="18" charset="0"/>
                                    </a:rPr>
                                    <m:t>h𝑚</m:t>
                                  </m:r>
                                </m:sub>
                              </m:sSub>
                            </m:e>
                          </m:eqArr>
                        </m:e>
                      </m:d>
                    </m:oMath>
                  </m:oMathPara>
                </a14:m>
                <a:endParaRPr lang="fr-FR" dirty="0"/>
              </a:p>
            </p:txBody>
          </p:sp>
        </mc:Choice>
        <mc:Fallback xmlns="">
          <p:sp>
            <p:nvSpPr>
              <p:cNvPr id="33" name="ZoneTexte 32"/>
              <p:cNvSpPr txBox="1">
                <a:spLocks noRot="1" noChangeAspect="1" noMove="1" noResize="1" noEditPoints="1" noAdjustHandles="1" noChangeArrowheads="1" noChangeShapeType="1" noTextEdit="1"/>
              </p:cNvSpPr>
              <p:nvPr/>
            </p:nvSpPr>
            <p:spPr>
              <a:xfrm>
                <a:off x="5457212" y="4258780"/>
                <a:ext cx="3594509" cy="1156150"/>
              </a:xfrm>
              <a:prstGeom prst="rect">
                <a:avLst/>
              </a:prstGeom>
              <a:blipFill>
                <a:blip r:embed="rId4"/>
                <a:stretch>
                  <a:fillRect/>
                </a:stretch>
              </a:blipFill>
            </p:spPr>
            <p:txBody>
              <a:bodyPr/>
              <a:lstStyle/>
              <a:p>
                <a:r>
                  <a:rPr lang="fr-FR">
                    <a:noFill/>
                  </a:rPr>
                  <a:t> </a:t>
                </a:r>
              </a:p>
            </p:txBody>
          </p:sp>
        </mc:Fallback>
      </mc:AlternateContent>
      <p:grpSp>
        <p:nvGrpSpPr>
          <p:cNvPr id="115" name="Groupe 114"/>
          <p:cNvGrpSpPr/>
          <p:nvPr/>
        </p:nvGrpSpPr>
        <p:grpSpPr>
          <a:xfrm>
            <a:off x="896026" y="1291889"/>
            <a:ext cx="3912014" cy="508684"/>
            <a:chOff x="4040495" y="1186363"/>
            <a:chExt cx="3912014" cy="508684"/>
          </a:xfrm>
        </p:grpSpPr>
        <p:sp>
          <p:nvSpPr>
            <p:cNvPr id="116" name="Rectangle à coins arrondis 115"/>
            <p:cNvSpPr/>
            <p:nvPr/>
          </p:nvSpPr>
          <p:spPr>
            <a:xfrm>
              <a:off x="4040495" y="1186363"/>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ZoneTexte 116"/>
            <p:cNvSpPr txBox="1"/>
            <p:nvPr/>
          </p:nvSpPr>
          <p:spPr>
            <a:xfrm>
              <a:off x="4040495" y="1250843"/>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p:grpSp>
      <mc:AlternateContent xmlns:mc="http://schemas.openxmlformats.org/markup-compatibility/2006" xmlns:a14="http://schemas.microsoft.com/office/drawing/2010/main">
        <mc:Choice Requires="a14">
          <p:sp>
            <p:nvSpPr>
              <p:cNvPr id="128" name="ZoneTexte 127"/>
              <p:cNvSpPr txBox="1"/>
              <p:nvPr/>
            </p:nvSpPr>
            <p:spPr>
              <a:xfrm>
                <a:off x="3389685" y="1956978"/>
                <a:ext cx="4410671" cy="338554"/>
              </a:xfrm>
              <a:prstGeom prst="rect">
                <a:avLst/>
              </a:prstGeom>
              <a:noFill/>
            </p:spPr>
            <p:txBody>
              <a:bodyPr wrap="square" rtlCol="0">
                <a:spAutoFit/>
              </a:bodyPr>
              <a:lstStyle/>
              <a:p>
                <a:pPr algn="ctr"/>
                <a:r>
                  <a:rPr lang="fr-FR" sz="1600" dirty="0" smtClean="0"/>
                  <a:t>Régression linéaire : </a:t>
                </a:r>
                <a14:m>
                  <m:oMath xmlns:m="http://schemas.openxmlformats.org/officeDocument/2006/math">
                    <m:r>
                      <m:rPr>
                        <m:sty m:val="p"/>
                      </m:rPr>
                      <a:rPr lang="fr-FR" sz="1600" b="0" i="0" smtClean="0">
                        <a:latin typeface="Cambria Math" panose="02040503050406030204" pitchFamily="18" charset="0"/>
                      </a:rPr>
                      <m:t>y</m:t>
                    </m:r>
                    <m:r>
                      <a:rPr lang="fr-FR" sz="1600" b="0" i="0" smtClean="0">
                        <a:latin typeface="Cambria Math" panose="02040503050406030204" pitchFamily="18" charset="0"/>
                      </a:rPr>
                      <m:t>=</m:t>
                    </m:r>
                    <m:r>
                      <m:rPr>
                        <m:nor/>
                      </m:rPr>
                      <a:rPr lang="fr-FR" sz="1600" i="0" smtClean="0">
                        <a:latin typeface="Cambria Math" panose="02040503050406030204" pitchFamily="18" charset="0"/>
                      </a:rPr>
                      <m:t>X</m:t>
                    </m:r>
                    <m:r>
                      <m:rPr>
                        <m:nor/>
                      </m:rPr>
                      <a:rPr lang="fr-FR" sz="1600" i="0" smtClean="0">
                        <a:solidFill>
                          <a:schemeClr val="accent6"/>
                        </a:solidFill>
                        <a:latin typeface="Cambria Math" panose="02040503050406030204" pitchFamily="18" charset="0"/>
                      </a:rPr>
                      <m:t>a</m:t>
                    </m:r>
                    <m:r>
                      <m:rPr>
                        <m:nor/>
                      </m:rPr>
                      <a:rPr lang="fr-FR" sz="1600" dirty="0" smtClean="0"/>
                      <m:t> + </m:t>
                    </m:r>
                    <m:r>
                      <m:rPr>
                        <m:nor/>
                      </m:rPr>
                      <a:rPr lang="fr-FR" sz="1600" i="0" dirty="0" smtClean="0">
                        <a:solidFill>
                          <a:schemeClr val="accent6"/>
                        </a:solidFill>
                      </a:rPr>
                      <m:t>b</m:t>
                    </m:r>
                    <m:r>
                      <m:rPr>
                        <m:nor/>
                      </m:rPr>
                      <a:rPr lang="fr-FR" sz="1600" i="0" dirty="0" smtClean="0"/>
                      <m:t> + </m:t>
                    </m:r>
                    <m:r>
                      <m:rPr>
                        <m:nor/>
                      </m:rPr>
                      <a:rPr lang="fr-FR" sz="1600" i="0" dirty="0" smtClean="0">
                        <a:solidFill>
                          <a:schemeClr val="bg1">
                            <a:lumMod val="65000"/>
                          </a:schemeClr>
                        </a:solidFill>
                      </a:rPr>
                      <m:t>r</m:t>
                    </m:r>
                    <m:r>
                      <m:rPr>
                        <m:nor/>
                      </m:rPr>
                      <a:rPr lang="fr-FR" sz="1600" i="0" dirty="0" smtClean="0">
                        <a:solidFill>
                          <a:schemeClr val="bg1">
                            <a:lumMod val="65000"/>
                          </a:schemeClr>
                        </a:solidFill>
                      </a:rPr>
                      <m:t>é</m:t>
                    </m:r>
                    <m:r>
                      <m:rPr>
                        <m:nor/>
                      </m:rPr>
                      <a:rPr lang="fr-FR" sz="1600" i="0" dirty="0" smtClean="0">
                        <a:solidFill>
                          <a:schemeClr val="bg1">
                            <a:lumMod val="65000"/>
                          </a:schemeClr>
                        </a:solidFill>
                      </a:rPr>
                      <m:t>sidus</m:t>
                    </m:r>
                  </m:oMath>
                </a14:m>
                <a:endParaRPr lang="fr-FR" sz="1600" dirty="0"/>
              </a:p>
            </p:txBody>
          </p:sp>
        </mc:Choice>
        <mc:Fallback xmlns="">
          <p:sp>
            <p:nvSpPr>
              <p:cNvPr id="128" name="ZoneTexte 127"/>
              <p:cNvSpPr txBox="1">
                <a:spLocks noRot="1" noChangeAspect="1" noMove="1" noResize="1" noEditPoints="1" noAdjustHandles="1" noChangeArrowheads="1" noChangeShapeType="1" noTextEdit="1"/>
              </p:cNvSpPr>
              <p:nvPr/>
            </p:nvSpPr>
            <p:spPr>
              <a:xfrm>
                <a:off x="3389685" y="1956978"/>
                <a:ext cx="4410671" cy="338554"/>
              </a:xfrm>
              <a:prstGeom prst="rect">
                <a:avLst/>
              </a:prstGeom>
              <a:blipFill>
                <a:blip r:embed="rId5"/>
                <a:stretch>
                  <a:fillRect t="-5357" b="-21429"/>
                </a:stretch>
              </a:blipFill>
            </p:spPr>
            <p:txBody>
              <a:bodyPr/>
              <a:lstStyle/>
              <a:p>
                <a:r>
                  <a:rPr lang="fr-FR">
                    <a:noFill/>
                  </a:rPr>
                  <a:t> </a:t>
                </a:r>
              </a:p>
            </p:txBody>
          </p:sp>
        </mc:Fallback>
      </mc:AlternateContent>
      <p:grpSp>
        <p:nvGrpSpPr>
          <p:cNvPr id="195" name="Groupe 194"/>
          <p:cNvGrpSpPr/>
          <p:nvPr/>
        </p:nvGrpSpPr>
        <p:grpSpPr>
          <a:xfrm>
            <a:off x="9198597" y="3377894"/>
            <a:ext cx="3154730" cy="2483671"/>
            <a:chOff x="9198597" y="3377894"/>
            <a:chExt cx="3154730" cy="2483671"/>
          </a:xfrm>
        </p:grpSpPr>
        <p:cxnSp>
          <p:nvCxnSpPr>
            <p:cNvPr id="187" name="Connecteur droit 186"/>
            <p:cNvCxnSpPr/>
            <p:nvPr/>
          </p:nvCxnSpPr>
          <p:spPr>
            <a:xfrm flipH="1" flipV="1">
              <a:off x="9502075" y="3839630"/>
              <a:ext cx="1963585" cy="1968036"/>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grpSp>
          <p:nvGrpSpPr>
            <p:cNvPr id="127" name="Groupe 126"/>
            <p:cNvGrpSpPr/>
            <p:nvPr/>
          </p:nvGrpSpPr>
          <p:grpSpPr>
            <a:xfrm>
              <a:off x="9198597" y="3377894"/>
              <a:ext cx="3154730" cy="2270282"/>
              <a:chOff x="9198597" y="3377894"/>
              <a:chExt cx="3154730" cy="2270282"/>
            </a:xfrm>
          </p:grpSpPr>
          <p:grpSp>
            <p:nvGrpSpPr>
              <p:cNvPr id="40" name="Groupe 39"/>
              <p:cNvGrpSpPr/>
              <p:nvPr/>
            </p:nvGrpSpPr>
            <p:grpSpPr>
              <a:xfrm>
                <a:off x="9198597" y="3377894"/>
                <a:ext cx="3154730" cy="2270282"/>
                <a:chOff x="9198597" y="3377894"/>
                <a:chExt cx="3154730" cy="2270282"/>
              </a:xfrm>
            </p:grpSpPr>
            <p:sp>
              <p:nvSpPr>
                <p:cNvPr id="118" name="ZoneTexte 117"/>
                <p:cNvSpPr txBox="1"/>
                <p:nvPr/>
              </p:nvSpPr>
              <p:spPr>
                <a:xfrm>
                  <a:off x="10216299" y="3377894"/>
                  <a:ext cx="502792" cy="369332"/>
                </a:xfrm>
                <a:prstGeom prst="rect">
                  <a:avLst/>
                </a:prstGeom>
                <a:noFill/>
              </p:spPr>
              <p:txBody>
                <a:bodyPr wrap="square" rtlCol="0">
                  <a:spAutoFit/>
                </a:bodyPr>
                <a:lstStyle/>
                <a:p>
                  <a:r>
                    <a:rPr lang="fr-FR" dirty="0" smtClean="0"/>
                    <a:t>X2</a:t>
                  </a:r>
                  <a:endParaRPr lang="fr-FR" dirty="0"/>
                </a:p>
              </p:txBody>
            </p:sp>
            <p:cxnSp>
              <p:nvCxnSpPr>
                <p:cNvPr id="119" name="Connecteur droit avec flèche 118"/>
                <p:cNvCxnSpPr/>
                <p:nvPr/>
              </p:nvCxnSpPr>
              <p:spPr>
                <a:xfrm flipH="1" flipV="1">
                  <a:off x="10434169" y="3739106"/>
                  <a:ext cx="6207" cy="187723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0" name="Connecteur droit avec flèche 119"/>
                <p:cNvCxnSpPr/>
                <p:nvPr/>
              </p:nvCxnSpPr>
              <p:spPr>
                <a:xfrm>
                  <a:off x="9198597" y="4729354"/>
                  <a:ext cx="25560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1" name="ZoneTexte 120"/>
                <p:cNvSpPr txBox="1"/>
                <p:nvPr/>
              </p:nvSpPr>
              <p:spPr>
                <a:xfrm>
                  <a:off x="11850535" y="4529176"/>
                  <a:ext cx="502792" cy="369332"/>
                </a:xfrm>
                <a:prstGeom prst="rect">
                  <a:avLst/>
                </a:prstGeom>
                <a:noFill/>
              </p:spPr>
              <p:txBody>
                <a:bodyPr wrap="square" rtlCol="0">
                  <a:spAutoFit/>
                </a:bodyPr>
                <a:lstStyle/>
                <a:p>
                  <a:r>
                    <a:rPr lang="fr-FR" dirty="0" smtClean="0"/>
                    <a:t>X1</a:t>
                  </a:r>
                  <a:endParaRPr lang="fr-FR" dirty="0"/>
                </a:p>
              </p:txBody>
            </p:sp>
            <p:cxnSp>
              <p:nvCxnSpPr>
                <p:cNvPr id="122" name="Connecteur droit 121"/>
                <p:cNvCxnSpPr/>
                <p:nvPr/>
              </p:nvCxnSpPr>
              <p:spPr>
                <a:xfrm flipV="1">
                  <a:off x="9361751" y="3897703"/>
                  <a:ext cx="2137300" cy="1750473"/>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cxnSp>
              <p:nvCxnSpPr>
                <p:cNvPr id="123" name="Connecteur droit avec flèche 122"/>
                <p:cNvCxnSpPr/>
                <p:nvPr/>
              </p:nvCxnSpPr>
              <p:spPr>
                <a:xfrm flipV="1">
                  <a:off x="10470891" y="4469149"/>
                  <a:ext cx="333491" cy="26231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Rectangle 123"/>
                    <p:cNvSpPr/>
                    <p:nvPr/>
                  </p:nvSpPr>
                  <p:spPr>
                    <a:xfrm>
                      <a:off x="10743092" y="4348625"/>
                      <a:ext cx="495392" cy="369332"/>
                    </a:xfrm>
                    <a:prstGeom prst="rect">
                      <a:avLst/>
                    </a:prstGeom>
                  </p:spPr>
                  <p:txBody>
                    <a:bodyPr wrap="none">
                      <a:spAutoFit/>
                    </a:bodyPr>
                    <a:lstStyle/>
                    <a:p>
                      <a:r>
                        <a:rPr lang="fr-FR" dirty="0"/>
                        <a:t> </a:t>
                      </a:r>
                      <a14:m>
                        <m:oMath xmlns:m="http://schemas.openxmlformats.org/officeDocument/2006/math">
                          <m:acc>
                            <m:accPr>
                              <m:chr m:val="⃗"/>
                              <m:ctrlPr>
                                <a:rPr lang="fr-FR" i="1" smtClean="0">
                                  <a:solidFill>
                                    <a:schemeClr val="accent6"/>
                                  </a:solidFill>
                                  <a:latin typeface="Cambria Math" panose="02040503050406030204" pitchFamily="18" charset="0"/>
                                </a:rPr>
                              </m:ctrlPr>
                            </m:accPr>
                            <m:e>
                              <m:sSub>
                                <m:sSubPr>
                                  <m:ctrlPr>
                                    <a:rPr lang="fr-FR" i="1" smtClean="0">
                                      <a:solidFill>
                                        <a:schemeClr val="accent6"/>
                                      </a:solidFill>
                                      <a:latin typeface="Cambria Math" panose="02040503050406030204" pitchFamily="18" charset="0"/>
                                    </a:rPr>
                                  </m:ctrlPr>
                                </m:sSubPr>
                                <m:e>
                                  <m:r>
                                    <a:rPr lang="fr-FR" i="1">
                                      <a:solidFill>
                                        <a:schemeClr val="accent6"/>
                                      </a:solidFill>
                                      <a:latin typeface="Cambria Math" panose="02040503050406030204" pitchFamily="18" charset="0"/>
                                    </a:rPr>
                                    <m:t>𝑤</m:t>
                                  </m:r>
                                </m:e>
                                <m:sub>
                                  <m:r>
                                    <a:rPr lang="fr-FR" i="1">
                                      <a:solidFill>
                                        <a:schemeClr val="accent6"/>
                                      </a:solidFill>
                                      <a:latin typeface="Cambria Math" panose="02040503050406030204" pitchFamily="18" charset="0"/>
                                    </a:rPr>
                                    <m:t>1</m:t>
                                  </m:r>
                                </m:sub>
                              </m:sSub>
                            </m:e>
                          </m:acc>
                        </m:oMath>
                      </a14:m>
                      <a:endParaRPr lang="fr-FR" dirty="0">
                        <a:solidFill>
                          <a:schemeClr val="accent6"/>
                        </a:solidFill>
                      </a:endParaRPr>
                    </a:p>
                  </p:txBody>
                </p:sp>
              </mc:Choice>
              <mc:Fallback xmlns="">
                <p:sp>
                  <p:nvSpPr>
                    <p:cNvPr id="124" name="Rectangle 123"/>
                    <p:cNvSpPr>
                      <a:spLocks noRot="1" noChangeAspect="1" noMove="1" noResize="1" noEditPoints="1" noAdjustHandles="1" noChangeArrowheads="1" noChangeShapeType="1" noTextEdit="1"/>
                    </p:cNvSpPr>
                    <p:nvPr/>
                  </p:nvSpPr>
                  <p:spPr>
                    <a:xfrm>
                      <a:off x="10743092" y="4348625"/>
                      <a:ext cx="495392" cy="369332"/>
                    </a:xfrm>
                    <a:prstGeom prst="rect">
                      <a:avLst/>
                    </a:prstGeom>
                    <a:blipFill>
                      <a:blip r:embed="rId6"/>
                      <a:stretch>
                        <a:fillRect/>
                      </a:stretch>
                    </a:blipFill>
                  </p:spPr>
                  <p:txBody>
                    <a:bodyPr/>
                    <a:lstStyle/>
                    <a:p>
                      <a:r>
                        <a:rPr lang="fr-FR">
                          <a:noFill/>
                        </a:rPr>
                        <a:t> </a:t>
                      </a:r>
                    </a:p>
                  </p:txBody>
                </p:sp>
              </mc:Fallback>
            </mc:AlternateContent>
          </p:grpSp>
          <p:cxnSp>
            <p:nvCxnSpPr>
              <p:cNvPr id="125" name="Connecteur droit avec flèche 124"/>
              <p:cNvCxnSpPr/>
              <p:nvPr/>
            </p:nvCxnSpPr>
            <p:spPr>
              <a:xfrm flipH="1" flipV="1">
                <a:off x="10112380" y="4469149"/>
                <a:ext cx="341551" cy="29217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Rectangle 125"/>
                  <p:cNvSpPr/>
                  <p:nvPr/>
                </p:nvSpPr>
                <p:spPr>
                  <a:xfrm>
                    <a:off x="10002514" y="4169658"/>
                    <a:ext cx="500715" cy="369332"/>
                  </a:xfrm>
                  <a:prstGeom prst="rect">
                    <a:avLst/>
                  </a:prstGeom>
                </p:spPr>
                <p:txBody>
                  <a:bodyPr wrap="none">
                    <a:spAutoFit/>
                  </a:bodyPr>
                  <a:lstStyle/>
                  <a:p>
                    <a:r>
                      <a:rPr lang="fr-FR" dirty="0" smtClean="0"/>
                      <a:t> </a:t>
                    </a:r>
                    <a14:m>
                      <m:oMath xmlns:m="http://schemas.openxmlformats.org/officeDocument/2006/math">
                        <m:acc>
                          <m:accPr>
                            <m:chr m:val="⃗"/>
                            <m:ctrlPr>
                              <a:rPr lang="fr-FR" i="1" smtClean="0">
                                <a:solidFill>
                                  <a:schemeClr val="accent4"/>
                                </a:solidFill>
                                <a:latin typeface="Cambria Math" panose="02040503050406030204" pitchFamily="18" charset="0"/>
                              </a:rPr>
                            </m:ctrlPr>
                          </m:accPr>
                          <m:e>
                            <m:sSub>
                              <m:sSubPr>
                                <m:ctrlPr>
                                  <a:rPr lang="fr-FR" i="1" smtClean="0">
                                    <a:solidFill>
                                      <a:schemeClr val="accent4"/>
                                    </a:solidFill>
                                    <a:latin typeface="Cambria Math" panose="02040503050406030204" pitchFamily="18" charset="0"/>
                                  </a:rPr>
                                </m:ctrlPr>
                              </m:sSubPr>
                              <m:e>
                                <m:r>
                                  <a:rPr lang="fr-FR" i="1">
                                    <a:solidFill>
                                      <a:schemeClr val="accent4"/>
                                    </a:solidFill>
                                    <a:latin typeface="Cambria Math" panose="02040503050406030204" pitchFamily="18" charset="0"/>
                                  </a:rPr>
                                  <m:t>𝑤</m:t>
                                </m:r>
                              </m:e>
                              <m:sub>
                                <m:r>
                                  <a:rPr lang="fr-FR" b="0" i="1" smtClean="0">
                                    <a:solidFill>
                                      <a:schemeClr val="accent4"/>
                                    </a:solidFill>
                                    <a:latin typeface="Cambria Math" panose="02040503050406030204" pitchFamily="18" charset="0"/>
                                  </a:rPr>
                                  <m:t>2</m:t>
                                </m:r>
                              </m:sub>
                            </m:sSub>
                          </m:e>
                        </m:acc>
                      </m:oMath>
                    </a14:m>
                    <a:endParaRPr lang="fr-FR" dirty="0">
                      <a:solidFill>
                        <a:schemeClr val="accent4"/>
                      </a:solidFill>
                    </a:endParaRPr>
                  </a:p>
                </p:txBody>
              </p:sp>
            </mc:Choice>
            <mc:Fallback xmlns="">
              <p:sp>
                <p:nvSpPr>
                  <p:cNvPr id="126" name="Rectangle 125"/>
                  <p:cNvSpPr>
                    <a:spLocks noRot="1" noChangeAspect="1" noMove="1" noResize="1" noEditPoints="1" noAdjustHandles="1" noChangeArrowheads="1" noChangeShapeType="1" noTextEdit="1"/>
                  </p:cNvSpPr>
                  <p:nvPr/>
                </p:nvSpPr>
                <p:spPr>
                  <a:xfrm>
                    <a:off x="10002514" y="4169658"/>
                    <a:ext cx="500715" cy="369332"/>
                  </a:xfrm>
                  <a:prstGeom prst="rect">
                    <a:avLst/>
                  </a:prstGeom>
                  <a:blipFill>
                    <a:blip r:embed="rId7"/>
                    <a:stretch>
                      <a:fillRect/>
                    </a:stretch>
                  </a:blipFill>
                </p:spPr>
                <p:txBody>
                  <a:bodyPr/>
                  <a:lstStyle/>
                  <a:p>
                    <a:r>
                      <a:rPr lang="fr-FR">
                        <a:noFill/>
                      </a:rPr>
                      <a:t> </a:t>
                    </a:r>
                  </a:p>
                </p:txBody>
              </p:sp>
            </mc:Fallback>
          </mc:AlternateContent>
        </p:grpSp>
        <p:grpSp>
          <p:nvGrpSpPr>
            <p:cNvPr id="185" name="Groupe 184"/>
            <p:cNvGrpSpPr/>
            <p:nvPr/>
          </p:nvGrpSpPr>
          <p:grpSpPr>
            <a:xfrm>
              <a:off x="9380810" y="3623367"/>
              <a:ext cx="2226882" cy="2238198"/>
              <a:chOff x="1101869" y="3239828"/>
              <a:chExt cx="2226882" cy="2238198"/>
            </a:xfrm>
          </p:grpSpPr>
          <p:sp>
            <p:nvSpPr>
              <p:cNvPr id="162" name="Organigramme : Connecteur 161"/>
              <p:cNvSpPr/>
              <p:nvPr/>
            </p:nvSpPr>
            <p:spPr>
              <a:xfrm>
                <a:off x="2839927" y="3935422"/>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3" name="Organigramme : Connecteur 162"/>
              <p:cNvSpPr/>
              <p:nvPr/>
            </p:nvSpPr>
            <p:spPr>
              <a:xfrm>
                <a:off x="3127804" y="387465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4" name="Organigramme : Connecteur 163"/>
              <p:cNvSpPr/>
              <p:nvPr/>
            </p:nvSpPr>
            <p:spPr>
              <a:xfrm>
                <a:off x="2691395" y="34634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5" name="Organigramme : Connecteur 164"/>
              <p:cNvSpPr/>
              <p:nvPr/>
            </p:nvSpPr>
            <p:spPr>
              <a:xfrm>
                <a:off x="2523876" y="376875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6" name="Organigramme : Connecteur 165"/>
              <p:cNvSpPr/>
              <p:nvPr/>
            </p:nvSpPr>
            <p:spPr>
              <a:xfrm>
                <a:off x="2972137" y="3585141"/>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7" name="Organigramme : Connecteur 166"/>
              <p:cNvSpPr/>
              <p:nvPr/>
            </p:nvSpPr>
            <p:spPr>
              <a:xfrm>
                <a:off x="2461129" y="4120850"/>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8" name="Organigramme : Connecteur 167"/>
              <p:cNvSpPr/>
              <p:nvPr/>
            </p:nvSpPr>
            <p:spPr>
              <a:xfrm>
                <a:off x="1705788" y="5028346"/>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9" name="Organigramme : Connecteur 168"/>
              <p:cNvSpPr/>
              <p:nvPr/>
            </p:nvSpPr>
            <p:spPr>
              <a:xfrm>
                <a:off x="1842651" y="47759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Organigramme : Connecteur 169"/>
              <p:cNvSpPr/>
              <p:nvPr/>
            </p:nvSpPr>
            <p:spPr>
              <a:xfrm>
                <a:off x="1277074" y="431227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Organigramme : Connecteur 170"/>
              <p:cNvSpPr/>
              <p:nvPr/>
            </p:nvSpPr>
            <p:spPr>
              <a:xfrm>
                <a:off x="1335989" y="515078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Organigramme : Connecteur 171"/>
              <p:cNvSpPr/>
              <p:nvPr/>
            </p:nvSpPr>
            <p:spPr>
              <a:xfrm>
                <a:off x="1223134" y="4778329"/>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3" name="Groupe 172"/>
              <p:cNvGrpSpPr/>
              <p:nvPr/>
            </p:nvGrpSpPr>
            <p:grpSpPr>
              <a:xfrm>
                <a:off x="1101869" y="3239828"/>
                <a:ext cx="2226882" cy="2238198"/>
                <a:chOff x="1101869" y="3310168"/>
                <a:chExt cx="2226882" cy="2238198"/>
              </a:xfrm>
            </p:grpSpPr>
            <p:sp>
              <p:nvSpPr>
                <p:cNvPr id="174" name="ZoneTexte 173"/>
                <p:cNvSpPr txBox="1"/>
                <p:nvPr/>
              </p:nvSpPr>
              <p:spPr>
                <a:xfrm>
                  <a:off x="2615806" y="3310168"/>
                  <a:ext cx="262647" cy="307777"/>
                </a:xfrm>
                <a:prstGeom prst="rect">
                  <a:avLst/>
                </a:prstGeom>
                <a:noFill/>
              </p:spPr>
              <p:txBody>
                <a:bodyPr wrap="square" rtlCol="0">
                  <a:spAutoFit/>
                </a:bodyPr>
                <a:lstStyle/>
                <a:p>
                  <a:r>
                    <a:rPr lang="fr-FR" sz="1400" dirty="0"/>
                    <a:t>1</a:t>
                  </a:r>
                </a:p>
              </p:txBody>
            </p:sp>
            <p:sp>
              <p:nvSpPr>
                <p:cNvPr id="175" name="ZoneTexte 174"/>
                <p:cNvSpPr txBox="1"/>
                <p:nvPr/>
              </p:nvSpPr>
              <p:spPr>
                <a:xfrm>
                  <a:off x="2895277" y="3434784"/>
                  <a:ext cx="262647" cy="307777"/>
                </a:xfrm>
                <a:prstGeom prst="rect">
                  <a:avLst/>
                </a:prstGeom>
                <a:noFill/>
              </p:spPr>
              <p:txBody>
                <a:bodyPr wrap="square" rtlCol="0">
                  <a:spAutoFit/>
                </a:bodyPr>
                <a:lstStyle/>
                <a:p>
                  <a:r>
                    <a:rPr lang="fr-FR" sz="1400" dirty="0" smtClean="0"/>
                    <a:t>2</a:t>
                  </a:r>
                  <a:endParaRPr lang="fr-FR" sz="1400" dirty="0"/>
                </a:p>
              </p:txBody>
            </p:sp>
            <p:sp>
              <p:nvSpPr>
                <p:cNvPr id="176" name="ZoneTexte 175"/>
                <p:cNvSpPr txBox="1"/>
                <p:nvPr/>
              </p:nvSpPr>
              <p:spPr>
                <a:xfrm>
                  <a:off x="3066104" y="3682847"/>
                  <a:ext cx="262647" cy="307777"/>
                </a:xfrm>
                <a:prstGeom prst="rect">
                  <a:avLst/>
                </a:prstGeom>
                <a:noFill/>
              </p:spPr>
              <p:txBody>
                <a:bodyPr wrap="square" rtlCol="0">
                  <a:spAutoFit/>
                </a:bodyPr>
                <a:lstStyle/>
                <a:p>
                  <a:r>
                    <a:rPr lang="fr-FR" sz="1400" dirty="0" smtClean="0"/>
                    <a:t>3</a:t>
                  </a:r>
                  <a:endParaRPr lang="fr-FR" sz="1400" dirty="0"/>
                </a:p>
              </p:txBody>
            </p:sp>
            <p:sp>
              <p:nvSpPr>
                <p:cNvPr id="177" name="ZoneTexte 176"/>
                <p:cNvSpPr txBox="1"/>
                <p:nvPr/>
              </p:nvSpPr>
              <p:spPr>
                <a:xfrm>
                  <a:off x="2760341" y="3748201"/>
                  <a:ext cx="262647" cy="307777"/>
                </a:xfrm>
                <a:prstGeom prst="rect">
                  <a:avLst/>
                </a:prstGeom>
                <a:noFill/>
              </p:spPr>
              <p:txBody>
                <a:bodyPr wrap="square" rtlCol="0">
                  <a:spAutoFit/>
                </a:bodyPr>
                <a:lstStyle/>
                <a:p>
                  <a:r>
                    <a:rPr lang="fr-FR" sz="1400" dirty="0"/>
                    <a:t>4</a:t>
                  </a:r>
                </a:p>
              </p:txBody>
            </p:sp>
            <p:sp>
              <p:nvSpPr>
                <p:cNvPr id="178" name="ZoneTexte 177"/>
                <p:cNvSpPr txBox="1"/>
                <p:nvPr/>
              </p:nvSpPr>
              <p:spPr>
                <a:xfrm>
                  <a:off x="2421188" y="3584773"/>
                  <a:ext cx="262647" cy="307777"/>
                </a:xfrm>
                <a:prstGeom prst="rect">
                  <a:avLst/>
                </a:prstGeom>
                <a:noFill/>
              </p:spPr>
              <p:txBody>
                <a:bodyPr wrap="square" rtlCol="0">
                  <a:spAutoFit/>
                </a:bodyPr>
                <a:lstStyle/>
                <a:p>
                  <a:r>
                    <a:rPr lang="fr-FR" sz="1400" dirty="0" smtClean="0"/>
                    <a:t>5</a:t>
                  </a:r>
                  <a:endParaRPr lang="fr-FR" sz="1400" dirty="0"/>
                </a:p>
              </p:txBody>
            </p:sp>
            <p:sp>
              <p:nvSpPr>
                <p:cNvPr id="179" name="ZoneTexte 178"/>
                <p:cNvSpPr txBox="1"/>
                <p:nvPr/>
              </p:nvSpPr>
              <p:spPr>
                <a:xfrm>
                  <a:off x="2491332" y="4165045"/>
                  <a:ext cx="262647" cy="307777"/>
                </a:xfrm>
                <a:prstGeom prst="rect">
                  <a:avLst/>
                </a:prstGeom>
                <a:noFill/>
              </p:spPr>
              <p:txBody>
                <a:bodyPr wrap="square" rtlCol="0">
                  <a:spAutoFit/>
                </a:bodyPr>
                <a:lstStyle/>
                <a:p>
                  <a:r>
                    <a:rPr lang="fr-FR" sz="1400" dirty="0" smtClean="0"/>
                    <a:t>6</a:t>
                  </a:r>
                  <a:endParaRPr lang="fr-FR" sz="1400" dirty="0"/>
                </a:p>
              </p:txBody>
            </p:sp>
            <p:sp>
              <p:nvSpPr>
                <p:cNvPr id="180" name="ZoneTexte 179"/>
                <p:cNvSpPr txBox="1"/>
                <p:nvPr/>
              </p:nvSpPr>
              <p:spPr>
                <a:xfrm>
                  <a:off x="1216251" y="4118158"/>
                  <a:ext cx="262647" cy="307777"/>
                </a:xfrm>
                <a:prstGeom prst="rect">
                  <a:avLst/>
                </a:prstGeom>
                <a:noFill/>
              </p:spPr>
              <p:txBody>
                <a:bodyPr wrap="square" rtlCol="0">
                  <a:spAutoFit/>
                </a:bodyPr>
                <a:lstStyle/>
                <a:p>
                  <a:r>
                    <a:rPr lang="fr-FR" sz="1400" dirty="0" smtClean="0"/>
                    <a:t>7</a:t>
                  </a:r>
                  <a:endParaRPr lang="fr-FR" sz="1400" dirty="0"/>
                </a:p>
              </p:txBody>
            </p:sp>
            <p:sp>
              <p:nvSpPr>
                <p:cNvPr id="181" name="ZoneTexte 180"/>
                <p:cNvSpPr txBox="1"/>
                <p:nvPr/>
              </p:nvSpPr>
              <p:spPr>
                <a:xfrm>
                  <a:off x="1831440" y="4870071"/>
                  <a:ext cx="262647" cy="307777"/>
                </a:xfrm>
                <a:prstGeom prst="rect">
                  <a:avLst/>
                </a:prstGeom>
                <a:noFill/>
              </p:spPr>
              <p:txBody>
                <a:bodyPr wrap="square" rtlCol="0">
                  <a:spAutoFit/>
                </a:bodyPr>
                <a:lstStyle/>
                <a:p>
                  <a:r>
                    <a:rPr lang="fr-FR" sz="1400" dirty="0" smtClean="0"/>
                    <a:t>8</a:t>
                  </a:r>
                  <a:endParaRPr lang="fr-FR" sz="1400" dirty="0"/>
                </a:p>
              </p:txBody>
            </p:sp>
            <p:sp>
              <p:nvSpPr>
                <p:cNvPr id="182" name="ZoneTexte 181"/>
                <p:cNvSpPr txBox="1"/>
                <p:nvPr/>
              </p:nvSpPr>
              <p:spPr>
                <a:xfrm>
                  <a:off x="1683685" y="5096224"/>
                  <a:ext cx="262647" cy="307777"/>
                </a:xfrm>
                <a:prstGeom prst="rect">
                  <a:avLst/>
                </a:prstGeom>
                <a:noFill/>
              </p:spPr>
              <p:txBody>
                <a:bodyPr wrap="square" rtlCol="0">
                  <a:spAutoFit/>
                </a:bodyPr>
                <a:lstStyle/>
                <a:p>
                  <a:r>
                    <a:rPr lang="fr-FR" sz="1400" dirty="0" smtClean="0"/>
                    <a:t>9</a:t>
                  </a:r>
                  <a:endParaRPr lang="fr-FR" sz="1400" dirty="0"/>
                </a:p>
              </p:txBody>
            </p:sp>
            <p:sp>
              <p:nvSpPr>
                <p:cNvPr id="183" name="ZoneTexte 182"/>
                <p:cNvSpPr txBox="1"/>
                <p:nvPr/>
              </p:nvSpPr>
              <p:spPr>
                <a:xfrm>
                  <a:off x="1101869" y="4599708"/>
                  <a:ext cx="374964" cy="307777"/>
                </a:xfrm>
                <a:prstGeom prst="rect">
                  <a:avLst/>
                </a:prstGeom>
                <a:noFill/>
              </p:spPr>
              <p:txBody>
                <a:bodyPr wrap="square" rtlCol="0">
                  <a:spAutoFit/>
                </a:bodyPr>
                <a:lstStyle/>
                <a:p>
                  <a:r>
                    <a:rPr lang="fr-FR" sz="1400" dirty="0" smtClean="0"/>
                    <a:t>10</a:t>
                  </a:r>
                  <a:endParaRPr lang="fr-FR" sz="1400" dirty="0"/>
                </a:p>
              </p:txBody>
            </p:sp>
            <p:sp>
              <p:nvSpPr>
                <p:cNvPr id="184" name="ZoneTexte 183"/>
                <p:cNvSpPr txBox="1"/>
                <p:nvPr/>
              </p:nvSpPr>
              <p:spPr>
                <a:xfrm>
                  <a:off x="1289351" y="5240589"/>
                  <a:ext cx="344708" cy="307777"/>
                </a:xfrm>
                <a:prstGeom prst="rect">
                  <a:avLst/>
                </a:prstGeom>
                <a:noFill/>
              </p:spPr>
              <p:txBody>
                <a:bodyPr wrap="square" rtlCol="0">
                  <a:spAutoFit/>
                </a:bodyPr>
                <a:lstStyle/>
                <a:p>
                  <a:r>
                    <a:rPr lang="fr-FR" sz="1400" dirty="0" smtClean="0"/>
                    <a:t>11</a:t>
                  </a:r>
                  <a:endParaRPr lang="fr-FR" sz="1400" dirty="0"/>
                </a:p>
              </p:txBody>
            </p:sp>
          </p:grpSp>
        </p:grpSp>
        <mc:AlternateContent xmlns:mc="http://schemas.openxmlformats.org/markup-compatibility/2006" xmlns:a14="http://schemas.microsoft.com/office/drawing/2010/main">
          <mc:Choice Requires="a14">
            <p:sp>
              <p:nvSpPr>
                <p:cNvPr id="186" name="ZoneTexte 185"/>
                <p:cNvSpPr txBox="1"/>
                <p:nvPr/>
              </p:nvSpPr>
              <p:spPr>
                <a:xfrm>
                  <a:off x="11356296" y="3615946"/>
                  <a:ext cx="502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b="1" i="1">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 </m:t>
                            </m:r>
                            <m:r>
                              <a:rPr lang="fr-FR" b="1" i="1">
                                <a:solidFill>
                                  <a:srgbClr val="69B399"/>
                                </a:solidFill>
                                <a:latin typeface="Cambria Math" panose="02040503050406030204" pitchFamily="18" charset="0"/>
                              </a:rPr>
                              <m:t>𝒕</m:t>
                            </m:r>
                          </m:e>
                          <m:sub>
                            <m:r>
                              <a:rPr lang="fr-FR" b="1" i="1">
                                <a:solidFill>
                                  <a:srgbClr val="69B399"/>
                                </a:solidFill>
                                <a:latin typeface="Cambria Math" panose="02040503050406030204" pitchFamily="18" charset="0"/>
                              </a:rPr>
                              <m:t>𝟏</m:t>
                            </m:r>
                          </m:sub>
                        </m:sSub>
                      </m:oMath>
                    </m:oMathPara>
                  </a14:m>
                  <a:endParaRPr lang="fr-FR" dirty="0"/>
                </a:p>
              </p:txBody>
            </p:sp>
          </mc:Choice>
          <mc:Fallback xmlns="">
            <p:sp>
              <p:nvSpPr>
                <p:cNvPr id="186" name="ZoneTexte 185"/>
                <p:cNvSpPr txBox="1">
                  <a:spLocks noRot="1" noChangeAspect="1" noMove="1" noResize="1" noEditPoints="1" noAdjustHandles="1" noChangeArrowheads="1" noChangeShapeType="1" noTextEdit="1"/>
                </p:cNvSpPr>
                <p:nvPr/>
              </p:nvSpPr>
              <p:spPr>
                <a:xfrm>
                  <a:off x="11356296" y="3615946"/>
                  <a:ext cx="502792" cy="369332"/>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4" name="ZoneTexte 193"/>
                <p:cNvSpPr txBox="1"/>
                <p:nvPr/>
              </p:nvSpPr>
              <p:spPr>
                <a:xfrm>
                  <a:off x="9422449" y="3598039"/>
                  <a:ext cx="502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b="1" i="1" smtClean="0">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 </m:t>
                            </m:r>
                            <m:r>
                              <a:rPr lang="fr-FR" b="1" i="1">
                                <a:solidFill>
                                  <a:srgbClr val="69B399"/>
                                </a:solidFill>
                                <a:latin typeface="Cambria Math" panose="02040503050406030204" pitchFamily="18" charset="0"/>
                              </a:rPr>
                              <m:t>𝒕</m:t>
                            </m:r>
                          </m:e>
                          <m:sub>
                            <m:r>
                              <a:rPr lang="fr-FR" b="1" i="1" smtClean="0">
                                <a:solidFill>
                                  <a:srgbClr val="69B399"/>
                                </a:solidFill>
                                <a:latin typeface="Cambria Math" panose="02040503050406030204" pitchFamily="18" charset="0"/>
                              </a:rPr>
                              <m:t>𝟐</m:t>
                            </m:r>
                          </m:sub>
                        </m:sSub>
                      </m:oMath>
                    </m:oMathPara>
                  </a14:m>
                  <a:endParaRPr lang="fr-FR" dirty="0"/>
                </a:p>
              </p:txBody>
            </p:sp>
          </mc:Choice>
          <mc:Fallback xmlns="">
            <p:sp>
              <p:nvSpPr>
                <p:cNvPr id="194" name="ZoneTexte 193"/>
                <p:cNvSpPr txBox="1">
                  <a:spLocks noRot="1" noChangeAspect="1" noMove="1" noResize="1" noEditPoints="1" noAdjustHandles="1" noChangeArrowheads="1" noChangeShapeType="1" noTextEdit="1"/>
                </p:cNvSpPr>
                <p:nvPr/>
              </p:nvSpPr>
              <p:spPr>
                <a:xfrm>
                  <a:off x="9422449" y="3598039"/>
                  <a:ext cx="502792" cy="369332"/>
                </a:xfrm>
                <a:prstGeom prst="rect">
                  <a:avLst/>
                </a:prstGeom>
                <a:blipFill>
                  <a:blip r:embed="rId9"/>
                  <a:stretch>
                    <a:fillRect/>
                  </a:stretch>
                </a:blipFill>
              </p:spPr>
              <p:txBody>
                <a:bodyPr/>
                <a:lstStyle/>
                <a:p>
                  <a:r>
                    <a:rPr lang="fr-FR">
                      <a:noFill/>
                    </a:rPr>
                    <a:t> </a:t>
                  </a:r>
                </a:p>
              </p:txBody>
            </p:sp>
          </mc:Fallback>
        </mc:AlternateContent>
      </p:grpSp>
      <p:sp>
        <p:nvSpPr>
          <p:cNvPr id="196" name="Espace réservé du numéro de diapositive 195"/>
          <p:cNvSpPr>
            <a:spLocks noGrp="1"/>
          </p:cNvSpPr>
          <p:nvPr>
            <p:ph type="sldNum" sz="quarter" idx="12"/>
          </p:nvPr>
        </p:nvSpPr>
        <p:spPr/>
        <p:txBody>
          <a:bodyPr/>
          <a:lstStyle/>
          <a:p>
            <a:fld id="{E2865AC2-C3CD-4BE8-8A41-BDDEB636779E}" type="slidenum">
              <a:rPr lang="fr-FR" smtClean="0"/>
              <a:t>5</a:t>
            </a:fld>
            <a:endParaRPr lang="fr-FR"/>
          </a:p>
        </p:txBody>
      </p:sp>
    </p:spTree>
    <p:extLst>
      <p:ext uri="{BB962C8B-B14F-4D97-AF65-F5344CB8AC3E}">
        <p14:creationId xmlns:p14="http://schemas.microsoft.com/office/powerpoint/2010/main" val="408338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p:bldP spid="29"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8" y="797089"/>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sp>
        <p:nvSpPr>
          <p:cNvPr id="3" name="Rectangle à coins arrondis 2"/>
          <p:cNvSpPr/>
          <p:nvPr/>
        </p:nvSpPr>
        <p:spPr>
          <a:xfrm>
            <a:off x="896026" y="1291889"/>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896026" y="1356369"/>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mc:AlternateContent xmlns:mc="http://schemas.openxmlformats.org/markup-compatibility/2006" xmlns:a14="http://schemas.microsoft.com/office/drawing/2010/main">
        <mc:Choice Requires="a14">
          <p:sp>
            <p:nvSpPr>
              <p:cNvPr id="34" name="ZoneTexte 33"/>
              <p:cNvSpPr txBox="1"/>
              <p:nvPr/>
            </p:nvSpPr>
            <p:spPr>
              <a:xfrm>
                <a:off x="6358" y="2377471"/>
                <a:ext cx="7331225" cy="584775"/>
              </a:xfrm>
              <a:prstGeom prst="rect">
                <a:avLst/>
              </a:prstGeom>
              <a:noFill/>
            </p:spPr>
            <p:txBody>
              <a:bodyPr wrap="square" rtlCol="0">
                <a:spAutoFit/>
              </a:bodyPr>
              <a:lstStyle/>
              <a:p>
                <a:pPr algn="ctr"/>
                <a:r>
                  <a:rPr lang="fr-FR" sz="1600" dirty="0" smtClean="0"/>
                  <a:t>Trouver la première composante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oMath>
                </a14:m>
                <a:r>
                  <a:rPr lang="fr-FR" sz="1600" dirty="0" smtClean="0"/>
                  <a:t> revient à trouver le vecteur propre </a:t>
                </a:r>
                <a14:m>
                  <m:oMath xmlns:m="http://schemas.openxmlformats.org/officeDocument/2006/math">
                    <m:sSub>
                      <m:sSubPr>
                        <m:ctrlPr>
                          <a:rPr lang="fr-FR" sz="1600" b="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𝑤</m:t>
                        </m:r>
                      </m:e>
                      <m:sub>
                        <m:r>
                          <a:rPr lang="fr-FR" sz="1600" b="0" i="1" smtClean="0">
                            <a:solidFill>
                              <a:schemeClr val="accent6"/>
                            </a:solidFill>
                            <a:latin typeface="Cambria Math" panose="02040503050406030204" pitchFamily="18" charset="0"/>
                          </a:rPr>
                          <m:t>1</m:t>
                        </m:r>
                      </m:sub>
                    </m:sSub>
                  </m:oMath>
                </a14:m>
                <a:r>
                  <a:rPr lang="fr-FR" sz="1600" dirty="0" smtClean="0"/>
                  <a:t>tel que :</a:t>
                </a:r>
                <a:endParaRPr lang="fr-FR" sz="1600" dirty="0"/>
              </a:p>
              <a:p>
                <a:pPr algn="ctr"/>
                <a:r>
                  <a:rPr lang="fr-FR" sz="1600" dirty="0" smtClean="0"/>
                  <a:t>  </a:t>
                </a:r>
                <a:endParaRPr lang="fr-FR" sz="1600" dirty="0"/>
              </a:p>
            </p:txBody>
          </p:sp>
        </mc:Choice>
        <mc:Fallback xmlns="">
          <p:sp>
            <p:nvSpPr>
              <p:cNvPr id="34" name="ZoneTexte 33"/>
              <p:cNvSpPr txBox="1">
                <a:spLocks noRot="1" noChangeAspect="1" noMove="1" noResize="1" noEditPoints="1" noAdjustHandles="1" noChangeArrowheads="1" noChangeShapeType="1" noTextEdit="1"/>
              </p:cNvSpPr>
              <p:nvPr/>
            </p:nvSpPr>
            <p:spPr>
              <a:xfrm>
                <a:off x="6358" y="2377471"/>
                <a:ext cx="7331225" cy="584775"/>
              </a:xfrm>
              <a:prstGeom prst="rect">
                <a:avLst/>
              </a:prstGeom>
              <a:blipFill>
                <a:blip r:embed="rId2"/>
                <a:stretch>
                  <a:fillRect t="-3125"/>
                </a:stretch>
              </a:blipFill>
            </p:spPr>
            <p:txBody>
              <a:bodyPr/>
              <a:lstStyle/>
              <a:p>
                <a:r>
                  <a:rPr lang="fr-FR">
                    <a:noFill/>
                  </a:rPr>
                  <a:t> </a:t>
                </a:r>
              </a:p>
            </p:txBody>
          </p:sp>
        </mc:Fallback>
      </mc:AlternateContent>
      <p:cxnSp>
        <p:nvCxnSpPr>
          <p:cNvPr id="9" name="Connecteur droit avec flèche 8"/>
          <p:cNvCxnSpPr/>
          <p:nvPr/>
        </p:nvCxnSpPr>
        <p:spPr>
          <a:xfrm flipH="1" flipV="1">
            <a:off x="2169268" y="315133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p:cNvCxnSpPr/>
          <p:nvPr/>
        </p:nvCxnSpPr>
        <p:spPr>
          <a:xfrm>
            <a:off x="331777" y="4341943"/>
            <a:ext cx="37605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ZoneTexte 15"/>
          <p:cNvSpPr txBox="1"/>
          <p:nvPr/>
        </p:nvSpPr>
        <p:spPr>
          <a:xfrm>
            <a:off x="4039194" y="4166379"/>
            <a:ext cx="502792" cy="369332"/>
          </a:xfrm>
          <a:prstGeom prst="rect">
            <a:avLst/>
          </a:prstGeom>
          <a:noFill/>
        </p:spPr>
        <p:txBody>
          <a:bodyPr wrap="square" rtlCol="0">
            <a:spAutoFit/>
          </a:bodyPr>
          <a:lstStyle/>
          <a:p>
            <a:r>
              <a:rPr lang="fr-FR" dirty="0" smtClean="0"/>
              <a:t>X1</a:t>
            </a:r>
            <a:endParaRPr lang="fr-FR" dirty="0"/>
          </a:p>
        </p:txBody>
      </p:sp>
      <p:sp>
        <p:nvSpPr>
          <p:cNvPr id="46" name="ZoneTexte 45"/>
          <p:cNvSpPr txBox="1"/>
          <p:nvPr/>
        </p:nvSpPr>
        <p:spPr>
          <a:xfrm>
            <a:off x="1999967" y="2802262"/>
            <a:ext cx="502792" cy="369332"/>
          </a:xfrm>
          <a:prstGeom prst="rect">
            <a:avLst/>
          </a:prstGeom>
          <a:noFill/>
        </p:spPr>
        <p:txBody>
          <a:bodyPr wrap="square" rtlCol="0">
            <a:spAutoFit/>
          </a:bodyPr>
          <a:lstStyle/>
          <a:p>
            <a:r>
              <a:rPr lang="fr-FR" dirty="0" smtClean="0"/>
              <a:t>X2</a:t>
            </a:r>
            <a:endParaRPr lang="fr-FR" dirty="0"/>
          </a:p>
        </p:txBody>
      </p:sp>
      <p:cxnSp>
        <p:nvCxnSpPr>
          <p:cNvPr id="20" name="Connecteur droit 19"/>
          <p:cNvCxnSpPr/>
          <p:nvPr/>
        </p:nvCxnSpPr>
        <p:spPr>
          <a:xfrm flipV="1">
            <a:off x="1060128" y="3508183"/>
            <a:ext cx="2137300" cy="1750473"/>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ZoneTexte 22"/>
              <p:cNvSpPr txBox="1"/>
              <p:nvPr/>
            </p:nvSpPr>
            <p:spPr>
              <a:xfrm>
                <a:off x="4808040" y="3100541"/>
                <a:ext cx="4319110"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L’axe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restitue bien la variance de X</a:t>
                </a:r>
                <a:endParaRPr lang="fr-FR" sz="1600" dirty="0"/>
              </a:p>
            </p:txBody>
          </p:sp>
        </mc:Choice>
        <mc:Fallback xmlns="">
          <p:sp>
            <p:nvSpPr>
              <p:cNvPr id="23" name="ZoneTexte 22"/>
              <p:cNvSpPr txBox="1">
                <a:spLocks noRot="1" noChangeAspect="1" noMove="1" noResize="1" noEditPoints="1" noAdjustHandles="1" noChangeArrowheads="1" noChangeShapeType="1" noTextEdit="1"/>
              </p:cNvSpPr>
              <p:nvPr/>
            </p:nvSpPr>
            <p:spPr>
              <a:xfrm>
                <a:off x="4808040" y="3100541"/>
                <a:ext cx="4319110" cy="338554"/>
              </a:xfrm>
              <a:prstGeom prst="rect">
                <a:avLst/>
              </a:prstGeom>
              <a:blipFill>
                <a:blip r:embed="rId3"/>
                <a:stretch>
                  <a:fillRect l="-565" t="-5455" b="-23636"/>
                </a:stretch>
              </a:blipFill>
            </p:spPr>
            <p:txBody>
              <a:bodyPr/>
              <a:lstStyle/>
              <a:p>
                <a:r>
                  <a:rPr lang="fr-FR">
                    <a:noFill/>
                  </a:rPr>
                  <a:t> </a:t>
                </a:r>
              </a:p>
            </p:txBody>
          </p:sp>
        </mc:Fallback>
      </mc:AlternateContent>
      <p:sp>
        <p:nvSpPr>
          <p:cNvPr id="90" name="Organigramme : Connecteur 89"/>
          <p:cNvSpPr/>
          <p:nvPr/>
        </p:nvSpPr>
        <p:spPr>
          <a:xfrm>
            <a:off x="2839927" y="3935422"/>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Organigramme : Connecteur 90"/>
          <p:cNvSpPr/>
          <p:nvPr/>
        </p:nvSpPr>
        <p:spPr>
          <a:xfrm>
            <a:off x="3127804" y="387465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Organigramme : Connecteur 102"/>
          <p:cNvSpPr/>
          <p:nvPr/>
        </p:nvSpPr>
        <p:spPr>
          <a:xfrm>
            <a:off x="2691395" y="34634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 name="Organigramme : Connecteur 103"/>
          <p:cNvSpPr/>
          <p:nvPr/>
        </p:nvSpPr>
        <p:spPr>
          <a:xfrm>
            <a:off x="2523876" y="376875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Organigramme : Connecteur 114"/>
          <p:cNvSpPr/>
          <p:nvPr/>
        </p:nvSpPr>
        <p:spPr>
          <a:xfrm>
            <a:off x="2972137" y="3585141"/>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6" name="Organigramme : Connecteur 115"/>
          <p:cNvSpPr/>
          <p:nvPr/>
        </p:nvSpPr>
        <p:spPr>
          <a:xfrm>
            <a:off x="2461129" y="4120850"/>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7" name="Organigramme : Connecteur 116"/>
          <p:cNvSpPr/>
          <p:nvPr/>
        </p:nvSpPr>
        <p:spPr>
          <a:xfrm>
            <a:off x="1705788" y="5028346"/>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Organigramme : Connecteur 117"/>
          <p:cNvSpPr/>
          <p:nvPr/>
        </p:nvSpPr>
        <p:spPr>
          <a:xfrm>
            <a:off x="1842651" y="47759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Organigramme : Connecteur 118"/>
          <p:cNvSpPr/>
          <p:nvPr/>
        </p:nvSpPr>
        <p:spPr>
          <a:xfrm>
            <a:off x="1277074" y="431227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rganigramme : Connecteur 119"/>
          <p:cNvSpPr/>
          <p:nvPr/>
        </p:nvSpPr>
        <p:spPr>
          <a:xfrm>
            <a:off x="1335989" y="515078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Organigramme : Connecteur 120"/>
          <p:cNvSpPr/>
          <p:nvPr/>
        </p:nvSpPr>
        <p:spPr>
          <a:xfrm>
            <a:off x="1223134" y="4778329"/>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55" name="Groupe 154"/>
          <p:cNvGrpSpPr/>
          <p:nvPr/>
        </p:nvGrpSpPr>
        <p:grpSpPr>
          <a:xfrm>
            <a:off x="1101869" y="3239828"/>
            <a:ext cx="2226882" cy="2238198"/>
            <a:chOff x="1101869" y="3310168"/>
            <a:chExt cx="2226882" cy="2238198"/>
          </a:xfrm>
        </p:grpSpPr>
        <p:cxnSp>
          <p:nvCxnSpPr>
            <p:cNvPr id="82" name="Connecteur droit avec flèche 81"/>
            <p:cNvCxnSpPr/>
            <p:nvPr/>
          </p:nvCxnSpPr>
          <p:spPr>
            <a:xfrm flipH="1" flipV="1">
              <a:off x="2958919" y="3801695"/>
              <a:ext cx="238509" cy="227055"/>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Groupe 153"/>
            <p:cNvGrpSpPr/>
            <p:nvPr/>
          </p:nvGrpSpPr>
          <p:grpSpPr>
            <a:xfrm>
              <a:off x="1101869" y="3310168"/>
              <a:ext cx="2226882" cy="2238198"/>
              <a:chOff x="1101869" y="3310168"/>
              <a:chExt cx="2226882" cy="2238198"/>
            </a:xfrm>
          </p:grpSpPr>
          <p:cxnSp>
            <p:nvCxnSpPr>
              <p:cNvPr id="26" name="Connecteur droit avec flèche 25"/>
              <p:cNvCxnSpPr/>
              <p:nvPr/>
            </p:nvCxnSpPr>
            <p:spPr>
              <a:xfrm>
                <a:off x="2758770" y="3608404"/>
                <a:ext cx="174053" cy="175657"/>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p:nvPr/>
            </p:nvCxnSpPr>
            <p:spPr>
              <a:xfrm>
                <a:off x="2572849" y="3898683"/>
                <a:ext cx="129759" cy="140933"/>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p:cNvCxnSpPr/>
              <p:nvPr/>
            </p:nvCxnSpPr>
            <p:spPr>
              <a:xfrm flipH="1" flipV="1">
                <a:off x="2765808" y="3948921"/>
                <a:ext cx="144904" cy="144000"/>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eur droit avec flèche 121"/>
              <p:cNvCxnSpPr/>
              <p:nvPr/>
            </p:nvCxnSpPr>
            <p:spPr>
              <a:xfrm flipH="1" flipV="1">
                <a:off x="2460391" y="4190794"/>
                <a:ext cx="64821" cy="74373"/>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necteur droit avec flèche 122"/>
              <p:cNvCxnSpPr/>
              <p:nvPr/>
            </p:nvCxnSpPr>
            <p:spPr>
              <a:xfrm flipH="1" flipV="1">
                <a:off x="1757386" y="4771249"/>
                <a:ext cx="158934" cy="165792"/>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eur droit avec flèche 125"/>
              <p:cNvCxnSpPr/>
              <p:nvPr/>
            </p:nvCxnSpPr>
            <p:spPr>
              <a:xfrm>
                <a:off x="1338961" y="4465490"/>
                <a:ext cx="329851" cy="400478"/>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eur droit avec flèche 129"/>
              <p:cNvCxnSpPr/>
              <p:nvPr/>
            </p:nvCxnSpPr>
            <p:spPr>
              <a:xfrm flipH="1" flipV="1">
                <a:off x="1560306" y="4942522"/>
                <a:ext cx="217011" cy="244491"/>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eur droit avec flèche 131"/>
              <p:cNvCxnSpPr/>
              <p:nvPr/>
            </p:nvCxnSpPr>
            <p:spPr>
              <a:xfrm>
                <a:off x="1271254" y="4914005"/>
                <a:ext cx="152642" cy="183175"/>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p:cNvCxnSpPr/>
              <p:nvPr/>
            </p:nvCxnSpPr>
            <p:spPr>
              <a:xfrm flipH="1" flipV="1">
                <a:off x="1289687" y="5183287"/>
                <a:ext cx="121436" cy="133778"/>
              </a:xfrm>
              <a:prstGeom prst="straightConnector1">
                <a:avLst/>
              </a:prstGeom>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2" name="ZoneTexte 141"/>
              <p:cNvSpPr txBox="1"/>
              <p:nvPr/>
            </p:nvSpPr>
            <p:spPr>
              <a:xfrm>
                <a:off x="2615806" y="3310168"/>
                <a:ext cx="262647" cy="307777"/>
              </a:xfrm>
              <a:prstGeom prst="rect">
                <a:avLst/>
              </a:prstGeom>
              <a:noFill/>
            </p:spPr>
            <p:txBody>
              <a:bodyPr wrap="square" rtlCol="0">
                <a:spAutoFit/>
              </a:bodyPr>
              <a:lstStyle/>
              <a:p>
                <a:r>
                  <a:rPr lang="fr-FR" sz="1400" dirty="0"/>
                  <a:t>1</a:t>
                </a:r>
              </a:p>
            </p:txBody>
          </p:sp>
          <p:sp>
            <p:nvSpPr>
              <p:cNvPr id="143" name="ZoneTexte 142"/>
              <p:cNvSpPr txBox="1"/>
              <p:nvPr/>
            </p:nvSpPr>
            <p:spPr>
              <a:xfrm>
                <a:off x="2895277" y="3434784"/>
                <a:ext cx="262647" cy="307777"/>
              </a:xfrm>
              <a:prstGeom prst="rect">
                <a:avLst/>
              </a:prstGeom>
              <a:noFill/>
            </p:spPr>
            <p:txBody>
              <a:bodyPr wrap="square" rtlCol="0">
                <a:spAutoFit/>
              </a:bodyPr>
              <a:lstStyle/>
              <a:p>
                <a:r>
                  <a:rPr lang="fr-FR" sz="1400" dirty="0" smtClean="0"/>
                  <a:t>2</a:t>
                </a:r>
                <a:endParaRPr lang="fr-FR" sz="1400" dirty="0"/>
              </a:p>
            </p:txBody>
          </p:sp>
          <p:sp>
            <p:nvSpPr>
              <p:cNvPr id="144" name="ZoneTexte 143"/>
              <p:cNvSpPr txBox="1"/>
              <p:nvPr/>
            </p:nvSpPr>
            <p:spPr>
              <a:xfrm>
                <a:off x="3066104" y="3682847"/>
                <a:ext cx="262647" cy="307777"/>
              </a:xfrm>
              <a:prstGeom prst="rect">
                <a:avLst/>
              </a:prstGeom>
              <a:noFill/>
            </p:spPr>
            <p:txBody>
              <a:bodyPr wrap="square" rtlCol="0">
                <a:spAutoFit/>
              </a:bodyPr>
              <a:lstStyle/>
              <a:p>
                <a:r>
                  <a:rPr lang="fr-FR" sz="1400" dirty="0" smtClean="0"/>
                  <a:t>3</a:t>
                </a:r>
                <a:endParaRPr lang="fr-FR" sz="1400" dirty="0"/>
              </a:p>
            </p:txBody>
          </p:sp>
          <p:sp>
            <p:nvSpPr>
              <p:cNvPr id="145" name="ZoneTexte 144"/>
              <p:cNvSpPr txBox="1"/>
              <p:nvPr/>
            </p:nvSpPr>
            <p:spPr>
              <a:xfrm>
                <a:off x="2760341" y="3748201"/>
                <a:ext cx="262647" cy="307777"/>
              </a:xfrm>
              <a:prstGeom prst="rect">
                <a:avLst/>
              </a:prstGeom>
              <a:noFill/>
            </p:spPr>
            <p:txBody>
              <a:bodyPr wrap="square" rtlCol="0">
                <a:spAutoFit/>
              </a:bodyPr>
              <a:lstStyle/>
              <a:p>
                <a:r>
                  <a:rPr lang="fr-FR" sz="1400" dirty="0"/>
                  <a:t>4</a:t>
                </a:r>
              </a:p>
            </p:txBody>
          </p:sp>
          <p:sp>
            <p:nvSpPr>
              <p:cNvPr id="146" name="ZoneTexte 145"/>
              <p:cNvSpPr txBox="1"/>
              <p:nvPr/>
            </p:nvSpPr>
            <p:spPr>
              <a:xfrm>
                <a:off x="2421188" y="3584773"/>
                <a:ext cx="262647" cy="307777"/>
              </a:xfrm>
              <a:prstGeom prst="rect">
                <a:avLst/>
              </a:prstGeom>
              <a:noFill/>
            </p:spPr>
            <p:txBody>
              <a:bodyPr wrap="square" rtlCol="0">
                <a:spAutoFit/>
              </a:bodyPr>
              <a:lstStyle/>
              <a:p>
                <a:r>
                  <a:rPr lang="fr-FR" sz="1400" dirty="0" smtClean="0"/>
                  <a:t>5</a:t>
                </a:r>
                <a:endParaRPr lang="fr-FR" sz="1400" dirty="0"/>
              </a:p>
            </p:txBody>
          </p:sp>
          <p:sp>
            <p:nvSpPr>
              <p:cNvPr id="147" name="ZoneTexte 146"/>
              <p:cNvSpPr txBox="1"/>
              <p:nvPr/>
            </p:nvSpPr>
            <p:spPr>
              <a:xfrm>
                <a:off x="2484482" y="4139584"/>
                <a:ext cx="262647" cy="307777"/>
              </a:xfrm>
              <a:prstGeom prst="rect">
                <a:avLst/>
              </a:prstGeom>
              <a:noFill/>
            </p:spPr>
            <p:txBody>
              <a:bodyPr wrap="square" rtlCol="0">
                <a:spAutoFit/>
              </a:bodyPr>
              <a:lstStyle/>
              <a:p>
                <a:r>
                  <a:rPr lang="fr-FR" sz="1400" dirty="0" smtClean="0"/>
                  <a:t>6</a:t>
                </a:r>
                <a:endParaRPr lang="fr-FR" sz="1400" dirty="0"/>
              </a:p>
            </p:txBody>
          </p:sp>
          <p:sp>
            <p:nvSpPr>
              <p:cNvPr id="148" name="ZoneTexte 147"/>
              <p:cNvSpPr txBox="1"/>
              <p:nvPr/>
            </p:nvSpPr>
            <p:spPr>
              <a:xfrm>
                <a:off x="1216251" y="4118158"/>
                <a:ext cx="262647" cy="307777"/>
              </a:xfrm>
              <a:prstGeom prst="rect">
                <a:avLst/>
              </a:prstGeom>
              <a:noFill/>
            </p:spPr>
            <p:txBody>
              <a:bodyPr wrap="square" rtlCol="0">
                <a:spAutoFit/>
              </a:bodyPr>
              <a:lstStyle/>
              <a:p>
                <a:r>
                  <a:rPr lang="fr-FR" sz="1400" dirty="0" smtClean="0"/>
                  <a:t>7</a:t>
                </a:r>
                <a:endParaRPr lang="fr-FR" sz="1400" dirty="0"/>
              </a:p>
            </p:txBody>
          </p:sp>
          <p:sp>
            <p:nvSpPr>
              <p:cNvPr id="149" name="ZoneTexte 148"/>
              <p:cNvSpPr txBox="1"/>
              <p:nvPr/>
            </p:nvSpPr>
            <p:spPr>
              <a:xfrm>
                <a:off x="1831440" y="4870071"/>
                <a:ext cx="262647" cy="307777"/>
              </a:xfrm>
              <a:prstGeom prst="rect">
                <a:avLst/>
              </a:prstGeom>
              <a:noFill/>
            </p:spPr>
            <p:txBody>
              <a:bodyPr wrap="square" rtlCol="0">
                <a:spAutoFit/>
              </a:bodyPr>
              <a:lstStyle/>
              <a:p>
                <a:r>
                  <a:rPr lang="fr-FR" sz="1400" dirty="0" smtClean="0"/>
                  <a:t>8</a:t>
                </a:r>
                <a:endParaRPr lang="fr-FR" sz="1400" dirty="0"/>
              </a:p>
            </p:txBody>
          </p:sp>
          <p:sp>
            <p:nvSpPr>
              <p:cNvPr id="150" name="ZoneTexte 149"/>
              <p:cNvSpPr txBox="1"/>
              <p:nvPr/>
            </p:nvSpPr>
            <p:spPr>
              <a:xfrm>
                <a:off x="1683685" y="5096224"/>
                <a:ext cx="262647" cy="307777"/>
              </a:xfrm>
              <a:prstGeom prst="rect">
                <a:avLst/>
              </a:prstGeom>
              <a:noFill/>
            </p:spPr>
            <p:txBody>
              <a:bodyPr wrap="square" rtlCol="0">
                <a:spAutoFit/>
              </a:bodyPr>
              <a:lstStyle/>
              <a:p>
                <a:r>
                  <a:rPr lang="fr-FR" sz="1400" dirty="0" smtClean="0"/>
                  <a:t>9</a:t>
                </a:r>
                <a:endParaRPr lang="fr-FR" sz="1400" dirty="0"/>
              </a:p>
            </p:txBody>
          </p:sp>
          <p:sp>
            <p:nvSpPr>
              <p:cNvPr id="151" name="ZoneTexte 150"/>
              <p:cNvSpPr txBox="1"/>
              <p:nvPr/>
            </p:nvSpPr>
            <p:spPr>
              <a:xfrm>
                <a:off x="1101869" y="4599708"/>
                <a:ext cx="374964" cy="307777"/>
              </a:xfrm>
              <a:prstGeom prst="rect">
                <a:avLst/>
              </a:prstGeom>
              <a:noFill/>
            </p:spPr>
            <p:txBody>
              <a:bodyPr wrap="square" rtlCol="0">
                <a:spAutoFit/>
              </a:bodyPr>
              <a:lstStyle/>
              <a:p>
                <a:r>
                  <a:rPr lang="fr-FR" sz="1400" dirty="0" smtClean="0"/>
                  <a:t>10</a:t>
                </a:r>
                <a:endParaRPr lang="fr-FR" sz="1400" dirty="0"/>
              </a:p>
            </p:txBody>
          </p:sp>
          <p:sp>
            <p:nvSpPr>
              <p:cNvPr id="152" name="ZoneTexte 151"/>
              <p:cNvSpPr txBox="1"/>
              <p:nvPr/>
            </p:nvSpPr>
            <p:spPr>
              <a:xfrm>
                <a:off x="1289351" y="5240589"/>
                <a:ext cx="344708" cy="307777"/>
              </a:xfrm>
              <a:prstGeom prst="rect">
                <a:avLst/>
              </a:prstGeom>
              <a:noFill/>
            </p:spPr>
            <p:txBody>
              <a:bodyPr wrap="square" rtlCol="0">
                <a:spAutoFit/>
              </a:bodyPr>
              <a:lstStyle/>
              <a:p>
                <a:r>
                  <a:rPr lang="fr-FR" sz="1400" dirty="0" smtClean="0"/>
                  <a:t>11</a:t>
                </a:r>
                <a:endParaRPr lang="fr-FR" sz="1400" dirty="0"/>
              </a:p>
            </p:txBody>
          </p:sp>
        </p:grpSp>
      </p:grpSp>
      <p:grpSp>
        <p:nvGrpSpPr>
          <p:cNvPr id="158" name="Groupe 157"/>
          <p:cNvGrpSpPr/>
          <p:nvPr/>
        </p:nvGrpSpPr>
        <p:grpSpPr>
          <a:xfrm>
            <a:off x="5560708" y="3698932"/>
            <a:ext cx="4443633" cy="603135"/>
            <a:chOff x="5560708" y="3769272"/>
            <a:chExt cx="4443633" cy="603135"/>
          </a:xfrm>
        </p:grpSpPr>
        <p:sp>
          <p:nvSpPr>
            <p:cNvPr id="156" name="Flèche courbée vers la droite 155"/>
            <p:cNvSpPr/>
            <p:nvPr/>
          </p:nvSpPr>
          <p:spPr>
            <a:xfrm>
              <a:off x="5560708" y="3769272"/>
              <a:ext cx="537187" cy="467447"/>
            </a:xfrm>
            <a:prstGeom prst="curv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7" name="ZoneTexte 156"/>
            <p:cNvSpPr txBox="1"/>
            <p:nvPr/>
          </p:nvSpPr>
          <p:spPr>
            <a:xfrm>
              <a:off x="6217787" y="3787632"/>
              <a:ext cx="3786554" cy="584775"/>
            </a:xfrm>
            <a:prstGeom prst="rect">
              <a:avLst/>
            </a:prstGeom>
            <a:noFill/>
          </p:spPr>
          <p:txBody>
            <a:bodyPr wrap="square" rtlCol="0">
              <a:spAutoFit/>
            </a:bodyPr>
            <a:lstStyle/>
            <a:p>
              <a:r>
                <a:rPr lang="fr-FR" sz="1600" dirty="0" smtClean="0"/>
                <a:t>Remarque : si on était dans le cas de l’ACP </a:t>
              </a:r>
              <a:r>
                <a:rPr lang="fr-FR" sz="1600" dirty="0" smtClean="0">
                  <a:sym typeface="Wingdings" panose="05000000000000000000" pitchFamily="2" charset="2"/>
                </a:rPr>
                <a:t> maximisation de l’inertie</a:t>
              </a:r>
              <a:endParaRPr lang="fr-FR" sz="1600" dirty="0" smtClean="0"/>
            </a:p>
          </p:txBody>
        </p:sp>
      </p:grpSp>
      <mc:AlternateContent xmlns:mc="http://schemas.openxmlformats.org/markup-compatibility/2006" xmlns:a14="http://schemas.microsoft.com/office/drawing/2010/main">
        <mc:Choice Requires="a14">
          <p:sp>
            <p:nvSpPr>
              <p:cNvPr id="159" name="ZoneTexte 158"/>
              <p:cNvSpPr txBox="1"/>
              <p:nvPr/>
            </p:nvSpPr>
            <p:spPr>
              <a:xfrm>
                <a:off x="5593982" y="997716"/>
                <a:ext cx="3368935" cy="1027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𝟏</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𝟐</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𝟏𝟐</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𝒎</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m:t>
                                  </m:r>
                                  <m:r>
                                    <a:rPr lang="fr-FR" sz="1600" b="1" i="1" smtClean="0">
                                      <a:solidFill>
                                        <a:schemeClr val="accent6"/>
                                      </a:solidFill>
                                      <a:latin typeface="Cambria Math" panose="02040503050406030204" pitchFamily="18" charset="0"/>
                                    </a:rPr>
                                    <m:t>𝒎</m:t>
                                  </m:r>
                                </m:sub>
                              </m:sSub>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m:t>
                                  </m:r>
                                  <m:r>
                                    <a:rPr lang="fr-FR" sz="1600" b="0" i="1" smtClean="0">
                                      <a:solidFill>
                                        <a:schemeClr val="accent4"/>
                                      </a:solidFill>
                                      <a:latin typeface="Cambria Math" panose="02040503050406030204" pitchFamily="18" charset="0"/>
                                    </a:rPr>
                                    <m:t>𝑚</m:t>
                                  </m:r>
                                </m:sub>
                              </m:sSub>
                            </m:e>
                            <m:e>
                              <m:r>
                                <a:rPr lang="fr-FR" sz="1600" b="0" i="1" smtClean="0">
                                  <a:latin typeface="Cambria Math" panose="02040503050406030204" pitchFamily="18" charset="0"/>
                                </a:rPr>
                                <m:t>…</m:t>
                              </m:r>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h</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h𝑚</m:t>
                                  </m:r>
                                </m:sub>
                              </m:sSub>
                            </m:e>
                          </m:eqArr>
                        </m:e>
                      </m:d>
                    </m:oMath>
                  </m:oMathPara>
                </a14:m>
                <a:endParaRPr lang="fr-FR" sz="1600" dirty="0"/>
              </a:p>
            </p:txBody>
          </p:sp>
        </mc:Choice>
        <mc:Fallback xmlns="">
          <p:sp>
            <p:nvSpPr>
              <p:cNvPr id="159" name="ZoneTexte 158"/>
              <p:cNvSpPr txBox="1">
                <a:spLocks noRot="1" noChangeAspect="1" noMove="1" noResize="1" noEditPoints="1" noAdjustHandles="1" noChangeArrowheads="1" noChangeShapeType="1" noTextEdit="1"/>
              </p:cNvSpPr>
              <p:nvPr/>
            </p:nvSpPr>
            <p:spPr>
              <a:xfrm>
                <a:off x="5593982" y="997716"/>
                <a:ext cx="3368935" cy="1027589"/>
              </a:xfrm>
              <a:prstGeom prst="rect">
                <a:avLst/>
              </a:prstGeom>
              <a:blipFill>
                <a:blip r:embed="rId4"/>
                <a:stretch>
                  <a:fillRect/>
                </a:stretch>
              </a:blipFill>
            </p:spPr>
            <p:txBody>
              <a:bodyPr/>
              <a:lstStyle/>
              <a:p>
                <a:r>
                  <a:rPr lang="fr-FR">
                    <a:noFill/>
                  </a:rPr>
                  <a:t> </a:t>
                </a:r>
              </a:p>
            </p:txBody>
          </p:sp>
        </mc:Fallback>
      </mc:AlternateContent>
      <p:sp>
        <p:nvSpPr>
          <p:cNvPr id="160" name="Espace réservé du numéro de diapositive 159"/>
          <p:cNvSpPr>
            <a:spLocks noGrp="1"/>
          </p:cNvSpPr>
          <p:nvPr>
            <p:ph type="sldNum" sz="quarter" idx="12"/>
          </p:nvPr>
        </p:nvSpPr>
        <p:spPr/>
        <p:txBody>
          <a:bodyPr/>
          <a:lstStyle/>
          <a:p>
            <a:fld id="{E2865AC2-C3CD-4BE8-8A41-BDDEB636779E}" type="slidenum">
              <a:rPr lang="fr-FR" smtClean="0"/>
              <a:t>6</a:t>
            </a:fld>
            <a:endParaRPr lang="fr-FR"/>
          </a:p>
        </p:txBody>
      </p:sp>
    </p:spTree>
    <p:extLst>
      <p:ext uri="{BB962C8B-B14F-4D97-AF65-F5344CB8AC3E}">
        <p14:creationId xmlns:p14="http://schemas.microsoft.com/office/powerpoint/2010/main" val="56067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lef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08" y="835914"/>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sp>
        <p:nvSpPr>
          <p:cNvPr id="3" name="Rectangle à coins arrondis 2"/>
          <p:cNvSpPr/>
          <p:nvPr/>
        </p:nvSpPr>
        <p:spPr>
          <a:xfrm>
            <a:off x="896026" y="1291889"/>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896026" y="1356369"/>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mc:AlternateContent xmlns:mc="http://schemas.openxmlformats.org/markup-compatibility/2006" xmlns:a14="http://schemas.microsoft.com/office/drawing/2010/main">
        <mc:Choice Requires="a14">
          <p:sp>
            <p:nvSpPr>
              <p:cNvPr id="34" name="ZoneTexte 33"/>
              <p:cNvSpPr txBox="1"/>
              <p:nvPr/>
            </p:nvSpPr>
            <p:spPr>
              <a:xfrm>
                <a:off x="6358" y="2377471"/>
                <a:ext cx="7331225" cy="584775"/>
              </a:xfrm>
              <a:prstGeom prst="rect">
                <a:avLst/>
              </a:prstGeom>
              <a:noFill/>
            </p:spPr>
            <p:txBody>
              <a:bodyPr wrap="square" rtlCol="0">
                <a:spAutoFit/>
              </a:bodyPr>
              <a:lstStyle/>
              <a:p>
                <a:pPr algn="ctr"/>
                <a:r>
                  <a:rPr lang="fr-FR" sz="1600" dirty="0" smtClean="0"/>
                  <a:t>Trouver la première composante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oMath>
                </a14:m>
                <a:r>
                  <a:rPr lang="fr-FR" sz="1600" dirty="0" smtClean="0"/>
                  <a:t> revient à trouver le vecteur propre </a:t>
                </a:r>
                <a14:m>
                  <m:oMath xmlns:m="http://schemas.openxmlformats.org/officeDocument/2006/math">
                    <m:sSub>
                      <m:sSubPr>
                        <m:ctrlPr>
                          <a:rPr lang="fr-FR" sz="1600" b="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𝑤</m:t>
                        </m:r>
                      </m:e>
                      <m:sub>
                        <m:r>
                          <a:rPr lang="fr-FR" sz="1600" b="0" i="1" smtClean="0">
                            <a:solidFill>
                              <a:schemeClr val="accent6"/>
                            </a:solidFill>
                            <a:latin typeface="Cambria Math" panose="02040503050406030204" pitchFamily="18" charset="0"/>
                          </a:rPr>
                          <m:t>1</m:t>
                        </m:r>
                      </m:sub>
                    </m:sSub>
                  </m:oMath>
                </a14:m>
                <a:r>
                  <a:rPr lang="fr-FR" sz="1600" dirty="0" smtClean="0"/>
                  <a:t>tel que :</a:t>
                </a:r>
                <a:endParaRPr lang="fr-FR" sz="1600" dirty="0"/>
              </a:p>
              <a:p>
                <a:pPr algn="ctr"/>
                <a:r>
                  <a:rPr lang="fr-FR" sz="1600" dirty="0" smtClean="0"/>
                  <a:t>  </a:t>
                </a:r>
                <a:endParaRPr lang="fr-FR" sz="1600" dirty="0"/>
              </a:p>
            </p:txBody>
          </p:sp>
        </mc:Choice>
        <mc:Fallback xmlns="">
          <p:sp>
            <p:nvSpPr>
              <p:cNvPr id="34" name="ZoneTexte 33"/>
              <p:cNvSpPr txBox="1">
                <a:spLocks noRot="1" noChangeAspect="1" noMove="1" noResize="1" noEditPoints="1" noAdjustHandles="1" noChangeArrowheads="1" noChangeShapeType="1" noTextEdit="1"/>
              </p:cNvSpPr>
              <p:nvPr/>
            </p:nvSpPr>
            <p:spPr>
              <a:xfrm>
                <a:off x="6358" y="2377471"/>
                <a:ext cx="7331225" cy="584775"/>
              </a:xfrm>
              <a:prstGeom prst="rect">
                <a:avLst/>
              </a:prstGeom>
              <a:blipFill>
                <a:blip r:embed="rId2"/>
                <a:stretch>
                  <a:fillRect t="-3125"/>
                </a:stretch>
              </a:blipFill>
            </p:spPr>
            <p:txBody>
              <a:bodyPr/>
              <a:lstStyle/>
              <a:p>
                <a:r>
                  <a:rPr lang="fr-FR">
                    <a:noFill/>
                  </a:rPr>
                  <a:t> </a:t>
                </a:r>
              </a:p>
            </p:txBody>
          </p:sp>
        </mc:Fallback>
      </mc:AlternateContent>
      <p:cxnSp>
        <p:nvCxnSpPr>
          <p:cNvPr id="9" name="Connecteur droit avec flèche 8"/>
          <p:cNvCxnSpPr/>
          <p:nvPr/>
        </p:nvCxnSpPr>
        <p:spPr>
          <a:xfrm flipH="1" flipV="1">
            <a:off x="2169268" y="315133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p:cNvCxnSpPr/>
          <p:nvPr/>
        </p:nvCxnSpPr>
        <p:spPr>
          <a:xfrm>
            <a:off x="331777" y="4341943"/>
            <a:ext cx="37605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ZoneTexte 15"/>
          <p:cNvSpPr txBox="1"/>
          <p:nvPr/>
        </p:nvSpPr>
        <p:spPr>
          <a:xfrm>
            <a:off x="4039194" y="4166379"/>
            <a:ext cx="502792" cy="369332"/>
          </a:xfrm>
          <a:prstGeom prst="rect">
            <a:avLst/>
          </a:prstGeom>
          <a:noFill/>
        </p:spPr>
        <p:txBody>
          <a:bodyPr wrap="square" rtlCol="0">
            <a:spAutoFit/>
          </a:bodyPr>
          <a:lstStyle/>
          <a:p>
            <a:r>
              <a:rPr lang="fr-FR" dirty="0" smtClean="0"/>
              <a:t>X1</a:t>
            </a:r>
            <a:endParaRPr lang="fr-FR" dirty="0"/>
          </a:p>
        </p:txBody>
      </p:sp>
      <p:sp>
        <p:nvSpPr>
          <p:cNvPr id="46" name="ZoneTexte 45"/>
          <p:cNvSpPr txBox="1"/>
          <p:nvPr/>
        </p:nvSpPr>
        <p:spPr>
          <a:xfrm>
            <a:off x="1999967" y="2802262"/>
            <a:ext cx="502792" cy="369332"/>
          </a:xfrm>
          <a:prstGeom prst="rect">
            <a:avLst/>
          </a:prstGeom>
          <a:noFill/>
        </p:spPr>
        <p:txBody>
          <a:bodyPr wrap="square" rtlCol="0">
            <a:spAutoFit/>
          </a:bodyPr>
          <a:lstStyle/>
          <a:p>
            <a:r>
              <a:rPr lang="fr-FR" dirty="0" smtClean="0"/>
              <a:t>X2</a:t>
            </a:r>
            <a:endParaRPr lang="fr-FR" dirty="0"/>
          </a:p>
        </p:txBody>
      </p:sp>
      <mc:AlternateContent xmlns:mc="http://schemas.openxmlformats.org/markup-compatibility/2006" xmlns:a14="http://schemas.microsoft.com/office/drawing/2010/main">
        <mc:Choice Requires="a14">
          <p:sp>
            <p:nvSpPr>
              <p:cNvPr id="23" name="ZoneTexte 22"/>
              <p:cNvSpPr txBox="1"/>
              <p:nvPr/>
            </p:nvSpPr>
            <p:spPr>
              <a:xfrm>
                <a:off x="4808040" y="3100541"/>
                <a:ext cx="4319110"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L’axe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restitue bien la variance de X</a:t>
                </a:r>
                <a:endParaRPr lang="fr-FR" sz="1600" dirty="0"/>
              </a:p>
            </p:txBody>
          </p:sp>
        </mc:Choice>
        <mc:Fallback xmlns="">
          <p:sp>
            <p:nvSpPr>
              <p:cNvPr id="23" name="ZoneTexte 22"/>
              <p:cNvSpPr txBox="1">
                <a:spLocks noRot="1" noChangeAspect="1" noMove="1" noResize="1" noEditPoints="1" noAdjustHandles="1" noChangeArrowheads="1" noChangeShapeType="1" noTextEdit="1"/>
              </p:cNvSpPr>
              <p:nvPr/>
            </p:nvSpPr>
            <p:spPr>
              <a:xfrm>
                <a:off x="4808040" y="3100541"/>
                <a:ext cx="4319110" cy="338554"/>
              </a:xfrm>
              <a:prstGeom prst="rect">
                <a:avLst/>
              </a:prstGeom>
              <a:blipFill>
                <a:blip r:embed="rId3"/>
                <a:stretch>
                  <a:fillRect l="-565" t="-5455" b="-23636"/>
                </a:stretch>
              </a:blipFill>
            </p:spPr>
            <p:txBody>
              <a:bodyPr/>
              <a:lstStyle/>
              <a:p>
                <a:r>
                  <a:rPr lang="fr-FR">
                    <a:noFill/>
                  </a:rPr>
                  <a:t> </a:t>
                </a:r>
              </a:p>
            </p:txBody>
          </p:sp>
        </mc:Fallback>
      </mc:AlternateContent>
      <p:sp>
        <p:nvSpPr>
          <p:cNvPr id="62" name="ZoneTexte 61"/>
          <p:cNvSpPr txBox="1"/>
          <p:nvPr/>
        </p:nvSpPr>
        <p:spPr>
          <a:xfrm>
            <a:off x="2765189" y="3312426"/>
            <a:ext cx="262647" cy="307777"/>
          </a:xfrm>
          <a:prstGeom prst="rect">
            <a:avLst/>
          </a:prstGeom>
          <a:noFill/>
        </p:spPr>
        <p:txBody>
          <a:bodyPr wrap="square" rtlCol="0">
            <a:spAutoFit/>
          </a:bodyPr>
          <a:lstStyle/>
          <a:p>
            <a:r>
              <a:rPr lang="fr-FR" sz="1400" dirty="0"/>
              <a:t>1</a:t>
            </a:r>
          </a:p>
        </p:txBody>
      </p:sp>
      <p:sp>
        <p:nvSpPr>
          <p:cNvPr id="63" name="ZoneTexte 62"/>
          <p:cNvSpPr txBox="1"/>
          <p:nvPr/>
        </p:nvSpPr>
        <p:spPr>
          <a:xfrm>
            <a:off x="2981663" y="3228969"/>
            <a:ext cx="262647" cy="307777"/>
          </a:xfrm>
          <a:prstGeom prst="rect">
            <a:avLst/>
          </a:prstGeom>
          <a:noFill/>
        </p:spPr>
        <p:txBody>
          <a:bodyPr wrap="square" rtlCol="0">
            <a:spAutoFit/>
          </a:bodyPr>
          <a:lstStyle/>
          <a:p>
            <a:r>
              <a:rPr lang="fr-FR" sz="1400" dirty="0" smtClean="0"/>
              <a:t>2</a:t>
            </a:r>
            <a:endParaRPr lang="fr-FR" sz="1400" dirty="0"/>
          </a:p>
        </p:txBody>
      </p:sp>
      <p:sp>
        <p:nvSpPr>
          <p:cNvPr id="64" name="ZoneTexte 63"/>
          <p:cNvSpPr txBox="1"/>
          <p:nvPr/>
        </p:nvSpPr>
        <p:spPr>
          <a:xfrm>
            <a:off x="2880229" y="3698108"/>
            <a:ext cx="262647" cy="307777"/>
          </a:xfrm>
          <a:prstGeom prst="rect">
            <a:avLst/>
          </a:prstGeom>
          <a:noFill/>
        </p:spPr>
        <p:txBody>
          <a:bodyPr wrap="square" rtlCol="0">
            <a:spAutoFit/>
          </a:bodyPr>
          <a:lstStyle/>
          <a:p>
            <a:r>
              <a:rPr lang="fr-FR" sz="1400" dirty="0" smtClean="0"/>
              <a:t>3</a:t>
            </a:r>
            <a:endParaRPr lang="fr-FR" sz="1400" dirty="0"/>
          </a:p>
        </p:txBody>
      </p:sp>
      <p:sp>
        <p:nvSpPr>
          <p:cNvPr id="65" name="ZoneTexte 64"/>
          <p:cNvSpPr txBox="1"/>
          <p:nvPr/>
        </p:nvSpPr>
        <p:spPr>
          <a:xfrm>
            <a:off x="2550029" y="3502243"/>
            <a:ext cx="262647" cy="307777"/>
          </a:xfrm>
          <a:prstGeom prst="rect">
            <a:avLst/>
          </a:prstGeom>
          <a:noFill/>
        </p:spPr>
        <p:txBody>
          <a:bodyPr wrap="square" rtlCol="0">
            <a:spAutoFit/>
          </a:bodyPr>
          <a:lstStyle/>
          <a:p>
            <a:r>
              <a:rPr lang="fr-FR" sz="1400" dirty="0"/>
              <a:t>4</a:t>
            </a:r>
          </a:p>
        </p:txBody>
      </p:sp>
      <p:sp>
        <p:nvSpPr>
          <p:cNvPr id="66" name="ZoneTexte 65"/>
          <p:cNvSpPr txBox="1"/>
          <p:nvPr/>
        </p:nvSpPr>
        <p:spPr>
          <a:xfrm>
            <a:off x="2360547" y="3609484"/>
            <a:ext cx="262647" cy="307777"/>
          </a:xfrm>
          <a:prstGeom prst="rect">
            <a:avLst/>
          </a:prstGeom>
          <a:noFill/>
        </p:spPr>
        <p:txBody>
          <a:bodyPr wrap="square" rtlCol="0">
            <a:spAutoFit/>
          </a:bodyPr>
          <a:lstStyle/>
          <a:p>
            <a:r>
              <a:rPr lang="fr-FR" sz="1400" dirty="0" smtClean="0"/>
              <a:t>5</a:t>
            </a:r>
            <a:endParaRPr lang="fr-FR" sz="1400" dirty="0"/>
          </a:p>
        </p:txBody>
      </p:sp>
      <p:sp>
        <p:nvSpPr>
          <p:cNvPr id="67" name="ZoneTexte 66"/>
          <p:cNvSpPr txBox="1"/>
          <p:nvPr/>
        </p:nvSpPr>
        <p:spPr>
          <a:xfrm>
            <a:off x="2187651" y="3807016"/>
            <a:ext cx="262647" cy="307777"/>
          </a:xfrm>
          <a:prstGeom prst="rect">
            <a:avLst/>
          </a:prstGeom>
          <a:noFill/>
        </p:spPr>
        <p:txBody>
          <a:bodyPr wrap="square" rtlCol="0">
            <a:spAutoFit/>
          </a:bodyPr>
          <a:lstStyle/>
          <a:p>
            <a:r>
              <a:rPr lang="fr-FR" sz="1400" dirty="0" smtClean="0"/>
              <a:t>6</a:t>
            </a:r>
            <a:endParaRPr lang="fr-FR" sz="1400" dirty="0"/>
          </a:p>
        </p:txBody>
      </p:sp>
      <p:sp>
        <p:nvSpPr>
          <p:cNvPr id="68" name="ZoneTexte 67"/>
          <p:cNvSpPr txBox="1"/>
          <p:nvPr/>
        </p:nvSpPr>
        <p:spPr>
          <a:xfrm>
            <a:off x="1656428" y="4223621"/>
            <a:ext cx="264160" cy="307777"/>
          </a:xfrm>
          <a:prstGeom prst="rect">
            <a:avLst/>
          </a:prstGeom>
          <a:noFill/>
        </p:spPr>
        <p:txBody>
          <a:bodyPr wrap="square" rtlCol="0">
            <a:spAutoFit/>
          </a:bodyPr>
          <a:lstStyle/>
          <a:p>
            <a:r>
              <a:rPr lang="fr-FR" sz="1400" dirty="0" smtClean="0"/>
              <a:t>7</a:t>
            </a:r>
            <a:endParaRPr lang="fr-FR" sz="1400" dirty="0"/>
          </a:p>
        </p:txBody>
      </p:sp>
      <p:sp>
        <p:nvSpPr>
          <p:cNvPr id="69" name="ZoneTexte 68"/>
          <p:cNvSpPr txBox="1"/>
          <p:nvPr/>
        </p:nvSpPr>
        <p:spPr>
          <a:xfrm>
            <a:off x="1472535" y="4390977"/>
            <a:ext cx="262647" cy="307777"/>
          </a:xfrm>
          <a:prstGeom prst="rect">
            <a:avLst/>
          </a:prstGeom>
          <a:noFill/>
        </p:spPr>
        <p:txBody>
          <a:bodyPr wrap="square" rtlCol="0">
            <a:spAutoFit/>
          </a:bodyPr>
          <a:lstStyle/>
          <a:p>
            <a:r>
              <a:rPr lang="fr-FR" sz="1400" dirty="0" smtClean="0"/>
              <a:t>8</a:t>
            </a:r>
            <a:endParaRPr lang="fr-FR" sz="1400" dirty="0"/>
          </a:p>
        </p:txBody>
      </p:sp>
      <p:sp>
        <p:nvSpPr>
          <p:cNvPr id="70" name="ZoneTexte 69"/>
          <p:cNvSpPr txBox="1"/>
          <p:nvPr/>
        </p:nvSpPr>
        <p:spPr>
          <a:xfrm>
            <a:off x="1293263" y="4481008"/>
            <a:ext cx="262647" cy="307777"/>
          </a:xfrm>
          <a:prstGeom prst="rect">
            <a:avLst/>
          </a:prstGeom>
          <a:noFill/>
        </p:spPr>
        <p:txBody>
          <a:bodyPr wrap="square" rtlCol="0">
            <a:spAutoFit/>
          </a:bodyPr>
          <a:lstStyle/>
          <a:p>
            <a:r>
              <a:rPr lang="fr-FR" sz="1400" dirty="0" smtClean="0"/>
              <a:t>9</a:t>
            </a:r>
            <a:endParaRPr lang="fr-FR" sz="1400" dirty="0"/>
          </a:p>
        </p:txBody>
      </p:sp>
      <p:sp>
        <p:nvSpPr>
          <p:cNvPr id="71" name="ZoneTexte 70"/>
          <p:cNvSpPr txBox="1"/>
          <p:nvPr/>
        </p:nvSpPr>
        <p:spPr>
          <a:xfrm>
            <a:off x="1097570" y="4660664"/>
            <a:ext cx="386290" cy="307777"/>
          </a:xfrm>
          <a:prstGeom prst="rect">
            <a:avLst/>
          </a:prstGeom>
          <a:noFill/>
        </p:spPr>
        <p:txBody>
          <a:bodyPr wrap="square" rtlCol="0">
            <a:spAutoFit/>
          </a:bodyPr>
          <a:lstStyle/>
          <a:p>
            <a:r>
              <a:rPr lang="fr-FR" sz="1400" dirty="0" smtClean="0"/>
              <a:t>10</a:t>
            </a:r>
            <a:endParaRPr lang="fr-FR" sz="1400" dirty="0"/>
          </a:p>
        </p:txBody>
      </p:sp>
      <p:sp>
        <p:nvSpPr>
          <p:cNvPr id="73" name="ZoneTexte 72"/>
          <p:cNvSpPr txBox="1"/>
          <p:nvPr/>
        </p:nvSpPr>
        <p:spPr>
          <a:xfrm>
            <a:off x="900339" y="4885151"/>
            <a:ext cx="386290" cy="307777"/>
          </a:xfrm>
          <a:prstGeom prst="rect">
            <a:avLst/>
          </a:prstGeom>
          <a:noFill/>
        </p:spPr>
        <p:txBody>
          <a:bodyPr wrap="square" rtlCol="0">
            <a:spAutoFit/>
          </a:bodyPr>
          <a:lstStyle/>
          <a:p>
            <a:r>
              <a:rPr lang="fr-FR" sz="1400" dirty="0" smtClean="0"/>
              <a:t>11</a:t>
            </a:r>
            <a:endParaRPr lang="fr-FR" sz="1400" dirty="0"/>
          </a:p>
        </p:txBody>
      </p:sp>
      <p:sp>
        <p:nvSpPr>
          <p:cNvPr id="112" name="Multiplication 111"/>
          <p:cNvSpPr/>
          <p:nvPr/>
        </p:nvSpPr>
        <p:spPr>
          <a:xfrm>
            <a:off x="1141116" y="4913345"/>
            <a:ext cx="276082" cy="292204"/>
          </a:xfrm>
          <a:prstGeom prst="mathMultiply">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24" name="Connecteur droit avec flèche 123"/>
          <p:cNvCxnSpPr>
            <a:stCxn id="63" idx="2"/>
          </p:cNvCxnSpPr>
          <p:nvPr/>
        </p:nvCxnSpPr>
        <p:spPr>
          <a:xfrm flipH="1">
            <a:off x="2169268" y="3536746"/>
            <a:ext cx="943719" cy="805197"/>
          </a:xfrm>
          <a:prstGeom prst="straightConnector1">
            <a:avLst/>
          </a:prstGeom>
          <a:ln w="28575">
            <a:solidFill>
              <a:schemeClr val="accent6"/>
            </a:solidFill>
            <a:prstDash val="solid"/>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5" name="ZoneTexte 124"/>
              <p:cNvSpPr txBox="1"/>
              <p:nvPr/>
            </p:nvSpPr>
            <p:spPr>
              <a:xfrm>
                <a:off x="3169221" y="3414682"/>
                <a:ext cx="556308" cy="341888"/>
              </a:xfrm>
              <a:prstGeom prst="rect">
                <a:avLst/>
              </a:prstGeom>
              <a:noFill/>
            </p:spPr>
            <p:txBody>
              <a:bodyPr wrap="square" rtlCol="0">
                <a:spAutoFit/>
              </a:bodyPr>
              <a:lstStyle/>
              <a:p>
                <a:r>
                  <a:rPr lang="fr-FR" sz="1600" dirty="0">
                    <a:solidFill>
                      <a:schemeClr val="accent6"/>
                    </a:solidFill>
                  </a:rPr>
                  <a:t>+</a:t>
                </a:r>
                <a14:m>
                  <m:oMath xmlns:m="http://schemas.openxmlformats.org/officeDocument/2006/math">
                    <m:sSubSup>
                      <m:sSubSupPr>
                        <m:ctrlPr>
                          <a:rPr lang="fr-FR" sz="1600" i="1" smtClean="0">
                            <a:solidFill>
                              <a:schemeClr val="accent6"/>
                            </a:solidFill>
                            <a:latin typeface="Cambria Math" panose="02040503050406030204" pitchFamily="18" charset="0"/>
                          </a:rPr>
                        </m:ctrlPr>
                      </m:sSubSupPr>
                      <m:e>
                        <m:r>
                          <a:rPr lang="fr-FR" sz="1600" b="0" i="1" smtClean="0">
                            <a:solidFill>
                              <a:schemeClr val="accent6"/>
                            </a:solidFill>
                            <a:latin typeface="Cambria Math" panose="02040503050406030204" pitchFamily="18" charset="0"/>
                          </a:rPr>
                          <m:t> </m:t>
                        </m:r>
                        <m:r>
                          <a:rPr lang="fr-FR" sz="1600" b="0" i="1" smtClean="0">
                            <a:solidFill>
                              <a:schemeClr val="accent6"/>
                            </a:solidFill>
                            <a:latin typeface="Cambria Math" panose="02040503050406030204" pitchFamily="18" charset="0"/>
                          </a:rPr>
                          <m:t>𝑑</m:t>
                        </m:r>
                      </m:e>
                      <m:sub>
                        <m:r>
                          <a:rPr lang="fr-FR" sz="1600" b="0" i="1" smtClean="0">
                            <a:solidFill>
                              <a:schemeClr val="accent6"/>
                            </a:solidFill>
                            <a:latin typeface="Cambria Math" panose="02040503050406030204" pitchFamily="18" charset="0"/>
                          </a:rPr>
                          <m:t>2</m:t>
                        </m:r>
                      </m:sub>
                      <m:sup>
                        <m:r>
                          <a:rPr lang="fr-FR" sz="1600" b="0" i="1" smtClean="0">
                            <a:solidFill>
                              <a:schemeClr val="accent6"/>
                            </a:solidFill>
                            <a:latin typeface="Cambria Math" panose="02040503050406030204" pitchFamily="18" charset="0"/>
                          </a:rPr>
                          <m:t>2</m:t>
                        </m:r>
                      </m:sup>
                    </m:sSubSup>
                  </m:oMath>
                </a14:m>
                <a:endParaRPr lang="fr-FR" sz="1600" dirty="0">
                  <a:solidFill>
                    <a:srgbClr val="69B399"/>
                  </a:solidFill>
                </a:endParaRPr>
              </a:p>
            </p:txBody>
          </p:sp>
        </mc:Choice>
        <mc:Fallback xmlns="">
          <p:sp>
            <p:nvSpPr>
              <p:cNvPr id="125" name="ZoneTexte 124"/>
              <p:cNvSpPr txBox="1">
                <a:spLocks noRot="1" noChangeAspect="1" noMove="1" noResize="1" noEditPoints="1" noAdjustHandles="1" noChangeArrowheads="1" noChangeShapeType="1" noTextEdit="1"/>
              </p:cNvSpPr>
              <p:nvPr/>
            </p:nvSpPr>
            <p:spPr>
              <a:xfrm>
                <a:off x="3169221" y="3414682"/>
                <a:ext cx="556308" cy="341888"/>
              </a:xfrm>
              <a:prstGeom prst="rect">
                <a:avLst/>
              </a:prstGeom>
              <a:blipFill>
                <a:blip r:embed="rId4"/>
                <a:stretch>
                  <a:fillRect l="-6593" t="-3571" b="-2321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8" name="ZoneTexte 127"/>
              <p:cNvSpPr txBox="1"/>
              <p:nvPr/>
            </p:nvSpPr>
            <p:spPr>
              <a:xfrm>
                <a:off x="2703372" y="3882181"/>
                <a:ext cx="345451" cy="341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solidFill>
                                <a:schemeClr val="accent4"/>
                              </a:solidFill>
                              <a:latin typeface="Cambria Math" panose="02040503050406030204" pitchFamily="18" charset="0"/>
                            </a:rPr>
                          </m:ctrlPr>
                        </m:sSubSupPr>
                        <m:e>
                          <m:r>
                            <a:rPr lang="fr-FR" sz="1600" b="0" i="1" smtClean="0">
                              <a:solidFill>
                                <a:schemeClr val="accent4"/>
                              </a:solidFill>
                              <a:latin typeface="Cambria Math" panose="02040503050406030204" pitchFamily="18" charset="0"/>
                            </a:rPr>
                            <m:t>𝑑</m:t>
                          </m:r>
                        </m:e>
                        <m:sub>
                          <m:r>
                            <a:rPr lang="fr-FR" sz="1600" b="0" i="1" smtClean="0">
                              <a:solidFill>
                                <a:schemeClr val="accent4"/>
                              </a:solidFill>
                              <a:latin typeface="Cambria Math" panose="02040503050406030204" pitchFamily="18" charset="0"/>
                            </a:rPr>
                            <m:t>1</m:t>
                          </m:r>
                        </m:sub>
                        <m:sup>
                          <m:r>
                            <a:rPr lang="fr-FR" sz="1600" b="0" i="1" smtClean="0">
                              <a:solidFill>
                                <a:schemeClr val="accent4"/>
                              </a:solidFill>
                              <a:latin typeface="Cambria Math" panose="02040503050406030204" pitchFamily="18" charset="0"/>
                            </a:rPr>
                            <m:t>2</m:t>
                          </m:r>
                        </m:sup>
                      </m:sSubSup>
                    </m:oMath>
                  </m:oMathPara>
                </a14:m>
                <a:endParaRPr lang="fr-FR" sz="1600" dirty="0">
                  <a:solidFill>
                    <a:schemeClr val="accent4"/>
                  </a:solidFill>
                </a:endParaRPr>
              </a:p>
            </p:txBody>
          </p:sp>
        </mc:Choice>
        <mc:Fallback xmlns="">
          <p:sp>
            <p:nvSpPr>
              <p:cNvPr id="128" name="ZoneTexte 127"/>
              <p:cNvSpPr txBox="1">
                <a:spLocks noRot="1" noChangeAspect="1" noMove="1" noResize="1" noEditPoints="1" noAdjustHandles="1" noChangeArrowheads="1" noChangeShapeType="1" noTextEdit="1"/>
              </p:cNvSpPr>
              <p:nvPr/>
            </p:nvSpPr>
            <p:spPr>
              <a:xfrm>
                <a:off x="2703372" y="3882181"/>
                <a:ext cx="345451" cy="341440"/>
              </a:xfrm>
              <a:prstGeom prst="rect">
                <a:avLst/>
              </a:prstGeom>
              <a:blipFill>
                <a:blip r:embed="rId5"/>
                <a:stretch>
                  <a:fillRect/>
                </a:stretch>
              </a:blipFill>
            </p:spPr>
            <p:txBody>
              <a:bodyPr/>
              <a:lstStyle/>
              <a:p>
                <a:r>
                  <a:rPr lang="fr-FR">
                    <a:noFill/>
                  </a:rPr>
                  <a:t> </a:t>
                </a:r>
              </a:p>
            </p:txBody>
          </p:sp>
        </mc:Fallback>
      </mc:AlternateContent>
      <p:cxnSp>
        <p:nvCxnSpPr>
          <p:cNvPr id="131" name="Connecteur droit 130"/>
          <p:cNvCxnSpPr/>
          <p:nvPr/>
        </p:nvCxnSpPr>
        <p:spPr>
          <a:xfrm flipV="1">
            <a:off x="1055932" y="3463576"/>
            <a:ext cx="2161064" cy="1808075"/>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sp>
        <p:nvSpPr>
          <p:cNvPr id="108" name="Multiplication 107"/>
          <p:cNvSpPr/>
          <p:nvPr/>
        </p:nvSpPr>
        <p:spPr>
          <a:xfrm>
            <a:off x="1700301" y="4470680"/>
            <a:ext cx="276082" cy="292204"/>
          </a:xfrm>
          <a:prstGeom prst="mathMultiply">
            <a:avLst/>
          </a:prstGeom>
          <a:noFill/>
          <a:ln w="19050">
            <a:solidFill>
              <a:srgbClr val="B681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9" name="Multiplication 108"/>
          <p:cNvSpPr/>
          <p:nvPr/>
        </p:nvSpPr>
        <p:spPr>
          <a:xfrm>
            <a:off x="1571207" y="4575499"/>
            <a:ext cx="276082" cy="292204"/>
          </a:xfrm>
          <a:prstGeom prst="mathMultiply">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0" name="Multiplication 109"/>
          <p:cNvSpPr/>
          <p:nvPr/>
        </p:nvSpPr>
        <p:spPr>
          <a:xfrm>
            <a:off x="1440214" y="4677412"/>
            <a:ext cx="276082" cy="292204"/>
          </a:xfrm>
          <a:prstGeom prst="mathMultiply">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1" name="Multiplication 110"/>
          <p:cNvSpPr/>
          <p:nvPr/>
        </p:nvSpPr>
        <p:spPr>
          <a:xfrm>
            <a:off x="1192835" y="4851065"/>
            <a:ext cx="276082" cy="292204"/>
          </a:xfrm>
          <a:prstGeom prst="mathMultiply">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 name="Multiplication 104"/>
          <p:cNvSpPr/>
          <p:nvPr/>
        </p:nvSpPr>
        <p:spPr>
          <a:xfrm>
            <a:off x="2529600" y="3791031"/>
            <a:ext cx="276082" cy="292204"/>
          </a:xfrm>
          <a:prstGeom prst="mathMultiply">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Multiplication 106"/>
          <p:cNvSpPr/>
          <p:nvPr/>
        </p:nvSpPr>
        <p:spPr>
          <a:xfrm>
            <a:off x="2391703" y="3917261"/>
            <a:ext cx="276082" cy="292204"/>
          </a:xfrm>
          <a:prstGeom prst="mathMultiply">
            <a:avLst/>
          </a:prstGeom>
          <a:noFill/>
          <a:ln w="19050">
            <a:solidFill>
              <a:srgbClr val="B681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6" name="Multiplication 105"/>
          <p:cNvSpPr/>
          <p:nvPr/>
        </p:nvSpPr>
        <p:spPr>
          <a:xfrm>
            <a:off x="2613214" y="3709861"/>
            <a:ext cx="276082" cy="292204"/>
          </a:xfrm>
          <a:prstGeom prst="mathMultiply">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2" name="Multiplication 101"/>
          <p:cNvSpPr/>
          <p:nvPr/>
        </p:nvSpPr>
        <p:spPr>
          <a:xfrm>
            <a:off x="2981663" y="3387959"/>
            <a:ext cx="276082" cy="292204"/>
          </a:xfrm>
          <a:prstGeom prst="mathMultiply">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Multiplication 51"/>
          <p:cNvSpPr/>
          <p:nvPr/>
        </p:nvSpPr>
        <p:spPr>
          <a:xfrm>
            <a:off x="2784444" y="3582813"/>
            <a:ext cx="278009" cy="256373"/>
          </a:xfrm>
          <a:prstGeom prst="mathMultiply">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Multiplication 52"/>
          <p:cNvSpPr/>
          <p:nvPr/>
        </p:nvSpPr>
        <p:spPr>
          <a:xfrm>
            <a:off x="2855979" y="3505175"/>
            <a:ext cx="276082" cy="292204"/>
          </a:xfrm>
          <a:prstGeom prst="mathMultiply">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7" name="Connecteur droit avec flèche 136"/>
          <p:cNvCxnSpPr/>
          <p:nvPr/>
        </p:nvCxnSpPr>
        <p:spPr>
          <a:xfrm flipH="1">
            <a:off x="2169267" y="3643164"/>
            <a:ext cx="827552" cy="696244"/>
          </a:xfrm>
          <a:prstGeom prst="straightConnector1">
            <a:avLst/>
          </a:prstGeom>
          <a:ln w="28575">
            <a:solidFill>
              <a:schemeClr val="accent4"/>
            </a:solidFill>
            <a:prstDash val="solid"/>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5" name="ZoneTexte 94"/>
              <p:cNvSpPr txBox="1"/>
              <p:nvPr/>
            </p:nvSpPr>
            <p:spPr>
              <a:xfrm>
                <a:off x="5494617" y="4686160"/>
                <a:ext cx="4442908" cy="341888"/>
              </a:xfrm>
              <a:prstGeom prst="rect">
                <a:avLst/>
              </a:prstGeom>
              <a:noFill/>
            </p:spPr>
            <p:txBody>
              <a:bodyPr wrap="square" rtlCol="0">
                <a:spAutoFit/>
              </a:bodyPr>
              <a:lstStyle/>
              <a:p>
                <a:r>
                  <a:rPr lang="fr-FR" sz="1600" dirty="0" smtClean="0"/>
                  <a:t>Somme des carrés (SC) = </a:t>
                </a:r>
                <a14:m>
                  <m:oMath xmlns:m="http://schemas.openxmlformats.org/officeDocument/2006/math">
                    <m:sSubSup>
                      <m:sSubSupPr>
                        <m:ctrlPr>
                          <a:rPr lang="fr-FR" sz="1600" i="1">
                            <a:solidFill>
                              <a:schemeClr val="accent4"/>
                            </a:solidFill>
                            <a:latin typeface="Cambria Math" panose="02040503050406030204" pitchFamily="18" charset="0"/>
                          </a:rPr>
                        </m:ctrlPr>
                      </m:sSubSupPr>
                      <m:e>
                        <m:r>
                          <a:rPr lang="fr-FR" sz="1600" i="1">
                            <a:solidFill>
                              <a:schemeClr val="accent4"/>
                            </a:solidFill>
                            <a:latin typeface="Cambria Math" panose="02040503050406030204" pitchFamily="18" charset="0"/>
                          </a:rPr>
                          <m:t>𝑑</m:t>
                        </m:r>
                      </m:e>
                      <m:sub>
                        <m:r>
                          <a:rPr lang="fr-FR" sz="1600" i="1">
                            <a:solidFill>
                              <a:schemeClr val="accent4"/>
                            </a:solidFill>
                            <a:latin typeface="Cambria Math" panose="02040503050406030204" pitchFamily="18" charset="0"/>
                          </a:rPr>
                          <m:t>1</m:t>
                        </m:r>
                      </m:sub>
                      <m:sup>
                        <m:r>
                          <a:rPr lang="fr-FR" sz="1600" i="1">
                            <a:solidFill>
                              <a:schemeClr val="accent4"/>
                            </a:solidFill>
                            <a:latin typeface="Cambria Math" panose="02040503050406030204" pitchFamily="18" charset="0"/>
                          </a:rPr>
                          <m:t>2</m:t>
                        </m:r>
                      </m:sup>
                    </m:sSubSup>
                  </m:oMath>
                </a14:m>
                <a:r>
                  <a:rPr lang="fr-FR" sz="1600" dirty="0" smtClean="0"/>
                  <a:t> + </a:t>
                </a:r>
                <a14:m>
                  <m:oMath xmlns:m="http://schemas.openxmlformats.org/officeDocument/2006/math">
                    <m:sSubSup>
                      <m:sSubSupPr>
                        <m:ctrlPr>
                          <a:rPr lang="fr-FR" sz="1600" i="1" smtClean="0">
                            <a:solidFill>
                              <a:schemeClr val="accent6"/>
                            </a:solidFill>
                            <a:latin typeface="Cambria Math" panose="02040503050406030204" pitchFamily="18" charset="0"/>
                          </a:rPr>
                        </m:ctrlPr>
                      </m:sSubSupPr>
                      <m:e>
                        <m:r>
                          <a:rPr lang="fr-FR" sz="1600" i="1">
                            <a:solidFill>
                              <a:schemeClr val="accent6"/>
                            </a:solidFill>
                            <a:latin typeface="Cambria Math" panose="02040503050406030204" pitchFamily="18" charset="0"/>
                          </a:rPr>
                          <m:t>𝑑</m:t>
                        </m:r>
                      </m:e>
                      <m:sub>
                        <m:r>
                          <a:rPr lang="fr-FR" sz="1600" b="0" i="1" smtClean="0">
                            <a:solidFill>
                              <a:schemeClr val="accent6"/>
                            </a:solidFill>
                            <a:latin typeface="Cambria Math" panose="02040503050406030204" pitchFamily="18" charset="0"/>
                          </a:rPr>
                          <m:t>2</m:t>
                        </m:r>
                      </m:sub>
                      <m:sup>
                        <m:r>
                          <a:rPr lang="fr-FR" sz="1600" i="1">
                            <a:solidFill>
                              <a:schemeClr val="accent6"/>
                            </a:solidFill>
                            <a:latin typeface="Cambria Math" panose="02040503050406030204" pitchFamily="18" charset="0"/>
                          </a:rPr>
                          <m:t>2</m:t>
                        </m:r>
                      </m:sup>
                    </m:sSubSup>
                  </m:oMath>
                </a14:m>
                <a:r>
                  <a:rPr lang="fr-FR" sz="1600" dirty="0" smtClean="0"/>
                  <a:t> + … + </a:t>
                </a:r>
                <a14:m>
                  <m:oMath xmlns:m="http://schemas.openxmlformats.org/officeDocument/2006/math">
                    <m:sSubSup>
                      <m:sSubSupPr>
                        <m:ctrlPr>
                          <a:rPr lang="fr-FR" sz="1600" i="1" smtClean="0">
                            <a:solidFill>
                              <a:schemeClr val="bg1">
                                <a:lumMod val="50000"/>
                              </a:schemeClr>
                            </a:solidFill>
                            <a:latin typeface="Cambria Math" panose="02040503050406030204" pitchFamily="18" charset="0"/>
                          </a:rPr>
                        </m:ctrlPr>
                      </m:sSubSupPr>
                      <m:e>
                        <m:r>
                          <a:rPr lang="fr-FR" sz="1600" i="1">
                            <a:solidFill>
                              <a:schemeClr val="bg1">
                                <a:lumMod val="50000"/>
                              </a:schemeClr>
                            </a:solidFill>
                            <a:latin typeface="Cambria Math" panose="02040503050406030204" pitchFamily="18" charset="0"/>
                          </a:rPr>
                          <m:t>𝑑</m:t>
                        </m:r>
                      </m:e>
                      <m:sub>
                        <m:r>
                          <a:rPr lang="fr-FR" sz="1600" b="0" i="1" smtClean="0">
                            <a:solidFill>
                              <a:schemeClr val="bg1">
                                <a:lumMod val="50000"/>
                              </a:schemeClr>
                            </a:solidFill>
                            <a:latin typeface="Cambria Math" panose="02040503050406030204" pitchFamily="18" charset="0"/>
                          </a:rPr>
                          <m:t>11</m:t>
                        </m:r>
                      </m:sub>
                      <m:sup>
                        <m:r>
                          <a:rPr lang="fr-FR" sz="1600" i="1">
                            <a:solidFill>
                              <a:schemeClr val="bg1">
                                <a:lumMod val="50000"/>
                              </a:schemeClr>
                            </a:solidFill>
                            <a:latin typeface="Cambria Math" panose="02040503050406030204" pitchFamily="18" charset="0"/>
                          </a:rPr>
                          <m:t>2</m:t>
                        </m:r>
                      </m:sup>
                    </m:sSubSup>
                  </m:oMath>
                </a14:m>
                <a:r>
                  <a:rPr lang="fr-FR" sz="1600" dirty="0" smtClean="0"/>
                  <a:t> </a:t>
                </a:r>
                <a:endParaRPr lang="fr-FR" sz="1600" dirty="0"/>
              </a:p>
            </p:txBody>
          </p:sp>
        </mc:Choice>
        <mc:Fallback xmlns="">
          <p:sp>
            <p:nvSpPr>
              <p:cNvPr id="95" name="ZoneTexte 94"/>
              <p:cNvSpPr txBox="1">
                <a:spLocks noRot="1" noChangeAspect="1" noMove="1" noResize="1" noEditPoints="1" noAdjustHandles="1" noChangeArrowheads="1" noChangeShapeType="1" noTextEdit="1"/>
              </p:cNvSpPr>
              <p:nvPr/>
            </p:nvSpPr>
            <p:spPr>
              <a:xfrm>
                <a:off x="5494617" y="4686160"/>
                <a:ext cx="4442908" cy="341888"/>
              </a:xfrm>
              <a:prstGeom prst="rect">
                <a:avLst/>
              </a:prstGeom>
              <a:blipFill>
                <a:blip r:embed="rId6"/>
                <a:stretch>
                  <a:fillRect l="-686" t="-3571" b="-23214"/>
                </a:stretch>
              </a:blipFill>
            </p:spPr>
            <p:txBody>
              <a:bodyPr/>
              <a:lstStyle/>
              <a:p>
                <a:r>
                  <a:rPr lang="fr-FR">
                    <a:noFill/>
                  </a:rPr>
                  <a:t> </a:t>
                </a:r>
              </a:p>
            </p:txBody>
          </p:sp>
        </mc:Fallback>
      </mc:AlternateContent>
      <p:cxnSp>
        <p:nvCxnSpPr>
          <p:cNvPr id="153" name="Connecteur droit avec flèche 152"/>
          <p:cNvCxnSpPr/>
          <p:nvPr/>
        </p:nvCxnSpPr>
        <p:spPr>
          <a:xfrm flipH="1">
            <a:off x="1261553" y="4330084"/>
            <a:ext cx="926098" cy="750954"/>
          </a:xfrm>
          <a:prstGeom prst="straightConnector1">
            <a:avLst/>
          </a:prstGeom>
          <a:ln w="28575">
            <a:solidFill>
              <a:schemeClr val="bg1">
                <a:lumMod val="50000"/>
              </a:schemeClr>
            </a:solidFill>
            <a:prstDash val="solid"/>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6" name="ZoneTexte 155"/>
              <p:cNvSpPr txBox="1"/>
              <p:nvPr/>
            </p:nvSpPr>
            <p:spPr>
              <a:xfrm>
                <a:off x="1438947" y="4865852"/>
                <a:ext cx="711939" cy="341440"/>
              </a:xfrm>
              <a:prstGeom prst="rect">
                <a:avLst/>
              </a:prstGeom>
              <a:noFill/>
            </p:spPr>
            <p:txBody>
              <a:bodyPr wrap="square" rtlCol="0">
                <a:spAutoFit/>
              </a:bodyPr>
              <a:lstStyle/>
              <a:p>
                <a:r>
                  <a:rPr lang="fr-FR" sz="1600" dirty="0" smtClean="0">
                    <a:solidFill>
                      <a:schemeClr val="bg1">
                        <a:lumMod val="50000"/>
                      </a:schemeClr>
                    </a:solidFill>
                  </a:rPr>
                  <a:t>+ </a:t>
                </a:r>
                <a14:m>
                  <m:oMath xmlns:m="http://schemas.openxmlformats.org/officeDocument/2006/math">
                    <m:sSubSup>
                      <m:sSubSupPr>
                        <m:ctrlPr>
                          <a:rPr lang="fr-FR" sz="1600" i="1" smtClean="0">
                            <a:solidFill>
                              <a:schemeClr val="bg1">
                                <a:lumMod val="50000"/>
                              </a:schemeClr>
                            </a:solidFill>
                            <a:latin typeface="Cambria Math" panose="02040503050406030204" pitchFamily="18" charset="0"/>
                          </a:rPr>
                        </m:ctrlPr>
                      </m:sSubSupPr>
                      <m:e>
                        <m:r>
                          <a:rPr lang="fr-FR" sz="1600" b="0" i="1" smtClean="0">
                            <a:solidFill>
                              <a:schemeClr val="bg1">
                                <a:lumMod val="50000"/>
                              </a:schemeClr>
                            </a:solidFill>
                            <a:latin typeface="Cambria Math" panose="02040503050406030204" pitchFamily="18" charset="0"/>
                          </a:rPr>
                          <m:t>𝑑</m:t>
                        </m:r>
                      </m:e>
                      <m:sub>
                        <m:r>
                          <a:rPr lang="fr-FR" sz="1600" b="0" i="1" smtClean="0">
                            <a:solidFill>
                              <a:schemeClr val="bg1">
                                <a:lumMod val="50000"/>
                              </a:schemeClr>
                            </a:solidFill>
                            <a:latin typeface="Cambria Math" panose="02040503050406030204" pitchFamily="18" charset="0"/>
                          </a:rPr>
                          <m:t>11</m:t>
                        </m:r>
                      </m:sub>
                      <m:sup>
                        <m:r>
                          <a:rPr lang="fr-FR" sz="1600" b="0" i="1" smtClean="0">
                            <a:solidFill>
                              <a:schemeClr val="bg1">
                                <a:lumMod val="50000"/>
                              </a:schemeClr>
                            </a:solidFill>
                            <a:latin typeface="Cambria Math" panose="02040503050406030204" pitchFamily="18" charset="0"/>
                          </a:rPr>
                          <m:t>2</m:t>
                        </m:r>
                      </m:sup>
                    </m:sSubSup>
                  </m:oMath>
                </a14:m>
                <a:endParaRPr lang="fr-FR" sz="1600" dirty="0">
                  <a:solidFill>
                    <a:schemeClr val="accent4"/>
                  </a:solidFill>
                </a:endParaRPr>
              </a:p>
            </p:txBody>
          </p:sp>
        </mc:Choice>
        <mc:Fallback xmlns="">
          <p:sp>
            <p:nvSpPr>
              <p:cNvPr id="156" name="ZoneTexte 155"/>
              <p:cNvSpPr txBox="1">
                <a:spLocks noRot="1" noChangeAspect="1" noMove="1" noResize="1" noEditPoints="1" noAdjustHandles="1" noChangeArrowheads="1" noChangeShapeType="1" noTextEdit="1"/>
              </p:cNvSpPr>
              <p:nvPr/>
            </p:nvSpPr>
            <p:spPr>
              <a:xfrm>
                <a:off x="1438947" y="4865852"/>
                <a:ext cx="711939" cy="341440"/>
              </a:xfrm>
              <a:prstGeom prst="rect">
                <a:avLst/>
              </a:prstGeom>
              <a:blipFill>
                <a:blip r:embed="rId7"/>
                <a:stretch>
                  <a:fillRect l="-4274" t="-3571" b="-23214"/>
                </a:stretch>
              </a:blipFill>
            </p:spPr>
            <p:txBody>
              <a:bodyPr/>
              <a:lstStyle/>
              <a:p>
                <a:r>
                  <a:rPr lang="fr-FR">
                    <a:noFill/>
                  </a:rPr>
                  <a:t> </a:t>
                </a:r>
              </a:p>
            </p:txBody>
          </p:sp>
        </mc:Fallback>
      </mc:AlternateContent>
      <p:grpSp>
        <p:nvGrpSpPr>
          <p:cNvPr id="162" name="Groupe 161"/>
          <p:cNvGrpSpPr/>
          <p:nvPr/>
        </p:nvGrpSpPr>
        <p:grpSpPr>
          <a:xfrm>
            <a:off x="5560708" y="3698932"/>
            <a:ext cx="4443633" cy="603135"/>
            <a:chOff x="5560708" y="3769272"/>
            <a:chExt cx="4443633" cy="603135"/>
          </a:xfrm>
        </p:grpSpPr>
        <p:sp>
          <p:nvSpPr>
            <p:cNvPr id="163" name="Flèche courbée vers la droite 162"/>
            <p:cNvSpPr/>
            <p:nvPr/>
          </p:nvSpPr>
          <p:spPr>
            <a:xfrm>
              <a:off x="5560708" y="3769272"/>
              <a:ext cx="537187" cy="467447"/>
            </a:xfrm>
            <a:prstGeom prst="curv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4" name="ZoneTexte 163"/>
            <p:cNvSpPr txBox="1"/>
            <p:nvPr/>
          </p:nvSpPr>
          <p:spPr>
            <a:xfrm>
              <a:off x="6217787" y="3787632"/>
              <a:ext cx="3786554" cy="584775"/>
            </a:xfrm>
            <a:prstGeom prst="rect">
              <a:avLst/>
            </a:prstGeom>
            <a:noFill/>
          </p:spPr>
          <p:txBody>
            <a:bodyPr wrap="square" rtlCol="0">
              <a:spAutoFit/>
            </a:bodyPr>
            <a:lstStyle/>
            <a:p>
              <a:r>
                <a:rPr lang="fr-FR" sz="1600" dirty="0" smtClean="0"/>
                <a:t>Remarque : si on était dans le cas de l’ACP </a:t>
              </a:r>
              <a:r>
                <a:rPr lang="fr-FR" sz="1600" dirty="0" smtClean="0">
                  <a:sym typeface="Wingdings" panose="05000000000000000000" pitchFamily="2" charset="2"/>
                </a:rPr>
                <a:t> maximisation de l’inertie</a:t>
              </a:r>
              <a:endParaRPr lang="fr-FR" sz="1600" dirty="0" smtClean="0"/>
            </a:p>
          </p:txBody>
        </p:sp>
      </p:grpSp>
      <p:sp>
        <p:nvSpPr>
          <p:cNvPr id="138" name="Flèche droite 137"/>
          <p:cNvSpPr/>
          <p:nvPr/>
        </p:nvSpPr>
        <p:spPr>
          <a:xfrm>
            <a:off x="5352267" y="5432105"/>
            <a:ext cx="304358" cy="309371"/>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65" name="ZoneTexte 164"/>
              <p:cNvSpPr txBox="1"/>
              <p:nvPr/>
            </p:nvSpPr>
            <p:spPr>
              <a:xfrm>
                <a:off x="5722365" y="5291293"/>
                <a:ext cx="4442908" cy="590996"/>
              </a:xfrm>
              <a:prstGeom prst="rect">
                <a:avLst/>
              </a:prstGeom>
              <a:noFill/>
            </p:spPr>
            <p:txBody>
              <a:bodyPr wrap="square" rtlCol="0">
                <a:spAutoFit/>
              </a:bodyPr>
              <a:lstStyle/>
              <a:p>
                <a:r>
                  <a:rPr lang="fr-FR" sz="1600" dirty="0" smtClean="0"/>
                  <a:t>Composante </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 : axe tel que </a:t>
                </a:r>
              </a:p>
              <a:p>
                <a:r>
                  <a:rPr lang="fr-FR" sz="1600" dirty="0" smtClean="0"/>
                  <a:t>Somme des carrés (SC) = max( </a:t>
                </a:r>
                <a14:m>
                  <m:oMath xmlns:m="http://schemas.openxmlformats.org/officeDocument/2006/math">
                    <m:sSubSup>
                      <m:sSubSupPr>
                        <m:ctrlPr>
                          <a:rPr lang="fr-FR" sz="1600" i="1">
                            <a:solidFill>
                              <a:schemeClr val="accent4"/>
                            </a:solidFill>
                            <a:latin typeface="Cambria Math" panose="02040503050406030204" pitchFamily="18" charset="0"/>
                          </a:rPr>
                        </m:ctrlPr>
                      </m:sSubSupPr>
                      <m:e>
                        <m:r>
                          <a:rPr lang="fr-FR" sz="1600" i="1">
                            <a:solidFill>
                              <a:schemeClr val="accent4"/>
                            </a:solidFill>
                            <a:latin typeface="Cambria Math" panose="02040503050406030204" pitchFamily="18" charset="0"/>
                          </a:rPr>
                          <m:t>𝑑</m:t>
                        </m:r>
                      </m:e>
                      <m:sub>
                        <m:r>
                          <a:rPr lang="fr-FR" sz="1600" i="1">
                            <a:solidFill>
                              <a:schemeClr val="accent4"/>
                            </a:solidFill>
                            <a:latin typeface="Cambria Math" panose="02040503050406030204" pitchFamily="18" charset="0"/>
                          </a:rPr>
                          <m:t>1</m:t>
                        </m:r>
                      </m:sub>
                      <m:sup>
                        <m:r>
                          <a:rPr lang="fr-FR" sz="1600" i="1">
                            <a:solidFill>
                              <a:schemeClr val="accent4"/>
                            </a:solidFill>
                            <a:latin typeface="Cambria Math" panose="02040503050406030204" pitchFamily="18" charset="0"/>
                          </a:rPr>
                          <m:t>2</m:t>
                        </m:r>
                      </m:sup>
                    </m:sSubSup>
                  </m:oMath>
                </a14:m>
                <a:r>
                  <a:rPr lang="fr-FR" sz="1600" dirty="0" smtClean="0"/>
                  <a:t> + </a:t>
                </a:r>
                <a14:m>
                  <m:oMath xmlns:m="http://schemas.openxmlformats.org/officeDocument/2006/math">
                    <m:sSubSup>
                      <m:sSubSupPr>
                        <m:ctrlPr>
                          <a:rPr lang="fr-FR" sz="1600" i="1" smtClean="0">
                            <a:solidFill>
                              <a:schemeClr val="accent6"/>
                            </a:solidFill>
                            <a:latin typeface="Cambria Math" panose="02040503050406030204" pitchFamily="18" charset="0"/>
                          </a:rPr>
                        </m:ctrlPr>
                      </m:sSubSupPr>
                      <m:e>
                        <m:r>
                          <a:rPr lang="fr-FR" sz="1600" i="1">
                            <a:solidFill>
                              <a:schemeClr val="accent6"/>
                            </a:solidFill>
                            <a:latin typeface="Cambria Math" panose="02040503050406030204" pitchFamily="18" charset="0"/>
                          </a:rPr>
                          <m:t>𝑑</m:t>
                        </m:r>
                      </m:e>
                      <m:sub>
                        <m:r>
                          <a:rPr lang="fr-FR" sz="1600" b="0" i="1" smtClean="0">
                            <a:solidFill>
                              <a:schemeClr val="accent6"/>
                            </a:solidFill>
                            <a:latin typeface="Cambria Math" panose="02040503050406030204" pitchFamily="18" charset="0"/>
                          </a:rPr>
                          <m:t>2</m:t>
                        </m:r>
                      </m:sub>
                      <m:sup>
                        <m:r>
                          <a:rPr lang="fr-FR" sz="1600" i="1">
                            <a:solidFill>
                              <a:schemeClr val="accent6"/>
                            </a:solidFill>
                            <a:latin typeface="Cambria Math" panose="02040503050406030204" pitchFamily="18" charset="0"/>
                          </a:rPr>
                          <m:t>2</m:t>
                        </m:r>
                      </m:sup>
                    </m:sSubSup>
                  </m:oMath>
                </a14:m>
                <a:r>
                  <a:rPr lang="fr-FR" sz="1600" dirty="0" smtClean="0"/>
                  <a:t> + … + </a:t>
                </a:r>
                <a14:m>
                  <m:oMath xmlns:m="http://schemas.openxmlformats.org/officeDocument/2006/math">
                    <m:sSubSup>
                      <m:sSubSupPr>
                        <m:ctrlPr>
                          <a:rPr lang="fr-FR" sz="1600" i="1" smtClean="0">
                            <a:solidFill>
                              <a:schemeClr val="bg1">
                                <a:lumMod val="50000"/>
                              </a:schemeClr>
                            </a:solidFill>
                            <a:latin typeface="Cambria Math" panose="02040503050406030204" pitchFamily="18" charset="0"/>
                          </a:rPr>
                        </m:ctrlPr>
                      </m:sSubSupPr>
                      <m:e>
                        <m:r>
                          <a:rPr lang="fr-FR" sz="1600" i="1">
                            <a:solidFill>
                              <a:schemeClr val="bg1">
                                <a:lumMod val="50000"/>
                              </a:schemeClr>
                            </a:solidFill>
                            <a:latin typeface="Cambria Math" panose="02040503050406030204" pitchFamily="18" charset="0"/>
                          </a:rPr>
                          <m:t>𝑑</m:t>
                        </m:r>
                      </m:e>
                      <m:sub>
                        <m:r>
                          <a:rPr lang="fr-FR" sz="1600" b="0" i="1" smtClean="0">
                            <a:solidFill>
                              <a:schemeClr val="bg1">
                                <a:lumMod val="50000"/>
                              </a:schemeClr>
                            </a:solidFill>
                            <a:latin typeface="Cambria Math" panose="02040503050406030204" pitchFamily="18" charset="0"/>
                          </a:rPr>
                          <m:t>11</m:t>
                        </m:r>
                      </m:sub>
                      <m:sup>
                        <m:r>
                          <a:rPr lang="fr-FR" sz="1600" i="1">
                            <a:solidFill>
                              <a:schemeClr val="bg1">
                                <a:lumMod val="50000"/>
                              </a:schemeClr>
                            </a:solidFill>
                            <a:latin typeface="Cambria Math" panose="02040503050406030204" pitchFamily="18" charset="0"/>
                          </a:rPr>
                          <m:t>2</m:t>
                        </m:r>
                      </m:sup>
                    </m:sSubSup>
                  </m:oMath>
                </a14:m>
                <a:r>
                  <a:rPr lang="fr-FR" sz="1600" dirty="0" smtClean="0"/>
                  <a:t>) </a:t>
                </a:r>
                <a:endParaRPr lang="fr-FR" sz="1600" dirty="0"/>
              </a:p>
            </p:txBody>
          </p:sp>
        </mc:Choice>
        <mc:Fallback xmlns="">
          <p:sp>
            <p:nvSpPr>
              <p:cNvPr id="165" name="ZoneTexte 164"/>
              <p:cNvSpPr txBox="1">
                <a:spLocks noRot="1" noChangeAspect="1" noMove="1" noResize="1" noEditPoints="1" noAdjustHandles="1" noChangeArrowheads="1" noChangeShapeType="1" noTextEdit="1"/>
              </p:cNvSpPr>
              <p:nvPr/>
            </p:nvSpPr>
            <p:spPr>
              <a:xfrm>
                <a:off x="5722365" y="5291293"/>
                <a:ext cx="4442908" cy="590996"/>
              </a:xfrm>
              <a:prstGeom prst="rect">
                <a:avLst/>
              </a:prstGeom>
              <a:blipFill>
                <a:blip r:embed="rId8"/>
                <a:stretch>
                  <a:fillRect l="-823" t="-3093" b="-1237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6" name="ZoneTexte 165"/>
              <p:cNvSpPr txBox="1"/>
              <p:nvPr/>
            </p:nvSpPr>
            <p:spPr>
              <a:xfrm>
                <a:off x="5593982" y="997716"/>
                <a:ext cx="3368935" cy="1027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𝟏</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𝟐</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𝟏𝟐</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𝒎</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m:t>
                                  </m:r>
                                  <m:r>
                                    <a:rPr lang="fr-FR" sz="1600" b="1" i="1" smtClean="0">
                                      <a:solidFill>
                                        <a:schemeClr val="accent6"/>
                                      </a:solidFill>
                                      <a:latin typeface="Cambria Math" panose="02040503050406030204" pitchFamily="18" charset="0"/>
                                    </a:rPr>
                                    <m:t>𝒎</m:t>
                                  </m:r>
                                </m:sub>
                              </m:sSub>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m:t>
                                  </m:r>
                                  <m:r>
                                    <a:rPr lang="fr-FR" sz="1600" b="0" i="1" smtClean="0">
                                      <a:solidFill>
                                        <a:schemeClr val="accent4"/>
                                      </a:solidFill>
                                      <a:latin typeface="Cambria Math" panose="02040503050406030204" pitchFamily="18" charset="0"/>
                                    </a:rPr>
                                    <m:t>𝑚</m:t>
                                  </m:r>
                                </m:sub>
                              </m:sSub>
                            </m:e>
                            <m:e>
                              <m:r>
                                <a:rPr lang="fr-FR" sz="1600" b="0" i="1" smtClean="0">
                                  <a:latin typeface="Cambria Math" panose="02040503050406030204" pitchFamily="18" charset="0"/>
                                </a:rPr>
                                <m:t>…</m:t>
                              </m:r>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h</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h𝑚</m:t>
                                  </m:r>
                                </m:sub>
                              </m:sSub>
                            </m:e>
                          </m:eqArr>
                        </m:e>
                      </m:d>
                    </m:oMath>
                  </m:oMathPara>
                </a14:m>
                <a:endParaRPr lang="fr-FR" sz="1600" dirty="0"/>
              </a:p>
            </p:txBody>
          </p:sp>
        </mc:Choice>
        <mc:Fallback xmlns="">
          <p:sp>
            <p:nvSpPr>
              <p:cNvPr id="166" name="ZoneTexte 165"/>
              <p:cNvSpPr txBox="1">
                <a:spLocks noRot="1" noChangeAspect="1" noMove="1" noResize="1" noEditPoints="1" noAdjustHandles="1" noChangeArrowheads="1" noChangeShapeType="1" noTextEdit="1"/>
              </p:cNvSpPr>
              <p:nvPr/>
            </p:nvSpPr>
            <p:spPr>
              <a:xfrm>
                <a:off x="5593982" y="997716"/>
                <a:ext cx="3368935" cy="1027589"/>
              </a:xfrm>
              <a:prstGeom prst="rect">
                <a:avLst/>
              </a:prstGeom>
              <a:blipFill>
                <a:blip r:embed="rId9"/>
                <a:stretch>
                  <a:fillRect/>
                </a:stretch>
              </a:blipFill>
            </p:spPr>
            <p:txBody>
              <a:bodyPr/>
              <a:lstStyle/>
              <a:p>
                <a:r>
                  <a:rPr lang="fr-FR">
                    <a:noFill/>
                  </a:rPr>
                  <a:t> </a:t>
                </a:r>
              </a:p>
            </p:txBody>
          </p:sp>
        </mc:Fallback>
      </mc:AlternateContent>
      <p:sp>
        <p:nvSpPr>
          <p:cNvPr id="139" name="Espace réservé du numéro de diapositive 138"/>
          <p:cNvSpPr>
            <a:spLocks noGrp="1"/>
          </p:cNvSpPr>
          <p:nvPr>
            <p:ph type="sldNum" sz="quarter" idx="12"/>
          </p:nvPr>
        </p:nvSpPr>
        <p:spPr/>
        <p:txBody>
          <a:bodyPr/>
          <a:lstStyle/>
          <a:p>
            <a:fld id="{E2865AC2-C3CD-4BE8-8A41-BDDEB636779E}" type="slidenum">
              <a:rPr lang="fr-FR" smtClean="0"/>
              <a:t>7</a:t>
            </a:fld>
            <a:endParaRPr lang="fr-FR"/>
          </a:p>
        </p:txBody>
      </p:sp>
    </p:spTree>
    <p:extLst>
      <p:ext uri="{BB962C8B-B14F-4D97-AF65-F5344CB8AC3E}">
        <p14:creationId xmlns:p14="http://schemas.microsoft.com/office/powerpoint/2010/main" val="14552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subTnLst>
                                    <p:set>
                                      <p:cBhvr override="childStyle">
                                        <p:cTn dur="1" fill="hold" display="0" masterRel="nextClick" afterEffect="1"/>
                                        <p:tgtEl>
                                          <p:spTgt spid="128"/>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39" presetID="1" presetClass="entr" presetSubtype="0" fill="hold" nodeType="withEffect">
                                  <p:stCondLst>
                                    <p:cond delay="0"/>
                                  </p:stCondLst>
                                  <p:childTnLst>
                                    <p:set>
                                      <p:cBhvr>
                                        <p:cTn id="40"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5"/>
                                        </p:tgtEl>
                                        <p:attrNameLst>
                                          <p:attrName>style.visibility</p:attrName>
                                        </p:attrNameLst>
                                      </p:cBhvr>
                                      <p:to>
                                        <p:strVal val="visible"/>
                                      </p:to>
                                    </p:set>
                                    <p:animEffect transition="in" filter="wipe(left)">
                                      <p:cBhvr>
                                        <p:cTn id="49" dur="500"/>
                                        <p:tgtEl>
                                          <p:spTgt spid="16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8"/>
                                        </p:tgtEl>
                                        <p:attrNameLst>
                                          <p:attrName>style.visibility</p:attrName>
                                        </p:attrNameLst>
                                      </p:cBhvr>
                                      <p:to>
                                        <p:strVal val="visible"/>
                                      </p:to>
                                    </p:set>
                                    <p:animEffect transition="in" filter="wipe(left)">
                                      <p:cBhvr>
                                        <p:cTn id="5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8" grpId="0"/>
      <p:bldP spid="108" grpId="0" animBg="1"/>
      <p:bldP spid="109" grpId="0" animBg="1"/>
      <p:bldP spid="110" grpId="0" animBg="1"/>
      <p:bldP spid="111" grpId="0" animBg="1"/>
      <p:bldP spid="105" grpId="0" animBg="1"/>
      <p:bldP spid="107" grpId="0" animBg="1"/>
      <p:bldP spid="106" grpId="0" animBg="1"/>
      <p:bldP spid="52" grpId="0" animBg="1"/>
      <p:bldP spid="95" grpId="0"/>
      <p:bldP spid="156" grpId="0"/>
      <p:bldP spid="138" grpId="0" animBg="1"/>
      <p:bldP spid="1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08" y="835914"/>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sp>
        <p:nvSpPr>
          <p:cNvPr id="3" name="Rectangle à coins arrondis 2"/>
          <p:cNvSpPr/>
          <p:nvPr/>
        </p:nvSpPr>
        <p:spPr>
          <a:xfrm>
            <a:off x="896026" y="1291889"/>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896026" y="1356369"/>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mc:AlternateContent xmlns:mc="http://schemas.openxmlformats.org/markup-compatibility/2006" xmlns:a14="http://schemas.microsoft.com/office/drawing/2010/main">
        <mc:Choice Requires="a14">
          <p:sp>
            <p:nvSpPr>
              <p:cNvPr id="34" name="ZoneTexte 33"/>
              <p:cNvSpPr txBox="1"/>
              <p:nvPr/>
            </p:nvSpPr>
            <p:spPr>
              <a:xfrm>
                <a:off x="6358" y="2377471"/>
                <a:ext cx="7331225" cy="584775"/>
              </a:xfrm>
              <a:prstGeom prst="rect">
                <a:avLst/>
              </a:prstGeom>
              <a:noFill/>
            </p:spPr>
            <p:txBody>
              <a:bodyPr wrap="square" rtlCol="0">
                <a:spAutoFit/>
              </a:bodyPr>
              <a:lstStyle/>
              <a:p>
                <a:pPr algn="ctr"/>
                <a:r>
                  <a:rPr lang="fr-FR" sz="1600" dirty="0" smtClean="0"/>
                  <a:t>Trouver la première composante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oMath>
                </a14:m>
                <a:r>
                  <a:rPr lang="fr-FR" sz="1600" dirty="0" smtClean="0"/>
                  <a:t> revient à trouver le vecteur propre </a:t>
                </a:r>
                <a14:m>
                  <m:oMath xmlns:m="http://schemas.openxmlformats.org/officeDocument/2006/math">
                    <m:sSub>
                      <m:sSubPr>
                        <m:ctrlPr>
                          <a:rPr lang="fr-FR" sz="1600" b="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𝑤</m:t>
                        </m:r>
                      </m:e>
                      <m:sub>
                        <m:r>
                          <a:rPr lang="fr-FR" sz="1600" b="0" i="1" smtClean="0">
                            <a:solidFill>
                              <a:schemeClr val="accent6"/>
                            </a:solidFill>
                            <a:latin typeface="Cambria Math" panose="02040503050406030204" pitchFamily="18" charset="0"/>
                          </a:rPr>
                          <m:t>1</m:t>
                        </m:r>
                      </m:sub>
                    </m:sSub>
                  </m:oMath>
                </a14:m>
                <a:r>
                  <a:rPr lang="fr-FR" sz="1600" dirty="0" smtClean="0"/>
                  <a:t>tel que :</a:t>
                </a:r>
                <a:endParaRPr lang="fr-FR" sz="1600" dirty="0"/>
              </a:p>
              <a:p>
                <a:pPr algn="ctr"/>
                <a:r>
                  <a:rPr lang="fr-FR" sz="1600" dirty="0" smtClean="0"/>
                  <a:t>  </a:t>
                </a:r>
                <a:endParaRPr lang="fr-FR" sz="1600" dirty="0"/>
              </a:p>
            </p:txBody>
          </p:sp>
        </mc:Choice>
        <mc:Fallback xmlns="">
          <p:sp>
            <p:nvSpPr>
              <p:cNvPr id="34" name="ZoneTexte 33"/>
              <p:cNvSpPr txBox="1">
                <a:spLocks noRot="1" noChangeAspect="1" noMove="1" noResize="1" noEditPoints="1" noAdjustHandles="1" noChangeArrowheads="1" noChangeShapeType="1" noTextEdit="1"/>
              </p:cNvSpPr>
              <p:nvPr/>
            </p:nvSpPr>
            <p:spPr>
              <a:xfrm>
                <a:off x="6358" y="2377471"/>
                <a:ext cx="7331225" cy="584775"/>
              </a:xfrm>
              <a:prstGeom prst="rect">
                <a:avLst/>
              </a:prstGeom>
              <a:blipFill>
                <a:blip r:embed="rId2"/>
                <a:stretch>
                  <a:fillRect t="-3125"/>
                </a:stretch>
              </a:blipFill>
            </p:spPr>
            <p:txBody>
              <a:bodyPr/>
              <a:lstStyle/>
              <a:p>
                <a:r>
                  <a:rPr lang="fr-FR">
                    <a:noFill/>
                  </a:rPr>
                  <a:t> </a:t>
                </a:r>
              </a:p>
            </p:txBody>
          </p:sp>
        </mc:Fallback>
      </mc:AlternateContent>
      <p:sp>
        <p:nvSpPr>
          <p:cNvPr id="46" name="ZoneTexte 45"/>
          <p:cNvSpPr txBox="1"/>
          <p:nvPr/>
        </p:nvSpPr>
        <p:spPr>
          <a:xfrm>
            <a:off x="1999967" y="2802262"/>
            <a:ext cx="502792" cy="369332"/>
          </a:xfrm>
          <a:prstGeom prst="rect">
            <a:avLst/>
          </a:prstGeom>
          <a:noFill/>
        </p:spPr>
        <p:txBody>
          <a:bodyPr wrap="square" rtlCol="0">
            <a:spAutoFit/>
          </a:bodyPr>
          <a:lstStyle/>
          <a:p>
            <a:r>
              <a:rPr lang="fr-FR" dirty="0" smtClean="0"/>
              <a:t>X2</a:t>
            </a:r>
            <a:endParaRPr lang="fr-FR" dirty="0"/>
          </a:p>
        </p:txBody>
      </p:sp>
      <mc:AlternateContent xmlns:mc="http://schemas.openxmlformats.org/markup-compatibility/2006" xmlns:a14="http://schemas.microsoft.com/office/drawing/2010/main">
        <mc:Choice Requires="a14">
          <p:sp>
            <p:nvSpPr>
              <p:cNvPr id="23" name="ZoneTexte 22"/>
              <p:cNvSpPr txBox="1"/>
              <p:nvPr/>
            </p:nvSpPr>
            <p:spPr>
              <a:xfrm>
                <a:off x="4808040" y="3100541"/>
                <a:ext cx="4319110"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L’axe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restitue bien la variance de X</a:t>
                </a:r>
                <a:endParaRPr lang="fr-FR" sz="1600" dirty="0"/>
              </a:p>
            </p:txBody>
          </p:sp>
        </mc:Choice>
        <mc:Fallback xmlns="">
          <p:sp>
            <p:nvSpPr>
              <p:cNvPr id="23" name="ZoneTexte 22"/>
              <p:cNvSpPr txBox="1">
                <a:spLocks noRot="1" noChangeAspect="1" noMove="1" noResize="1" noEditPoints="1" noAdjustHandles="1" noChangeArrowheads="1" noChangeShapeType="1" noTextEdit="1"/>
              </p:cNvSpPr>
              <p:nvPr/>
            </p:nvSpPr>
            <p:spPr>
              <a:xfrm>
                <a:off x="4808040" y="3100541"/>
                <a:ext cx="4319110" cy="338554"/>
              </a:xfrm>
              <a:prstGeom prst="rect">
                <a:avLst/>
              </a:prstGeom>
              <a:blipFill>
                <a:blip r:embed="rId3"/>
                <a:stretch>
                  <a:fillRect l="-565" t="-5455" b="-2363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5" name="ZoneTexte 94"/>
              <p:cNvSpPr txBox="1"/>
              <p:nvPr/>
            </p:nvSpPr>
            <p:spPr>
              <a:xfrm>
                <a:off x="5494617" y="4686160"/>
                <a:ext cx="4442908" cy="341888"/>
              </a:xfrm>
              <a:prstGeom prst="rect">
                <a:avLst/>
              </a:prstGeom>
              <a:noFill/>
            </p:spPr>
            <p:txBody>
              <a:bodyPr wrap="square" rtlCol="0">
                <a:spAutoFit/>
              </a:bodyPr>
              <a:lstStyle/>
              <a:p>
                <a:r>
                  <a:rPr lang="fr-FR" sz="1600" dirty="0" smtClean="0"/>
                  <a:t>Somme des carrés (SC) = </a:t>
                </a:r>
                <a14:m>
                  <m:oMath xmlns:m="http://schemas.openxmlformats.org/officeDocument/2006/math">
                    <m:sSubSup>
                      <m:sSubSupPr>
                        <m:ctrlPr>
                          <a:rPr lang="fr-FR" sz="1600" i="1">
                            <a:solidFill>
                              <a:schemeClr val="accent4"/>
                            </a:solidFill>
                            <a:latin typeface="Cambria Math" panose="02040503050406030204" pitchFamily="18" charset="0"/>
                          </a:rPr>
                        </m:ctrlPr>
                      </m:sSubSupPr>
                      <m:e>
                        <m:r>
                          <a:rPr lang="fr-FR" sz="1600" i="1">
                            <a:solidFill>
                              <a:schemeClr val="accent4"/>
                            </a:solidFill>
                            <a:latin typeface="Cambria Math" panose="02040503050406030204" pitchFamily="18" charset="0"/>
                          </a:rPr>
                          <m:t>𝑑</m:t>
                        </m:r>
                      </m:e>
                      <m:sub>
                        <m:r>
                          <a:rPr lang="fr-FR" sz="1600" i="1">
                            <a:solidFill>
                              <a:schemeClr val="accent4"/>
                            </a:solidFill>
                            <a:latin typeface="Cambria Math" panose="02040503050406030204" pitchFamily="18" charset="0"/>
                          </a:rPr>
                          <m:t>1</m:t>
                        </m:r>
                      </m:sub>
                      <m:sup>
                        <m:r>
                          <a:rPr lang="fr-FR" sz="1600" i="1">
                            <a:solidFill>
                              <a:schemeClr val="accent4"/>
                            </a:solidFill>
                            <a:latin typeface="Cambria Math" panose="02040503050406030204" pitchFamily="18" charset="0"/>
                          </a:rPr>
                          <m:t>2</m:t>
                        </m:r>
                      </m:sup>
                    </m:sSubSup>
                  </m:oMath>
                </a14:m>
                <a:r>
                  <a:rPr lang="fr-FR" sz="1600" dirty="0" smtClean="0"/>
                  <a:t> + </a:t>
                </a:r>
                <a14:m>
                  <m:oMath xmlns:m="http://schemas.openxmlformats.org/officeDocument/2006/math">
                    <m:sSubSup>
                      <m:sSubSupPr>
                        <m:ctrlPr>
                          <a:rPr lang="fr-FR" sz="1600" i="1" smtClean="0">
                            <a:solidFill>
                              <a:schemeClr val="accent6"/>
                            </a:solidFill>
                            <a:latin typeface="Cambria Math" panose="02040503050406030204" pitchFamily="18" charset="0"/>
                          </a:rPr>
                        </m:ctrlPr>
                      </m:sSubSupPr>
                      <m:e>
                        <m:r>
                          <a:rPr lang="fr-FR" sz="1600" i="1">
                            <a:solidFill>
                              <a:schemeClr val="accent6"/>
                            </a:solidFill>
                            <a:latin typeface="Cambria Math" panose="02040503050406030204" pitchFamily="18" charset="0"/>
                          </a:rPr>
                          <m:t>𝑑</m:t>
                        </m:r>
                      </m:e>
                      <m:sub>
                        <m:r>
                          <a:rPr lang="fr-FR" sz="1600" b="0" i="1" smtClean="0">
                            <a:solidFill>
                              <a:schemeClr val="accent6"/>
                            </a:solidFill>
                            <a:latin typeface="Cambria Math" panose="02040503050406030204" pitchFamily="18" charset="0"/>
                          </a:rPr>
                          <m:t>2</m:t>
                        </m:r>
                      </m:sub>
                      <m:sup>
                        <m:r>
                          <a:rPr lang="fr-FR" sz="1600" i="1">
                            <a:solidFill>
                              <a:schemeClr val="accent6"/>
                            </a:solidFill>
                            <a:latin typeface="Cambria Math" panose="02040503050406030204" pitchFamily="18" charset="0"/>
                          </a:rPr>
                          <m:t>2</m:t>
                        </m:r>
                      </m:sup>
                    </m:sSubSup>
                  </m:oMath>
                </a14:m>
                <a:r>
                  <a:rPr lang="fr-FR" sz="1600" dirty="0" smtClean="0"/>
                  <a:t> + … + </a:t>
                </a:r>
                <a14:m>
                  <m:oMath xmlns:m="http://schemas.openxmlformats.org/officeDocument/2006/math">
                    <m:sSubSup>
                      <m:sSubSupPr>
                        <m:ctrlPr>
                          <a:rPr lang="fr-FR" sz="1600" i="1" smtClean="0">
                            <a:solidFill>
                              <a:schemeClr val="bg1">
                                <a:lumMod val="50000"/>
                              </a:schemeClr>
                            </a:solidFill>
                            <a:latin typeface="Cambria Math" panose="02040503050406030204" pitchFamily="18" charset="0"/>
                          </a:rPr>
                        </m:ctrlPr>
                      </m:sSubSupPr>
                      <m:e>
                        <m:r>
                          <a:rPr lang="fr-FR" sz="1600" i="1">
                            <a:solidFill>
                              <a:schemeClr val="bg1">
                                <a:lumMod val="50000"/>
                              </a:schemeClr>
                            </a:solidFill>
                            <a:latin typeface="Cambria Math" panose="02040503050406030204" pitchFamily="18" charset="0"/>
                          </a:rPr>
                          <m:t>𝑑</m:t>
                        </m:r>
                      </m:e>
                      <m:sub>
                        <m:r>
                          <a:rPr lang="fr-FR" sz="1600" b="0" i="1" smtClean="0">
                            <a:solidFill>
                              <a:schemeClr val="bg1">
                                <a:lumMod val="50000"/>
                              </a:schemeClr>
                            </a:solidFill>
                            <a:latin typeface="Cambria Math" panose="02040503050406030204" pitchFamily="18" charset="0"/>
                          </a:rPr>
                          <m:t>11</m:t>
                        </m:r>
                      </m:sub>
                      <m:sup>
                        <m:r>
                          <a:rPr lang="fr-FR" sz="1600" i="1">
                            <a:solidFill>
                              <a:schemeClr val="bg1">
                                <a:lumMod val="50000"/>
                              </a:schemeClr>
                            </a:solidFill>
                            <a:latin typeface="Cambria Math" panose="02040503050406030204" pitchFamily="18" charset="0"/>
                          </a:rPr>
                          <m:t>2</m:t>
                        </m:r>
                      </m:sup>
                    </m:sSubSup>
                  </m:oMath>
                </a14:m>
                <a:r>
                  <a:rPr lang="fr-FR" sz="1600" dirty="0" smtClean="0"/>
                  <a:t> </a:t>
                </a:r>
                <a:endParaRPr lang="fr-FR" sz="1600" dirty="0"/>
              </a:p>
            </p:txBody>
          </p:sp>
        </mc:Choice>
        <mc:Fallback xmlns="">
          <p:sp>
            <p:nvSpPr>
              <p:cNvPr id="95" name="ZoneTexte 94"/>
              <p:cNvSpPr txBox="1">
                <a:spLocks noRot="1" noChangeAspect="1" noMove="1" noResize="1" noEditPoints="1" noAdjustHandles="1" noChangeArrowheads="1" noChangeShapeType="1" noTextEdit="1"/>
              </p:cNvSpPr>
              <p:nvPr/>
            </p:nvSpPr>
            <p:spPr>
              <a:xfrm>
                <a:off x="5494617" y="4686160"/>
                <a:ext cx="4442908" cy="341888"/>
              </a:xfrm>
              <a:prstGeom prst="rect">
                <a:avLst/>
              </a:prstGeom>
              <a:blipFill>
                <a:blip r:embed="rId4"/>
                <a:stretch>
                  <a:fillRect l="-686" t="-3571" b="-23214"/>
                </a:stretch>
              </a:blipFill>
            </p:spPr>
            <p:txBody>
              <a:bodyPr/>
              <a:lstStyle/>
              <a:p>
                <a:r>
                  <a:rPr lang="fr-FR">
                    <a:noFill/>
                  </a:rPr>
                  <a:t> </a:t>
                </a:r>
              </a:p>
            </p:txBody>
          </p:sp>
        </mc:Fallback>
      </mc:AlternateContent>
      <p:grpSp>
        <p:nvGrpSpPr>
          <p:cNvPr id="162" name="Groupe 161"/>
          <p:cNvGrpSpPr/>
          <p:nvPr/>
        </p:nvGrpSpPr>
        <p:grpSpPr>
          <a:xfrm>
            <a:off x="5560708" y="3698932"/>
            <a:ext cx="4443633" cy="603135"/>
            <a:chOff x="5560708" y="3769272"/>
            <a:chExt cx="4443633" cy="603135"/>
          </a:xfrm>
        </p:grpSpPr>
        <p:sp>
          <p:nvSpPr>
            <p:cNvPr id="163" name="Flèche courbée vers la droite 162"/>
            <p:cNvSpPr/>
            <p:nvPr/>
          </p:nvSpPr>
          <p:spPr>
            <a:xfrm>
              <a:off x="5560708" y="3769272"/>
              <a:ext cx="537187" cy="467447"/>
            </a:xfrm>
            <a:prstGeom prst="curv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4" name="ZoneTexte 163"/>
            <p:cNvSpPr txBox="1"/>
            <p:nvPr/>
          </p:nvSpPr>
          <p:spPr>
            <a:xfrm>
              <a:off x="6217787" y="3787632"/>
              <a:ext cx="3786554" cy="584775"/>
            </a:xfrm>
            <a:prstGeom prst="rect">
              <a:avLst/>
            </a:prstGeom>
            <a:noFill/>
          </p:spPr>
          <p:txBody>
            <a:bodyPr wrap="square" rtlCol="0">
              <a:spAutoFit/>
            </a:bodyPr>
            <a:lstStyle/>
            <a:p>
              <a:r>
                <a:rPr lang="fr-FR" sz="1600" dirty="0" smtClean="0"/>
                <a:t>Remarque : si on était dans le cas de l’ACP </a:t>
              </a:r>
              <a:r>
                <a:rPr lang="fr-FR" sz="1600" dirty="0" smtClean="0">
                  <a:sym typeface="Wingdings" panose="05000000000000000000" pitchFamily="2" charset="2"/>
                </a:rPr>
                <a:t> maximisation de l’inertie</a:t>
              </a:r>
              <a:endParaRPr lang="fr-FR" sz="1600" dirty="0" smtClean="0"/>
            </a:p>
          </p:txBody>
        </p:sp>
      </p:grpSp>
      <p:sp>
        <p:nvSpPr>
          <p:cNvPr id="138" name="Flèche droite 137"/>
          <p:cNvSpPr/>
          <p:nvPr/>
        </p:nvSpPr>
        <p:spPr>
          <a:xfrm>
            <a:off x="5352267" y="5432105"/>
            <a:ext cx="304358" cy="309371"/>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65" name="ZoneTexte 164"/>
              <p:cNvSpPr txBox="1"/>
              <p:nvPr/>
            </p:nvSpPr>
            <p:spPr>
              <a:xfrm>
                <a:off x="5722365" y="5291293"/>
                <a:ext cx="4442908" cy="590996"/>
              </a:xfrm>
              <a:prstGeom prst="rect">
                <a:avLst/>
              </a:prstGeom>
              <a:noFill/>
            </p:spPr>
            <p:txBody>
              <a:bodyPr wrap="square" rtlCol="0">
                <a:spAutoFit/>
              </a:bodyPr>
              <a:lstStyle/>
              <a:p>
                <a:r>
                  <a:rPr lang="fr-FR" sz="1600" dirty="0" smtClean="0"/>
                  <a:t>Composante </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 : axe tel que </a:t>
                </a:r>
              </a:p>
              <a:p>
                <a:r>
                  <a:rPr lang="fr-FR" sz="1600" dirty="0" smtClean="0"/>
                  <a:t>Somme des carrés (SC) = max( </a:t>
                </a:r>
                <a14:m>
                  <m:oMath xmlns:m="http://schemas.openxmlformats.org/officeDocument/2006/math">
                    <m:sSubSup>
                      <m:sSubSupPr>
                        <m:ctrlPr>
                          <a:rPr lang="fr-FR" sz="1600" i="1">
                            <a:solidFill>
                              <a:schemeClr val="accent4"/>
                            </a:solidFill>
                            <a:latin typeface="Cambria Math" panose="02040503050406030204" pitchFamily="18" charset="0"/>
                          </a:rPr>
                        </m:ctrlPr>
                      </m:sSubSupPr>
                      <m:e>
                        <m:r>
                          <a:rPr lang="fr-FR" sz="1600" i="1">
                            <a:solidFill>
                              <a:schemeClr val="accent4"/>
                            </a:solidFill>
                            <a:latin typeface="Cambria Math" panose="02040503050406030204" pitchFamily="18" charset="0"/>
                          </a:rPr>
                          <m:t>𝑑</m:t>
                        </m:r>
                      </m:e>
                      <m:sub>
                        <m:r>
                          <a:rPr lang="fr-FR" sz="1600" i="1">
                            <a:solidFill>
                              <a:schemeClr val="accent4"/>
                            </a:solidFill>
                            <a:latin typeface="Cambria Math" panose="02040503050406030204" pitchFamily="18" charset="0"/>
                          </a:rPr>
                          <m:t>1</m:t>
                        </m:r>
                      </m:sub>
                      <m:sup>
                        <m:r>
                          <a:rPr lang="fr-FR" sz="1600" i="1">
                            <a:solidFill>
                              <a:schemeClr val="accent4"/>
                            </a:solidFill>
                            <a:latin typeface="Cambria Math" panose="02040503050406030204" pitchFamily="18" charset="0"/>
                          </a:rPr>
                          <m:t>2</m:t>
                        </m:r>
                      </m:sup>
                    </m:sSubSup>
                  </m:oMath>
                </a14:m>
                <a:r>
                  <a:rPr lang="fr-FR" sz="1600" dirty="0" smtClean="0"/>
                  <a:t> + </a:t>
                </a:r>
                <a14:m>
                  <m:oMath xmlns:m="http://schemas.openxmlformats.org/officeDocument/2006/math">
                    <m:sSubSup>
                      <m:sSubSupPr>
                        <m:ctrlPr>
                          <a:rPr lang="fr-FR" sz="1600" i="1" smtClean="0">
                            <a:solidFill>
                              <a:schemeClr val="accent6"/>
                            </a:solidFill>
                            <a:latin typeface="Cambria Math" panose="02040503050406030204" pitchFamily="18" charset="0"/>
                          </a:rPr>
                        </m:ctrlPr>
                      </m:sSubSupPr>
                      <m:e>
                        <m:r>
                          <a:rPr lang="fr-FR" sz="1600" i="1">
                            <a:solidFill>
                              <a:schemeClr val="accent6"/>
                            </a:solidFill>
                            <a:latin typeface="Cambria Math" panose="02040503050406030204" pitchFamily="18" charset="0"/>
                          </a:rPr>
                          <m:t>𝑑</m:t>
                        </m:r>
                      </m:e>
                      <m:sub>
                        <m:r>
                          <a:rPr lang="fr-FR" sz="1600" b="0" i="1" smtClean="0">
                            <a:solidFill>
                              <a:schemeClr val="accent6"/>
                            </a:solidFill>
                            <a:latin typeface="Cambria Math" panose="02040503050406030204" pitchFamily="18" charset="0"/>
                          </a:rPr>
                          <m:t>2</m:t>
                        </m:r>
                      </m:sub>
                      <m:sup>
                        <m:r>
                          <a:rPr lang="fr-FR" sz="1600" i="1">
                            <a:solidFill>
                              <a:schemeClr val="accent6"/>
                            </a:solidFill>
                            <a:latin typeface="Cambria Math" panose="02040503050406030204" pitchFamily="18" charset="0"/>
                          </a:rPr>
                          <m:t>2</m:t>
                        </m:r>
                      </m:sup>
                    </m:sSubSup>
                  </m:oMath>
                </a14:m>
                <a:r>
                  <a:rPr lang="fr-FR" sz="1600" dirty="0" smtClean="0"/>
                  <a:t> + … + </a:t>
                </a:r>
                <a14:m>
                  <m:oMath xmlns:m="http://schemas.openxmlformats.org/officeDocument/2006/math">
                    <m:sSubSup>
                      <m:sSubSupPr>
                        <m:ctrlPr>
                          <a:rPr lang="fr-FR" sz="1600" i="1" smtClean="0">
                            <a:solidFill>
                              <a:schemeClr val="bg1">
                                <a:lumMod val="50000"/>
                              </a:schemeClr>
                            </a:solidFill>
                            <a:latin typeface="Cambria Math" panose="02040503050406030204" pitchFamily="18" charset="0"/>
                          </a:rPr>
                        </m:ctrlPr>
                      </m:sSubSupPr>
                      <m:e>
                        <m:r>
                          <a:rPr lang="fr-FR" sz="1600" i="1">
                            <a:solidFill>
                              <a:schemeClr val="bg1">
                                <a:lumMod val="50000"/>
                              </a:schemeClr>
                            </a:solidFill>
                            <a:latin typeface="Cambria Math" panose="02040503050406030204" pitchFamily="18" charset="0"/>
                          </a:rPr>
                          <m:t>𝑑</m:t>
                        </m:r>
                      </m:e>
                      <m:sub>
                        <m:r>
                          <a:rPr lang="fr-FR" sz="1600" b="0" i="1" smtClean="0">
                            <a:solidFill>
                              <a:schemeClr val="bg1">
                                <a:lumMod val="50000"/>
                              </a:schemeClr>
                            </a:solidFill>
                            <a:latin typeface="Cambria Math" panose="02040503050406030204" pitchFamily="18" charset="0"/>
                          </a:rPr>
                          <m:t>11</m:t>
                        </m:r>
                      </m:sub>
                      <m:sup>
                        <m:r>
                          <a:rPr lang="fr-FR" sz="1600" i="1">
                            <a:solidFill>
                              <a:schemeClr val="bg1">
                                <a:lumMod val="50000"/>
                              </a:schemeClr>
                            </a:solidFill>
                            <a:latin typeface="Cambria Math" panose="02040503050406030204" pitchFamily="18" charset="0"/>
                          </a:rPr>
                          <m:t>2</m:t>
                        </m:r>
                      </m:sup>
                    </m:sSubSup>
                  </m:oMath>
                </a14:m>
                <a:r>
                  <a:rPr lang="fr-FR" sz="1600" dirty="0" smtClean="0"/>
                  <a:t>) </a:t>
                </a:r>
                <a:endParaRPr lang="fr-FR" sz="1600" dirty="0"/>
              </a:p>
            </p:txBody>
          </p:sp>
        </mc:Choice>
        <mc:Fallback xmlns="">
          <p:sp>
            <p:nvSpPr>
              <p:cNvPr id="165" name="ZoneTexte 164"/>
              <p:cNvSpPr txBox="1">
                <a:spLocks noRot="1" noChangeAspect="1" noMove="1" noResize="1" noEditPoints="1" noAdjustHandles="1" noChangeArrowheads="1" noChangeShapeType="1" noTextEdit="1"/>
              </p:cNvSpPr>
              <p:nvPr/>
            </p:nvSpPr>
            <p:spPr>
              <a:xfrm>
                <a:off x="5722365" y="5291293"/>
                <a:ext cx="4442908" cy="590996"/>
              </a:xfrm>
              <a:prstGeom prst="rect">
                <a:avLst/>
              </a:prstGeom>
              <a:blipFill>
                <a:blip r:embed="rId5"/>
                <a:stretch>
                  <a:fillRect l="-823" t="-3093" b="-12371"/>
                </a:stretch>
              </a:blipFill>
            </p:spPr>
            <p:txBody>
              <a:bodyPr/>
              <a:lstStyle/>
              <a:p>
                <a:r>
                  <a:rPr lang="fr-FR">
                    <a:noFill/>
                  </a:rPr>
                  <a:t> </a:t>
                </a:r>
              </a:p>
            </p:txBody>
          </p:sp>
        </mc:Fallback>
      </mc:AlternateContent>
      <p:cxnSp>
        <p:nvCxnSpPr>
          <p:cNvPr id="50" name="Connecteur droit avec flèche 49"/>
          <p:cNvCxnSpPr/>
          <p:nvPr/>
        </p:nvCxnSpPr>
        <p:spPr>
          <a:xfrm flipH="1" flipV="1">
            <a:off x="2169268" y="315133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Connecteur droit avec flèche 50"/>
          <p:cNvCxnSpPr/>
          <p:nvPr/>
        </p:nvCxnSpPr>
        <p:spPr>
          <a:xfrm>
            <a:off x="331777" y="4341943"/>
            <a:ext cx="37605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4" name="ZoneTexte 53"/>
          <p:cNvSpPr txBox="1"/>
          <p:nvPr/>
        </p:nvSpPr>
        <p:spPr>
          <a:xfrm>
            <a:off x="4039194" y="4166379"/>
            <a:ext cx="502792" cy="369332"/>
          </a:xfrm>
          <a:prstGeom prst="rect">
            <a:avLst/>
          </a:prstGeom>
          <a:noFill/>
        </p:spPr>
        <p:txBody>
          <a:bodyPr wrap="square" rtlCol="0">
            <a:spAutoFit/>
          </a:bodyPr>
          <a:lstStyle/>
          <a:p>
            <a:r>
              <a:rPr lang="fr-FR" dirty="0" smtClean="0"/>
              <a:t>X1</a:t>
            </a:r>
            <a:endParaRPr lang="fr-FR" dirty="0"/>
          </a:p>
        </p:txBody>
      </p:sp>
      <p:cxnSp>
        <p:nvCxnSpPr>
          <p:cNvPr id="56" name="Connecteur droit 55"/>
          <p:cNvCxnSpPr/>
          <p:nvPr/>
        </p:nvCxnSpPr>
        <p:spPr>
          <a:xfrm flipV="1">
            <a:off x="1060128" y="3508183"/>
            <a:ext cx="2137300" cy="1750473"/>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V="1">
            <a:off x="2169268" y="4079629"/>
            <a:ext cx="333491" cy="26231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441469" y="3959105"/>
                <a:ext cx="495392" cy="369332"/>
              </a:xfrm>
              <a:prstGeom prst="rect">
                <a:avLst/>
              </a:prstGeom>
            </p:spPr>
            <p:txBody>
              <a:bodyPr wrap="none">
                <a:spAutoFit/>
              </a:bodyPr>
              <a:lstStyle/>
              <a:p>
                <a:r>
                  <a:rPr lang="fr-FR" dirty="0"/>
                  <a:t> </a:t>
                </a:r>
                <a14:m>
                  <m:oMath xmlns:m="http://schemas.openxmlformats.org/officeDocument/2006/math">
                    <m:acc>
                      <m:accPr>
                        <m:chr m:val="⃗"/>
                        <m:ctrlPr>
                          <a:rPr lang="fr-FR" i="1" smtClean="0">
                            <a:solidFill>
                              <a:schemeClr val="accent6"/>
                            </a:solidFill>
                            <a:latin typeface="Cambria Math" panose="02040503050406030204" pitchFamily="18" charset="0"/>
                          </a:rPr>
                        </m:ctrlPr>
                      </m:accPr>
                      <m:e>
                        <m:sSub>
                          <m:sSubPr>
                            <m:ctrlPr>
                              <a:rPr lang="fr-FR" i="1" smtClean="0">
                                <a:solidFill>
                                  <a:schemeClr val="accent6"/>
                                </a:solidFill>
                                <a:latin typeface="Cambria Math" panose="02040503050406030204" pitchFamily="18" charset="0"/>
                              </a:rPr>
                            </m:ctrlPr>
                          </m:sSubPr>
                          <m:e>
                            <m:r>
                              <a:rPr lang="fr-FR" i="1">
                                <a:solidFill>
                                  <a:schemeClr val="accent6"/>
                                </a:solidFill>
                                <a:latin typeface="Cambria Math" panose="02040503050406030204" pitchFamily="18" charset="0"/>
                              </a:rPr>
                              <m:t>𝑤</m:t>
                            </m:r>
                          </m:e>
                          <m:sub>
                            <m:r>
                              <a:rPr lang="fr-FR" i="1">
                                <a:solidFill>
                                  <a:schemeClr val="accent6"/>
                                </a:solidFill>
                                <a:latin typeface="Cambria Math" panose="02040503050406030204" pitchFamily="18" charset="0"/>
                              </a:rPr>
                              <m:t>1</m:t>
                            </m:r>
                          </m:sub>
                        </m:sSub>
                      </m:e>
                    </m:acc>
                  </m:oMath>
                </a14:m>
                <a:endParaRPr lang="fr-FR" dirty="0">
                  <a:solidFill>
                    <a:schemeClr val="accent6"/>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41469" y="3959105"/>
                <a:ext cx="495392" cy="369332"/>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4" name="ZoneTexte 103"/>
              <p:cNvSpPr txBox="1"/>
              <p:nvPr/>
            </p:nvSpPr>
            <p:spPr>
              <a:xfrm>
                <a:off x="5593982" y="997716"/>
                <a:ext cx="3368935" cy="1027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𝟏</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𝟐</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𝟏𝟐</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𝒎</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m:t>
                                  </m:r>
                                  <m:r>
                                    <a:rPr lang="fr-FR" sz="1600" b="1" i="1" smtClean="0">
                                      <a:solidFill>
                                        <a:schemeClr val="accent6"/>
                                      </a:solidFill>
                                      <a:latin typeface="Cambria Math" panose="02040503050406030204" pitchFamily="18" charset="0"/>
                                    </a:rPr>
                                    <m:t>𝒎</m:t>
                                  </m:r>
                                </m:sub>
                              </m:sSub>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m:t>
                                  </m:r>
                                  <m:r>
                                    <a:rPr lang="fr-FR" sz="1600" b="0" i="1" smtClean="0">
                                      <a:solidFill>
                                        <a:schemeClr val="accent4"/>
                                      </a:solidFill>
                                      <a:latin typeface="Cambria Math" panose="02040503050406030204" pitchFamily="18" charset="0"/>
                                    </a:rPr>
                                    <m:t>𝑚</m:t>
                                  </m:r>
                                </m:sub>
                              </m:sSub>
                            </m:e>
                            <m:e>
                              <m:r>
                                <a:rPr lang="fr-FR" sz="1600" b="0" i="1" smtClean="0">
                                  <a:latin typeface="Cambria Math" panose="02040503050406030204" pitchFamily="18" charset="0"/>
                                </a:rPr>
                                <m:t>…</m:t>
                              </m:r>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h</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h𝑚</m:t>
                                  </m:r>
                                </m:sub>
                              </m:sSub>
                            </m:e>
                          </m:eqArr>
                        </m:e>
                      </m:d>
                    </m:oMath>
                  </m:oMathPara>
                </a14:m>
                <a:endParaRPr lang="fr-FR" sz="1600" dirty="0"/>
              </a:p>
            </p:txBody>
          </p:sp>
        </mc:Choice>
        <mc:Fallback xmlns="">
          <p:sp>
            <p:nvSpPr>
              <p:cNvPr id="104" name="ZoneTexte 103"/>
              <p:cNvSpPr txBox="1">
                <a:spLocks noRot="1" noChangeAspect="1" noMove="1" noResize="1" noEditPoints="1" noAdjustHandles="1" noChangeArrowheads="1" noChangeShapeType="1" noTextEdit="1"/>
              </p:cNvSpPr>
              <p:nvPr/>
            </p:nvSpPr>
            <p:spPr>
              <a:xfrm>
                <a:off x="5593982" y="997716"/>
                <a:ext cx="3368935" cy="1027589"/>
              </a:xfrm>
              <a:prstGeom prst="rect">
                <a:avLst/>
              </a:prstGeom>
              <a:blipFill>
                <a:blip r:embed="rId7"/>
                <a:stretch>
                  <a:fillRect/>
                </a:stretch>
              </a:blipFill>
            </p:spPr>
            <p:txBody>
              <a:bodyPr/>
              <a:lstStyle/>
              <a:p>
                <a:r>
                  <a:rPr lang="fr-FR">
                    <a:noFill/>
                  </a:rPr>
                  <a:t> </a:t>
                </a:r>
              </a:p>
            </p:txBody>
          </p:sp>
        </mc:Fallback>
      </mc:AlternateContent>
      <p:sp>
        <p:nvSpPr>
          <p:cNvPr id="12" name="Espace réservé du numéro de diapositive 11"/>
          <p:cNvSpPr>
            <a:spLocks noGrp="1"/>
          </p:cNvSpPr>
          <p:nvPr>
            <p:ph type="sldNum" sz="quarter" idx="12"/>
          </p:nvPr>
        </p:nvSpPr>
        <p:spPr/>
        <p:txBody>
          <a:bodyPr/>
          <a:lstStyle/>
          <a:p>
            <a:fld id="{E2865AC2-C3CD-4BE8-8A41-BDDEB636779E}" type="slidenum">
              <a:rPr lang="fr-FR" smtClean="0"/>
              <a:t>8</a:t>
            </a:fld>
            <a:endParaRPr lang="fr-FR"/>
          </a:p>
        </p:txBody>
      </p:sp>
    </p:spTree>
    <p:extLst>
      <p:ext uri="{BB962C8B-B14F-4D97-AF65-F5344CB8AC3E}">
        <p14:creationId xmlns:p14="http://schemas.microsoft.com/office/powerpoint/2010/main" val="1733801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6" y="841854"/>
            <a:ext cx="3553097" cy="547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0" y="-1027"/>
            <a:ext cx="12195790" cy="868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1"/>
          <p:cNvSpPr>
            <a:spLocks noGrp="1"/>
          </p:cNvSpPr>
          <p:nvPr>
            <p:ph type="title"/>
          </p:nvPr>
        </p:nvSpPr>
        <p:spPr>
          <a:xfrm>
            <a:off x="6358" y="0"/>
            <a:ext cx="12185642" cy="847552"/>
          </a:xfrm>
        </p:spPr>
        <p:txBody>
          <a:bodyPr>
            <a:normAutofit/>
          </a:bodyPr>
          <a:lstStyle/>
          <a:p>
            <a:pPr algn="ctr"/>
            <a:r>
              <a:rPr lang="fr-FR" sz="2800" dirty="0" smtClean="0"/>
              <a:t>Principe de la PLS-DA</a:t>
            </a:r>
            <a:endParaRPr lang="fr-FR" sz="2800" dirty="0"/>
          </a:p>
        </p:txBody>
      </p:sp>
      <p:sp>
        <p:nvSpPr>
          <p:cNvPr id="10" name="ZoneTexte 9"/>
          <p:cNvSpPr txBox="1"/>
          <p:nvPr/>
        </p:nvSpPr>
        <p:spPr>
          <a:xfrm>
            <a:off x="45547" y="6376058"/>
            <a:ext cx="2194560" cy="461665"/>
          </a:xfrm>
          <a:prstGeom prst="rect">
            <a:avLst/>
          </a:prstGeom>
          <a:noFill/>
        </p:spPr>
        <p:txBody>
          <a:bodyPr wrap="square" rtlCol="0">
            <a:spAutoFit/>
          </a:bodyPr>
          <a:lstStyle/>
          <a:p>
            <a:r>
              <a:rPr lang="fr-FR" sz="1200" dirty="0" smtClean="0"/>
              <a:t>Barker and </a:t>
            </a:r>
            <a:r>
              <a:rPr lang="fr-FR" sz="1200" dirty="0" err="1" smtClean="0"/>
              <a:t>Ravens</a:t>
            </a:r>
            <a:r>
              <a:rPr lang="fr-FR" sz="1200" dirty="0" smtClean="0"/>
              <a:t>, 2003</a:t>
            </a:r>
          </a:p>
          <a:p>
            <a:r>
              <a:rPr lang="fr-FR" sz="1200" dirty="0" err="1" smtClean="0"/>
              <a:t>Cariou</a:t>
            </a:r>
            <a:r>
              <a:rPr lang="fr-FR" sz="1200" dirty="0" smtClean="0"/>
              <a:t>, 2015</a:t>
            </a:r>
            <a:endParaRPr lang="fr-FR" sz="1200" dirty="0"/>
          </a:p>
        </p:txBody>
      </p:sp>
      <p:sp>
        <p:nvSpPr>
          <p:cNvPr id="3" name="Rectangle à coins arrondis 2"/>
          <p:cNvSpPr/>
          <p:nvPr/>
        </p:nvSpPr>
        <p:spPr>
          <a:xfrm>
            <a:off x="896026" y="1291889"/>
            <a:ext cx="3912014" cy="508684"/>
          </a:xfrm>
          <a:prstGeom prst="roundRect">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896026" y="1356369"/>
            <a:ext cx="3912014" cy="369332"/>
          </a:xfrm>
          <a:prstGeom prst="rect">
            <a:avLst/>
          </a:prstGeom>
          <a:noFill/>
        </p:spPr>
        <p:txBody>
          <a:bodyPr wrap="square" rtlCol="0">
            <a:spAutoFit/>
          </a:bodyPr>
          <a:lstStyle/>
          <a:p>
            <a:r>
              <a:rPr lang="fr-FR" dirty="0" smtClean="0">
                <a:solidFill>
                  <a:schemeClr val="bg1"/>
                </a:solidFill>
              </a:rPr>
              <a:t>Comment trouver les composantes  t ?</a:t>
            </a:r>
            <a:endParaRPr lang="fr-FR" dirty="0">
              <a:solidFill>
                <a:schemeClr val="bg1"/>
              </a:solidFill>
            </a:endParaRPr>
          </a:p>
        </p:txBody>
      </p:sp>
      <mc:AlternateContent xmlns:mc="http://schemas.openxmlformats.org/markup-compatibility/2006" xmlns:a14="http://schemas.microsoft.com/office/drawing/2010/main">
        <mc:Choice Requires="a14">
          <p:sp>
            <p:nvSpPr>
              <p:cNvPr id="34" name="ZoneTexte 33"/>
              <p:cNvSpPr txBox="1"/>
              <p:nvPr/>
            </p:nvSpPr>
            <p:spPr>
              <a:xfrm>
                <a:off x="6358" y="2377471"/>
                <a:ext cx="7331225" cy="584775"/>
              </a:xfrm>
              <a:prstGeom prst="rect">
                <a:avLst/>
              </a:prstGeom>
              <a:noFill/>
            </p:spPr>
            <p:txBody>
              <a:bodyPr wrap="square" rtlCol="0">
                <a:spAutoFit/>
              </a:bodyPr>
              <a:lstStyle/>
              <a:p>
                <a:pPr algn="ctr"/>
                <a:r>
                  <a:rPr lang="fr-FR" sz="1600" dirty="0" smtClean="0"/>
                  <a:t>Trouver la première composante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oMath>
                </a14:m>
                <a:r>
                  <a:rPr lang="fr-FR" sz="1600" dirty="0" smtClean="0"/>
                  <a:t> revient à trouver le vecteur propre </a:t>
                </a:r>
                <a14:m>
                  <m:oMath xmlns:m="http://schemas.openxmlformats.org/officeDocument/2006/math">
                    <m:sSub>
                      <m:sSubPr>
                        <m:ctrlPr>
                          <a:rPr lang="fr-FR" sz="1600" b="0" i="1" smtClean="0">
                            <a:solidFill>
                              <a:schemeClr val="accent6"/>
                            </a:solidFill>
                            <a:latin typeface="Cambria Math" panose="02040503050406030204" pitchFamily="18" charset="0"/>
                          </a:rPr>
                        </m:ctrlPr>
                      </m:sSubPr>
                      <m:e>
                        <m:r>
                          <a:rPr lang="fr-FR" sz="1600" b="0" i="1" smtClean="0">
                            <a:solidFill>
                              <a:schemeClr val="accent6"/>
                            </a:solidFill>
                            <a:latin typeface="Cambria Math" panose="02040503050406030204" pitchFamily="18" charset="0"/>
                          </a:rPr>
                          <m:t>𝑤</m:t>
                        </m:r>
                      </m:e>
                      <m:sub>
                        <m:r>
                          <a:rPr lang="fr-FR" sz="1600" b="0" i="1" smtClean="0">
                            <a:solidFill>
                              <a:schemeClr val="accent6"/>
                            </a:solidFill>
                            <a:latin typeface="Cambria Math" panose="02040503050406030204" pitchFamily="18" charset="0"/>
                          </a:rPr>
                          <m:t>1</m:t>
                        </m:r>
                      </m:sub>
                    </m:sSub>
                  </m:oMath>
                </a14:m>
                <a:r>
                  <a:rPr lang="fr-FR" sz="1600" dirty="0" smtClean="0"/>
                  <a:t>tel que :</a:t>
                </a:r>
                <a:endParaRPr lang="fr-FR" sz="1600" dirty="0"/>
              </a:p>
              <a:p>
                <a:pPr algn="ctr"/>
                <a:r>
                  <a:rPr lang="fr-FR" sz="1600" dirty="0" smtClean="0"/>
                  <a:t>  </a:t>
                </a:r>
                <a:endParaRPr lang="fr-FR" sz="1600" dirty="0"/>
              </a:p>
            </p:txBody>
          </p:sp>
        </mc:Choice>
        <mc:Fallback xmlns="">
          <p:sp>
            <p:nvSpPr>
              <p:cNvPr id="34" name="ZoneTexte 33"/>
              <p:cNvSpPr txBox="1">
                <a:spLocks noRot="1" noChangeAspect="1" noMove="1" noResize="1" noEditPoints="1" noAdjustHandles="1" noChangeArrowheads="1" noChangeShapeType="1" noTextEdit="1"/>
              </p:cNvSpPr>
              <p:nvPr/>
            </p:nvSpPr>
            <p:spPr>
              <a:xfrm>
                <a:off x="6358" y="2377471"/>
                <a:ext cx="7331225" cy="584775"/>
              </a:xfrm>
              <a:prstGeom prst="rect">
                <a:avLst/>
              </a:prstGeom>
              <a:blipFill>
                <a:blip r:embed="rId2"/>
                <a:stretch>
                  <a:fillRect t="-312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p:cNvSpPr txBox="1"/>
              <p:nvPr/>
            </p:nvSpPr>
            <p:spPr>
              <a:xfrm>
                <a:off x="331777" y="5580909"/>
                <a:ext cx="4319110"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L’axe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restitue bien la variance de X</a:t>
                </a:r>
                <a:endParaRPr lang="fr-FR" sz="1600" dirty="0"/>
              </a:p>
            </p:txBody>
          </p:sp>
        </mc:Choice>
        <mc:Fallback xmlns="">
          <p:sp>
            <p:nvSpPr>
              <p:cNvPr id="23" name="ZoneTexte 22"/>
              <p:cNvSpPr txBox="1">
                <a:spLocks noRot="1" noChangeAspect="1" noMove="1" noResize="1" noEditPoints="1" noAdjustHandles="1" noChangeArrowheads="1" noChangeShapeType="1" noTextEdit="1"/>
              </p:cNvSpPr>
              <p:nvPr/>
            </p:nvSpPr>
            <p:spPr>
              <a:xfrm>
                <a:off x="331777" y="5580909"/>
                <a:ext cx="4319110" cy="338554"/>
              </a:xfrm>
              <a:prstGeom prst="rect">
                <a:avLst/>
              </a:prstGeom>
              <a:blipFill>
                <a:blip r:embed="rId3"/>
                <a:stretch>
                  <a:fillRect l="-564" t="-5455" b="-23636"/>
                </a:stretch>
              </a:blipFill>
            </p:spPr>
            <p:txBody>
              <a:bodyPr/>
              <a:lstStyle/>
              <a:p>
                <a:r>
                  <a:rPr lang="fr-FR">
                    <a:noFill/>
                  </a:rPr>
                  <a:t> </a:t>
                </a:r>
              </a:p>
            </p:txBody>
          </p:sp>
        </mc:Fallback>
      </mc:AlternateContent>
      <p:cxnSp>
        <p:nvCxnSpPr>
          <p:cNvPr id="81" name="Connecteur droit avec flèche 80"/>
          <p:cNvCxnSpPr/>
          <p:nvPr/>
        </p:nvCxnSpPr>
        <p:spPr>
          <a:xfrm flipH="1" flipV="1">
            <a:off x="2169268" y="315133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Connecteur droit avec flèche 81"/>
          <p:cNvCxnSpPr/>
          <p:nvPr/>
        </p:nvCxnSpPr>
        <p:spPr>
          <a:xfrm>
            <a:off x="331777" y="4341943"/>
            <a:ext cx="37605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3" name="ZoneTexte 82"/>
          <p:cNvSpPr txBox="1"/>
          <p:nvPr/>
        </p:nvSpPr>
        <p:spPr>
          <a:xfrm>
            <a:off x="4039194" y="4166379"/>
            <a:ext cx="502792" cy="369332"/>
          </a:xfrm>
          <a:prstGeom prst="rect">
            <a:avLst/>
          </a:prstGeom>
          <a:noFill/>
        </p:spPr>
        <p:txBody>
          <a:bodyPr wrap="square" rtlCol="0">
            <a:spAutoFit/>
          </a:bodyPr>
          <a:lstStyle/>
          <a:p>
            <a:r>
              <a:rPr lang="fr-FR" dirty="0" smtClean="0"/>
              <a:t>X1</a:t>
            </a:r>
            <a:endParaRPr lang="fr-FR" dirty="0"/>
          </a:p>
        </p:txBody>
      </p:sp>
      <p:sp>
        <p:nvSpPr>
          <p:cNvPr id="84" name="ZoneTexte 83"/>
          <p:cNvSpPr txBox="1"/>
          <p:nvPr/>
        </p:nvSpPr>
        <p:spPr>
          <a:xfrm>
            <a:off x="1999967" y="2802262"/>
            <a:ext cx="502792" cy="369332"/>
          </a:xfrm>
          <a:prstGeom prst="rect">
            <a:avLst/>
          </a:prstGeom>
          <a:noFill/>
        </p:spPr>
        <p:txBody>
          <a:bodyPr wrap="square" rtlCol="0">
            <a:spAutoFit/>
          </a:bodyPr>
          <a:lstStyle/>
          <a:p>
            <a:r>
              <a:rPr lang="fr-FR" dirty="0" smtClean="0"/>
              <a:t>X2</a:t>
            </a:r>
            <a:endParaRPr lang="fr-FR" dirty="0"/>
          </a:p>
        </p:txBody>
      </p:sp>
      <p:cxnSp>
        <p:nvCxnSpPr>
          <p:cNvPr id="85" name="Connecteur droit 84"/>
          <p:cNvCxnSpPr/>
          <p:nvPr/>
        </p:nvCxnSpPr>
        <p:spPr>
          <a:xfrm flipV="1">
            <a:off x="1060128" y="3508183"/>
            <a:ext cx="2137300" cy="1750473"/>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sp>
        <p:nvSpPr>
          <p:cNvPr id="86" name="Organigramme : Connecteur 85"/>
          <p:cNvSpPr/>
          <p:nvPr/>
        </p:nvSpPr>
        <p:spPr>
          <a:xfrm>
            <a:off x="2839927" y="3935422"/>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Organigramme : Connecteur 86"/>
          <p:cNvSpPr/>
          <p:nvPr/>
        </p:nvSpPr>
        <p:spPr>
          <a:xfrm>
            <a:off x="3127804" y="387465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Organigramme : Connecteur 87"/>
          <p:cNvSpPr/>
          <p:nvPr/>
        </p:nvSpPr>
        <p:spPr>
          <a:xfrm>
            <a:off x="2691395" y="34634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 name="Organigramme : Connecteur 88"/>
          <p:cNvSpPr/>
          <p:nvPr/>
        </p:nvSpPr>
        <p:spPr>
          <a:xfrm>
            <a:off x="2523876" y="376875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Organigramme : Connecteur 89"/>
          <p:cNvSpPr/>
          <p:nvPr/>
        </p:nvSpPr>
        <p:spPr>
          <a:xfrm>
            <a:off x="2972137" y="3585141"/>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Organigramme : Connecteur 90"/>
          <p:cNvSpPr/>
          <p:nvPr/>
        </p:nvSpPr>
        <p:spPr>
          <a:xfrm>
            <a:off x="2461129" y="4120850"/>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Organigramme : Connecteur 91"/>
          <p:cNvSpPr/>
          <p:nvPr/>
        </p:nvSpPr>
        <p:spPr>
          <a:xfrm>
            <a:off x="1705788" y="5028346"/>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Organigramme : Connecteur 92"/>
          <p:cNvSpPr/>
          <p:nvPr/>
        </p:nvSpPr>
        <p:spPr>
          <a:xfrm>
            <a:off x="1842651" y="4775918"/>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Organigramme : Connecteur 93"/>
          <p:cNvSpPr/>
          <p:nvPr/>
        </p:nvSpPr>
        <p:spPr>
          <a:xfrm>
            <a:off x="1277074" y="4312273"/>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Organigramme : Connecteur 95"/>
          <p:cNvSpPr/>
          <p:nvPr/>
        </p:nvSpPr>
        <p:spPr>
          <a:xfrm>
            <a:off x="1335989" y="5150784"/>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Organigramme : Connecteur 96"/>
          <p:cNvSpPr/>
          <p:nvPr/>
        </p:nvSpPr>
        <p:spPr>
          <a:xfrm>
            <a:off x="1223134" y="4778329"/>
            <a:ext cx="117831" cy="1244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3" name="ZoneTexte 12"/>
              <p:cNvSpPr txBox="1"/>
              <p:nvPr/>
            </p:nvSpPr>
            <p:spPr>
              <a:xfrm>
                <a:off x="9334422" y="5586568"/>
                <a:ext cx="3546200" cy="338554"/>
              </a:xfrm>
              <a:prstGeom prst="rect">
                <a:avLst/>
              </a:prstGeom>
              <a:noFill/>
            </p:spPr>
            <p:txBody>
              <a:bodyPr wrap="square" rtlCol="0">
                <a:spAutoFit/>
              </a:bodyPr>
              <a:lstStyle/>
              <a:p>
                <a:r>
                  <a:rPr lang="fr-FR" sz="1600" dirty="0" smtClean="0"/>
                  <a:t>covariance(</a:t>
                </a:r>
                <a14:m>
                  <m:oMath xmlns:m="http://schemas.openxmlformats.org/officeDocument/2006/math">
                    <m:sSub>
                      <m:sSubPr>
                        <m:ctrlPr>
                          <a:rPr lang="fr-FR" sz="1600" b="1" i="1">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 y) soit élevée</a:t>
                </a:r>
                <a:endParaRPr lang="fr-FR" sz="1600" dirty="0"/>
              </a:p>
            </p:txBody>
          </p:sp>
        </mc:Choice>
        <mc:Fallback xmlns="">
          <p:sp>
            <p:nvSpPr>
              <p:cNvPr id="13" name="ZoneTexte 12"/>
              <p:cNvSpPr txBox="1">
                <a:spLocks noRot="1" noChangeAspect="1" noMove="1" noResize="1" noEditPoints="1" noAdjustHandles="1" noChangeArrowheads="1" noChangeShapeType="1" noTextEdit="1"/>
              </p:cNvSpPr>
              <p:nvPr/>
            </p:nvSpPr>
            <p:spPr>
              <a:xfrm>
                <a:off x="9334422" y="5586568"/>
                <a:ext cx="3546200" cy="338554"/>
              </a:xfrm>
              <a:prstGeom prst="rect">
                <a:avLst/>
              </a:prstGeom>
              <a:blipFill>
                <a:blip r:embed="rId4"/>
                <a:stretch>
                  <a:fillRect l="-859" t="-5357" b="-21429"/>
                </a:stretch>
              </a:blipFill>
            </p:spPr>
            <p:txBody>
              <a:bodyPr/>
              <a:lstStyle/>
              <a:p>
                <a:r>
                  <a:rPr lang="fr-FR">
                    <a:noFill/>
                  </a:rPr>
                  <a:t> </a:t>
                </a:r>
              </a:p>
            </p:txBody>
          </p:sp>
        </mc:Fallback>
      </mc:AlternateContent>
      <p:sp>
        <p:nvSpPr>
          <p:cNvPr id="14" name="Flèche droite 13"/>
          <p:cNvSpPr/>
          <p:nvPr/>
        </p:nvSpPr>
        <p:spPr>
          <a:xfrm>
            <a:off x="8867130" y="5612629"/>
            <a:ext cx="394411" cy="347965"/>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0" name="Groupe 179"/>
          <p:cNvGrpSpPr/>
          <p:nvPr/>
        </p:nvGrpSpPr>
        <p:grpSpPr>
          <a:xfrm>
            <a:off x="2003323" y="6156494"/>
            <a:ext cx="9598891" cy="394210"/>
            <a:chOff x="2003323" y="6226834"/>
            <a:chExt cx="9598891" cy="394210"/>
          </a:xfrm>
        </p:grpSpPr>
        <p:sp>
          <p:nvSpPr>
            <p:cNvPr id="139" name="Flèche droite 138"/>
            <p:cNvSpPr/>
            <p:nvPr/>
          </p:nvSpPr>
          <p:spPr>
            <a:xfrm>
              <a:off x="2003323" y="6258925"/>
              <a:ext cx="394411" cy="347965"/>
            </a:xfrm>
            <a:prstGeom prst="rightArrow">
              <a:avLst/>
            </a:prstGeom>
            <a:solidFill>
              <a:srgbClr val="69B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5" name="Rectangle 14"/>
                <p:cNvSpPr/>
                <p:nvPr/>
              </p:nvSpPr>
              <p:spPr>
                <a:xfrm>
                  <a:off x="2418866" y="6226834"/>
                  <a:ext cx="9183348" cy="394210"/>
                </a:xfrm>
                <a:prstGeom prst="rect">
                  <a:avLst/>
                </a:prstGeom>
              </p:spPr>
              <p:txBody>
                <a:bodyPr wrap="none">
                  <a:spAutoFit/>
                </a:bodyPr>
                <a:lstStyle/>
                <a:p>
                  <a:pPr algn="ctr"/>
                  <a:r>
                    <a:rPr lang="fr-FR" dirty="0" smtClean="0"/>
                    <a:t>On cherche donc </a:t>
                  </a:r>
                  <a14:m>
                    <m:oMath xmlns:m="http://schemas.openxmlformats.org/officeDocument/2006/math">
                      <m:sSub>
                        <m:sSubPr>
                          <m:ctrlPr>
                            <a:rPr lang="fr-FR" b="1" i="1">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𝒕</m:t>
                          </m:r>
                        </m:e>
                        <m:sub>
                          <m:r>
                            <a:rPr lang="fr-FR" b="1" i="1">
                              <a:solidFill>
                                <a:srgbClr val="69B399"/>
                              </a:solidFill>
                              <a:latin typeface="Cambria Math" panose="02040503050406030204" pitchFamily="18" charset="0"/>
                            </a:rPr>
                            <m:t>𝟏</m:t>
                          </m:r>
                        </m:sub>
                      </m:sSub>
                      <m:r>
                        <a:rPr lang="fr-FR" b="1" i="1">
                          <a:latin typeface="Cambria Math" panose="02040503050406030204" pitchFamily="18" charset="0"/>
                        </a:rPr>
                        <m:t>=</m:t>
                      </m:r>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𝟏</m:t>
                          </m:r>
                        </m:sub>
                      </m:sSub>
                      <m:sSub>
                        <m:sSubPr>
                          <m:ctrlPr>
                            <a:rPr lang="fr-FR" b="1" i="1" smtClean="0">
                              <a:solidFill>
                                <a:schemeClr val="accent6"/>
                              </a:solidFill>
                              <a:latin typeface="Cambria Math" panose="02040503050406030204" pitchFamily="18" charset="0"/>
                            </a:rPr>
                          </m:ctrlPr>
                        </m:sSubPr>
                        <m:e>
                          <m:r>
                            <a:rPr lang="fr-FR" b="1" i="1">
                              <a:solidFill>
                                <a:schemeClr val="accent6"/>
                              </a:solidFill>
                              <a:latin typeface="Cambria Math" panose="02040503050406030204" pitchFamily="18" charset="0"/>
                            </a:rPr>
                            <m:t>𝒘</m:t>
                          </m:r>
                        </m:e>
                        <m:sub>
                          <m:r>
                            <a:rPr lang="fr-FR" b="1" i="1">
                              <a:solidFill>
                                <a:schemeClr val="accent6"/>
                              </a:solidFill>
                              <a:latin typeface="Cambria Math" panose="02040503050406030204" pitchFamily="18" charset="0"/>
                            </a:rPr>
                            <m:t>𝟏𝟏</m:t>
                          </m:r>
                        </m:sub>
                      </m:sSub>
                      <m:r>
                        <a:rPr lang="fr-FR" b="1" i="1">
                          <a:latin typeface="Cambria Math" panose="02040503050406030204" pitchFamily="18" charset="0"/>
                        </a:rPr>
                        <m:t>+</m:t>
                      </m:r>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𝟐</m:t>
                          </m:r>
                        </m:sub>
                      </m:sSub>
                      <m:sSub>
                        <m:sSubPr>
                          <m:ctrlPr>
                            <a:rPr lang="fr-FR" b="1" i="1">
                              <a:solidFill>
                                <a:schemeClr val="accent6"/>
                              </a:solidFill>
                              <a:latin typeface="Cambria Math" panose="02040503050406030204" pitchFamily="18" charset="0"/>
                            </a:rPr>
                          </m:ctrlPr>
                        </m:sSubPr>
                        <m:e>
                          <m:r>
                            <a:rPr lang="fr-FR" b="1" i="1">
                              <a:solidFill>
                                <a:schemeClr val="accent6"/>
                              </a:solidFill>
                              <a:latin typeface="Cambria Math" panose="02040503050406030204" pitchFamily="18" charset="0"/>
                            </a:rPr>
                            <m:t>𝒘</m:t>
                          </m:r>
                        </m:e>
                        <m:sub>
                          <m:r>
                            <a:rPr lang="fr-FR" b="1" i="1">
                              <a:solidFill>
                                <a:schemeClr val="accent6"/>
                              </a:solidFill>
                              <a:latin typeface="Cambria Math" panose="02040503050406030204" pitchFamily="18" charset="0"/>
                            </a:rPr>
                            <m:t>𝟏𝟐</m:t>
                          </m:r>
                        </m:sub>
                      </m:sSub>
                      <m:r>
                        <a:rPr lang="fr-FR" b="1" i="1">
                          <a:latin typeface="Cambria Math" panose="02040503050406030204" pitchFamily="18" charset="0"/>
                        </a:rPr>
                        <m:t>+…+</m:t>
                      </m:r>
                      <m:sSub>
                        <m:sSubPr>
                          <m:ctrlPr>
                            <a:rPr lang="fr-FR" b="1" i="1">
                              <a:latin typeface="Cambria Math" panose="02040503050406030204" pitchFamily="18" charset="0"/>
                            </a:rPr>
                          </m:ctrlPr>
                        </m:sSubPr>
                        <m:e>
                          <m:r>
                            <a:rPr lang="fr-FR" b="1" i="1">
                              <a:latin typeface="Cambria Math" panose="02040503050406030204" pitchFamily="18" charset="0"/>
                            </a:rPr>
                            <m:t>𝑿</m:t>
                          </m:r>
                        </m:e>
                        <m:sub>
                          <m:r>
                            <a:rPr lang="fr-FR" b="1" i="1">
                              <a:latin typeface="Cambria Math" panose="02040503050406030204" pitchFamily="18" charset="0"/>
                            </a:rPr>
                            <m:t>𝒑</m:t>
                          </m:r>
                        </m:sub>
                      </m:sSub>
                      <m:sSub>
                        <m:sSubPr>
                          <m:ctrlPr>
                            <a:rPr lang="fr-FR" b="1" i="1">
                              <a:solidFill>
                                <a:schemeClr val="accent6"/>
                              </a:solidFill>
                              <a:latin typeface="Cambria Math" panose="02040503050406030204" pitchFamily="18" charset="0"/>
                            </a:rPr>
                          </m:ctrlPr>
                        </m:sSubPr>
                        <m:e>
                          <m:r>
                            <a:rPr lang="fr-FR" b="1" i="1">
                              <a:solidFill>
                                <a:schemeClr val="accent6"/>
                              </a:solidFill>
                              <a:latin typeface="Cambria Math" panose="02040503050406030204" pitchFamily="18" charset="0"/>
                            </a:rPr>
                            <m:t>𝒘</m:t>
                          </m:r>
                        </m:e>
                        <m:sub>
                          <m:r>
                            <a:rPr lang="fr-FR" b="1" i="1">
                              <a:solidFill>
                                <a:schemeClr val="accent6"/>
                              </a:solidFill>
                              <a:latin typeface="Cambria Math" panose="02040503050406030204" pitchFamily="18" charset="0"/>
                            </a:rPr>
                            <m:t>𝟏</m:t>
                          </m:r>
                          <m:r>
                            <a:rPr lang="fr-FR" b="1" i="1">
                              <a:solidFill>
                                <a:schemeClr val="accent6"/>
                              </a:solidFill>
                              <a:latin typeface="Cambria Math" panose="02040503050406030204" pitchFamily="18" charset="0"/>
                            </a:rPr>
                            <m:t>𝒎</m:t>
                          </m:r>
                        </m:sub>
                      </m:sSub>
                      <m:r>
                        <a:rPr lang="fr-FR" b="1" i="1" smtClean="0">
                          <a:solidFill>
                            <a:schemeClr val="accent6"/>
                          </a:solidFill>
                          <a:latin typeface="Cambria Math" panose="02040503050406030204" pitchFamily="18" charset="0"/>
                        </a:rPr>
                        <m:t>=</m:t>
                      </m:r>
                      <m:r>
                        <a:rPr lang="fr-FR" b="1" i="1" smtClean="0">
                          <a:solidFill>
                            <a:schemeClr val="tx1"/>
                          </a:solidFill>
                          <a:latin typeface="Cambria Math" panose="02040503050406030204" pitchFamily="18" charset="0"/>
                        </a:rPr>
                        <m:t>𝑿</m:t>
                      </m:r>
                      <m:sSub>
                        <m:sSubPr>
                          <m:ctrlPr>
                            <a:rPr lang="fr-FR" b="1" i="1" smtClean="0">
                              <a:solidFill>
                                <a:schemeClr val="accent6"/>
                              </a:solidFill>
                              <a:latin typeface="Cambria Math" panose="02040503050406030204" pitchFamily="18" charset="0"/>
                            </a:rPr>
                          </m:ctrlPr>
                        </m:sSubPr>
                        <m:e>
                          <m:r>
                            <a:rPr lang="fr-FR" b="1" i="1">
                              <a:solidFill>
                                <a:schemeClr val="accent6"/>
                              </a:solidFill>
                              <a:latin typeface="Cambria Math" panose="02040503050406030204" pitchFamily="18" charset="0"/>
                            </a:rPr>
                            <m:t>𝒘</m:t>
                          </m:r>
                        </m:e>
                        <m:sub>
                          <m:r>
                            <a:rPr lang="fr-FR" b="1" i="1" smtClean="0">
                              <a:solidFill>
                                <a:schemeClr val="accent6"/>
                              </a:solidFill>
                              <a:latin typeface="Cambria Math" panose="02040503050406030204" pitchFamily="18" charset="0"/>
                            </a:rPr>
                            <m:t>𝟏</m:t>
                          </m:r>
                        </m:sub>
                      </m:sSub>
                      <m:r>
                        <a:rPr lang="fr-FR" b="1" i="1" smtClean="0">
                          <a:solidFill>
                            <a:schemeClr val="tx1"/>
                          </a:solidFill>
                          <a:latin typeface="Cambria Math" panose="02040503050406030204" pitchFamily="18" charset="0"/>
                        </a:rPr>
                        <m:t> </m:t>
                      </m:r>
                    </m:oMath>
                  </a14:m>
                  <a:r>
                    <a:rPr lang="fr-FR" dirty="0" smtClean="0"/>
                    <a:t>tel que </a:t>
                  </a:r>
                  <a:r>
                    <a:rPr lang="fr-FR" dirty="0" err="1" smtClean="0"/>
                    <a:t>cov</a:t>
                  </a:r>
                  <a:r>
                    <a:rPr lang="fr-FR" dirty="0" smtClean="0"/>
                    <a:t>(</a:t>
                  </a:r>
                  <a14:m>
                    <m:oMath xmlns:m="http://schemas.openxmlformats.org/officeDocument/2006/math">
                      <m:sSub>
                        <m:sSubPr>
                          <m:ctrlPr>
                            <a:rPr lang="fr-FR" b="1" i="1">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𝒕</m:t>
                          </m:r>
                        </m:e>
                        <m:sub>
                          <m:r>
                            <a:rPr lang="fr-FR" b="1" i="1">
                              <a:solidFill>
                                <a:srgbClr val="69B399"/>
                              </a:solidFill>
                              <a:latin typeface="Cambria Math" panose="02040503050406030204" pitchFamily="18" charset="0"/>
                            </a:rPr>
                            <m:t>𝟏</m:t>
                          </m:r>
                        </m:sub>
                      </m:sSub>
                    </m:oMath>
                  </a14:m>
                  <a:r>
                    <a:rPr lang="fr-FR" dirty="0"/>
                    <a:t>, </a:t>
                  </a:r>
                  <a:r>
                    <a:rPr lang="fr-FR" dirty="0" smtClean="0"/>
                    <a:t>y) soit maximale</a:t>
                  </a:r>
                  <a:endParaRPr lang="fr-FR" dirty="0"/>
                </a:p>
              </p:txBody>
            </p:sp>
          </mc:Choice>
          <mc:Fallback xmlns="">
            <p:sp>
              <p:nvSpPr>
                <p:cNvPr id="15" name="Rectangle 14"/>
                <p:cNvSpPr>
                  <a:spLocks noRot="1" noChangeAspect="1" noMove="1" noResize="1" noEditPoints="1" noAdjustHandles="1" noChangeArrowheads="1" noChangeShapeType="1" noTextEdit="1"/>
                </p:cNvSpPr>
                <p:nvPr/>
              </p:nvSpPr>
              <p:spPr>
                <a:xfrm>
                  <a:off x="2418866" y="6226834"/>
                  <a:ext cx="9183348" cy="394210"/>
                </a:xfrm>
                <a:prstGeom prst="rect">
                  <a:avLst/>
                </a:prstGeom>
                <a:blipFill>
                  <a:blip r:embed="rId5"/>
                  <a:stretch>
                    <a:fillRect l="-199" t="-7692" r="-133" b="-18462"/>
                  </a:stretch>
                </a:blipFill>
              </p:spPr>
              <p:txBody>
                <a:bodyPr/>
                <a:lstStyle/>
                <a:p>
                  <a:r>
                    <a:rPr lang="fr-FR">
                      <a:noFill/>
                    </a:rPr>
                    <a:t> </a:t>
                  </a:r>
                </a:p>
              </p:txBody>
            </p:sp>
          </mc:Fallback>
        </mc:AlternateContent>
        <p:sp>
          <p:nvSpPr>
            <p:cNvPr id="16" name="Rectangle à coins arrondis 15"/>
            <p:cNvSpPr/>
            <p:nvPr/>
          </p:nvSpPr>
          <p:spPr>
            <a:xfrm>
              <a:off x="2461129" y="6226834"/>
              <a:ext cx="9141085" cy="394210"/>
            </a:xfrm>
            <a:prstGeom prst="roundRect">
              <a:avLst/>
            </a:prstGeom>
            <a:noFill/>
            <a:ln w="19050">
              <a:solidFill>
                <a:srgbClr val="69B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2" name="Groupe 141"/>
          <p:cNvGrpSpPr/>
          <p:nvPr/>
        </p:nvGrpSpPr>
        <p:grpSpPr>
          <a:xfrm>
            <a:off x="1101869" y="3239828"/>
            <a:ext cx="2226882" cy="2238198"/>
            <a:chOff x="1101869" y="3310168"/>
            <a:chExt cx="2226882" cy="2238198"/>
          </a:xfrm>
        </p:grpSpPr>
        <p:sp>
          <p:nvSpPr>
            <p:cNvPr id="152" name="ZoneTexte 151"/>
            <p:cNvSpPr txBox="1"/>
            <p:nvPr/>
          </p:nvSpPr>
          <p:spPr>
            <a:xfrm>
              <a:off x="2615806" y="3310168"/>
              <a:ext cx="262647" cy="307777"/>
            </a:xfrm>
            <a:prstGeom prst="rect">
              <a:avLst/>
            </a:prstGeom>
            <a:noFill/>
          </p:spPr>
          <p:txBody>
            <a:bodyPr wrap="square" rtlCol="0">
              <a:spAutoFit/>
            </a:bodyPr>
            <a:lstStyle/>
            <a:p>
              <a:r>
                <a:rPr lang="fr-FR" sz="1400" dirty="0"/>
                <a:t>1</a:t>
              </a:r>
            </a:p>
          </p:txBody>
        </p:sp>
        <p:sp>
          <p:nvSpPr>
            <p:cNvPr id="153" name="ZoneTexte 152"/>
            <p:cNvSpPr txBox="1"/>
            <p:nvPr/>
          </p:nvSpPr>
          <p:spPr>
            <a:xfrm>
              <a:off x="2895277" y="3434784"/>
              <a:ext cx="262647" cy="307777"/>
            </a:xfrm>
            <a:prstGeom prst="rect">
              <a:avLst/>
            </a:prstGeom>
            <a:noFill/>
          </p:spPr>
          <p:txBody>
            <a:bodyPr wrap="square" rtlCol="0">
              <a:spAutoFit/>
            </a:bodyPr>
            <a:lstStyle/>
            <a:p>
              <a:r>
                <a:rPr lang="fr-FR" sz="1400" dirty="0" smtClean="0"/>
                <a:t>2</a:t>
              </a:r>
              <a:endParaRPr lang="fr-FR" sz="1400" dirty="0"/>
            </a:p>
          </p:txBody>
        </p:sp>
        <p:sp>
          <p:nvSpPr>
            <p:cNvPr id="154" name="ZoneTexte 153"/>
            <p:cNvSpPr txBox="1"/>
            <p:nvPr/>
          </p:nvSpPr>
          <p:spPr>
            <a:xfrm>
              <a:off x="3066104" y="3682847"/>
              <a:ext cx="262647" cy="307777"/>
            </a:xfrm>
            <a:prstGeom prst="rect">
              <a:avLst/>
            </a:prstGeom>
            <a:noFill/>
          </p:spPr>
          <p:txBody>
            <a:bodyPr wrap="square" rtlCol="0">
              <a:spAutoFit/>
            </a:bodyPr>
            <a:lstStyle/>
            <a:p>
              <a:r>
                <a:rPr lang="fr-FR" sz="1400" dirty="0" smtClean="0"/>
                <a:t>3</a:t>
              </a:r>
              <a:endParaRPr lang="fr-FR" sz="1400" dirty="0"/>
            </a:p>
          </p:txBody>
        </p:sp>
        <p:sp>
          <p:nvSpPr>
            <p:cNvPr id="155" name="ZoneTexte 154"/>
            <p:cNvSpPr txBox="1"/>
            <p:nvPr/>
          </p:nvSpPr>
          <p:spPr>
            <a:xfrm>
              <a:off x="2760341" y="3748201"/>
              <a:ext cx="262647" cy="307777"/>
            </a:xfrm>
            <a:prstGeom prst="rect">
              <a:avLst/>
            </a:prstGeom>
            <a:noFill/>
          </p:spPr>
          <p:txBody>
            <a:bodyPr wrap="square" rtlCol="0">
              <a:spAutoFit/>
            </a:bodyPr>
            <a:lstStyle/>
            <a:p>
              <a:r>
                <a:rPr lang="fr-FR" sz="1400" dirty="0"/>
                <a:t>4</a:t>
              </a:r>
            </a:p>
          </p:txBody>
        </p:sp>
        <p:sp>
          <p:nvSpPr>
            <p:cNvPr id="156" name="ZoneTexte 155"/>
            <p:cNvSpPr txBox="1"/>
            <p:nvPr/>
          </p:nvSpPr>
          <p:spPr>
            <a:xfrm>
              <a:off x="2421188" y="3584773"/>
              <a:ext cx="262647" cy="307777"/>
            </a:xfrm>
            <a:prstGeom prst="rect">
              <a:avLst/>
            </a:prstGeom>
            <a:noFill/>
          </p:spPr>
          <p:txBody>
            <a:bodyPr wrap="square" rtlCol="0">
              <a:spAutoFit/>
            </a:bodyPr>
            <a:lstStyle/>
            <a:p>
              <a:r>
                <a:rPr lang="fr-FR" sz="1400" dirty="0" smtClean="0"/>
                <a:t>5</a:t>
              </a:r>
              <a:endParaRPr lang="fr-FR" sz="1400" dirty="0"/>
            </a:p>
          </p:txBody>
        </p:sp>
        <p:sp>
          <p:nvSpPr>
            <p:cNvPr id="157" name="ZoneTexte 156"/>
            <p:cNvSpPr txBox="1"/>
            <p:nvPr/>
          </p:nvSpPr>
          <p:spPr>
            <a:xfrm>
              <a:off x="2491332" y="4165045"/>
              <a:ext cx="262647" cy="307777"/>
            </a:xfrm>
            <a:prstGeom prst="rect">
              <a:avLst/>
            </a:prstGeom>
            <a:noFill/>
          </p:spPr>
          <p:txBody>
            <a:bodyPr wrap="square" rtlCol="0">
              <a:spAutoFit/>
            </a:bodyPr>
            <a:lstStyle/>
            <a:p>
              <a:r>
                <a:rPr lang="fr-FR" sz="1400" dirty="0" smtClean="0"/>
                <a:t>6</a:t>
              </a:r>
              <a:endParaRPr lang="fr-FR" sz="1400" dirty="0"/>
            </a:p>
          </p:txBody>
        </p:sp>
        <p:sp>
          <p:nvSpPr>
            <p:cNvPr id="158" name="ZoneTexte 157"/>
            <p:cNvSpPr txBox="1"/>
            <p:nvPr/>
          </p:nvSpPr>
          <p:spPr>
            <a:xfrm>
              <a:off x="1216251" y="4118158"/>
              <a:ext cx="262647" cy="307777"/>
            </a:xfrm>
            <a:prstGeom prst="rect">
              <a:avLst/>
            </a:prstGeom>
            <a:noFill/>
          </p:spPr>
          <p:txBody>
            <a:bodyPr wrap="square" rtlCol="0">
              <a:spAutoFit/>
            </a:bodyPr>
            <a:lstStyle/>
            <a:p>
              <a:r>
                <a:rPr lang="fr-FR" sz="1400" dirty="0" smtClean="0"/>
                <a:t>7</a:t>
              </a:r>
              <a:endParaRPr lang="fr-FR" sz="1400" dirty="0"/>
            </a:p>
          </p:txBody>
        </p:sp>
        <p:sp>
          <p:nvSpPr>
            <p:cNvPr id="159" name="ZoneTexte 158"/>
            <p:cNvSpPr txBox="1"/>
            <p:nvPr/>
          </p:nvSpPr>
          <p:spPr>
            <a:xfrm>
              <a:off x="1831440" y="4870071"/>
              <a:ext cx="262647" cy="307777"/>
            </a:xfrm>
            <a:prstGeom prst="rect">
              <a:avLst/>
            </a:prstGeom>
            <a:noFill/>
          </p:spPr>
          <p:txBody>
            <a:bodyPr wrap="square" rtlCol="0">
              <a:spAutoFit/>
            </a:bodyPr>
            <a:lstStyle/>
            <a:p>
              <a:r>
                <a:rPr lang="fr-FR" sz="1400" dirty="0" smtClean="0"/>
                <a:t>8</a:t>
              </a:r>
              <a:endParaRPr lang="fr-FR" sz="1400" dirty="0"/>
            </a:p>
          </p:txBody>
        </p:sp>
        <p:sp>
          <p:nvSpPr>
            <p:cNvPr id="160" name="ZoneTexte 159"/>
            <p:cNvSpPr txBox="1"/>
            <p:nvPr/>
          </p:nvSpPr>
          <p:spPr>
            <a:xfrm>
              <a:off x="1683685" y="5096224"/>
              <a:ext cx="262647" cy="307777"/>
            </a:xfrm>
            <a:prstGeom prst="rect">
              <a:avLst/>
            </a:prstGeom>
            <a:noFill/>
          </p:spPr>
          <p:txBody>
            <a:bodyPr wrap="square" rtlCol="0">
              <a:spAutoFit/>
            </a:bodyPr>
            <a:lstStyle/>
            <a:p>
              <a:r>
                <a:rPr lang="fr-FR" sz="1400" dirty="0" smtClean="0"/>
                <a:t>9</a:t>
              </a:r>
              <a:endParaRPr lang="fr-FR" sz="1400" dirty="0"/>
            </a:p>
          </p:txBody>
        </p:sp>
        <p:sp>
          <p:nvSpPr>
            <p:cNvPr id="161" name="ZoneTexte 160"/>
            <p:cNvSpPr txBox="1"/>
            <p:nvPr/>
          </p:nvSpPr>
          <p:spPr>
            <a:xfrm>
              <a:off x="1101869" y="4599708"/>
              <a:ext cx="374964" cy="307777"/>
            </a:xfrm>
            <a:prstGeom prst="rect">
              <a:avLst/>
            </a:prstGeom>
            <a:noFill/>
          </p:spPr>
          <p:txBody>
            <a:bodyPr wrap="square" rtlCol="0">
              <a:spAutoFit/>
            </a:bodyPr>
            <a:lstStyle/>
            <a:p>
              <a:r>
                <a:rPr lang="fr-FR" sz="1400" dirty="0" smtClean="0"/>
                <a:t>10</a:t>
              </a:r>
              <a:endParaRPr lang="fr-FR" sz="1400" dirty="0"/>
            </a:p>
          </p:txBody>
        </p:sp>
        <p:sp>
          <p:nvSpPr>
            <p:cNvPr id="166" name="ZoneTexte 165"/>
            <p:cNvSpPr txBox="1"/>
            <p:nvPr/>
          </p:nvSpPr>
          <p:spPr>
            <a:xfrm>
              <a:off x="1289351" y="5240589"/>
              <a:ext cx="344708" cy="307777"/>
            </a:xfrm>
            <a:prstGeom prst="rect">
              <a:avLst/>
            </a:prstGeom>
            <a:noFill/>
          </p:spPr>
          <p:txBody>
            <a:bodyPr wrap="square" rtlCol="0">
              <a:spAutoFit/>
            </a:bodyPr>
            <a:lstStyle/>
            <a:p>
              <a:r>
                <a:rPr lang="fr-FR" sz="1400" dirty="0" smtClean="0"/>
                <a:t>11</a:t>
              </a:r>
              <a:endParaRPr lang="fr-FR" sz="1400" dirty="0"/>
            </a:p>
          </p:txBody>
        </p:sp>
      </p:grpSp>
      <mc:AlternateContent xmlns:mc="http://schemas.openxmlformats.org/markup-compatibility/2006" xmlns:a14="http://schemas.microsoft.com/office/drawing/2010/main">
        <mc:Choice Requires="a14">
          <p:sp>
            <p:nvSpPr>
              <p:cNvPr id="137" name="ZoneTexte 136"/>
              <p:cNvSpPr txBox="1"/>
              <p:nvPr/>
            </p:nvSpPr>
            <p:spPr>
              <a:xfrm>
                <a:off x="5657482" y="5581660"/>
                <a:ext cx="3507639"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L’axe</a:t>
                </a:r>
                <a14:m>
                  <m:oMath xmlns:m="http://schemas.openxmlformats.org/officeDocument/2006/math">
                    <m:sSub>
                      <m:sSubPr>
                        <m:ctrlPr>
                          <a:rPr lang="fr-FR" sz="1600" b="1" i="1" smtClean="0">
                            <a:solidFill>
                              <a:srgbClr val="69B399"/>
                            </a:solidFill>
                            <a:latin typeface="Cambria Math" panose="02040503050406030204" pitchFamily="18" charset="0"/>
                          </a:rPr>
                        </m:ctrlPr>
                      </m:sSubPr>
                      <m:e>
                        <m:r>
                          <a:rPr lang="fr-FR" sz="1600" b="1" i="1">
                            <a:solidFill>
                              <a:srgbClr val="69B399"/>
                            </a:solidFill>
                            <a:latin typeface="Cambria Math" panose="02040503050406030204" pitchFamily="18" charset="0"/>
                          </a:rPr>
                          <m:t> </m:t>
                        </m:r>
                        <m:r>
                          <a:rPr lang="fr-FR" sz="1600" b="1" i="1">
                            <a:solidFill>
                              <a:srgbClr val="69B399"/>
                            </a:solidFill>
                            <a:latin typeface="Cambria Math" panose="02040503050406030204" pitchFamily="18" charset="0"/>
                          </a:rPr>
                          <m:t>𝒕</m:t>
                        </m:r>
                      </m:e>
                      <m:sub>
                        <m:r>
                          <a:rPr lang="fr-FR" sz="1600" b="1" i="1">
                            <a:solidFill>
                              <a:srgbClr val="69B399"/>
                            </a:solidFill>
                            <a:latin typeface="Cambria Math" panose="02040503050406030204" pitchFamily="18" charset="0"/>
                          </a:rPr>
                          <m:t>𝟏</m:t>
                        </m:r>
                      </m:sub>
                    </m:sSub>
                  </m:oMath>
                </a14:m>
                <a:r>
                  <a:rPr lang="fr-FR" sz="1600" dirty="0" smtClean="0"/>
                  <a:t> soit bien explicatif de y</a:t>
                </a:r>
                <a:endParaRPr lang="fr-FR" sz="1600" dirty="0"/>
              </a:p>
            </p:txBody>
          </p:sp>
        </mc:Choice>
        <mc:Fallback xmlns="">
          <p:sp>
            <p:nvSpPr>
              <p:cNvPr id="137" name="ZoneTexte 136"/>
              <p:cNvSpPr txBox="1">
                <a:spLocks noRot="1" noChangeAspect="1" noMove="1" noResize="1" noEditPoints="1" noAdjustHandles="1" noChangeArrowheads="1" noChangeShapeType="1" noTextEdit="1"/>
              </p:cNvSpPr>
              <p:nvPr/>
            </p:nvSpPr>
            <p:spPr>
              <a:xfrm>
                <a:off x="5657482" y="5581660"/>
                <a:ext cx="3507639" cy="338554"/>
              </a:xfrm>
              <a:prstGeom prst="rect">
                <a:avLst/>
              </a:prstGeom>
              <a:blipFill>
                <a:blip r:embed="rId6"/>
                <a:stretch>
                  <a:fillRect l="-696" t="-5455" b="-23636"/>
                </a:stretch>
              </a:blipFill>
            </p:spPr>
            <p:txBody>
              <a:bodyPr/>
              <a:lstStyle/>
              <a:p>
                <a:r>
                  <a:rPr lang="fr-FR">
                    <a:noFill/>
                  </a:rPr>
                  <a:t> </a:t>
                </a:r>
              </a:p>
            </p:txBody>
          </p:sp>
        </mc:Fallback>
      </mc:AlternateContent>
      <p:grpSp>
        <p:nvGrpSpPr>
          <p:cNvPr id="21" name="Groupe 20"/>
          <p:cNvGrpSpPr/>
          <p:nvPr/>
        </p:nvGrpSpPr>
        <p:grpSpPr>
          <a:xfrm>
            <a:off x="6019667" y="2772592"/>
            <a:ext cx="4210209" cy="2808519"/>
            <a:chOff x="6019667" y="2842932"/>
            <a:chExt cx="4210209" cy="2808519"/>
          </a:xfrm>
        </p:grpSpPr>
        <p:cxnSp>
          <p:nvCxnSpPr>
            <p:cNvPr id="121" name="Connecteur droit avec flèche 120"/>
            <p:cNvCxnSpPr/>
            <p:nvPr/>
          </p:nvCxnSpPr>
          <p:spPr>
            <a:xfrm flipH="1" flipV="1">
              <a:off x="7857158" y="3192009"/>
              <a:ext cx="0" cy="24594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3" name="ZoneTexte 122"/>
                <p:cNvSpPr txBox="1"/>
                <p:nvPr/>
              </p:nvSpPr>
              <p:spPr>
                <a:xfrm>
                  <a:off x="9727084" y="4207049"/>
                  <a:ext cx="5027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FR" b="1" i="1">
                                <a:solidFill>
                                  <a:srgbClr val="69B399"/>
                                </a:solidFill>
                                <a:latin typeface="Cambria Math" panose="02040503050406030204" pitchFamily="18" charset="0"/>
                              </a:rPr>
                            </m:ctrlPr>
                          </m:sSubPr>
                          <m:e>
                            <m:r>
                              <a:rPr lang="fr-FR" b="1" i="1">
                                <a:solidFill>
                                  <a:srgbClr val="69B399"/>
                                </a:solidFill>
                                <a:latin typeface="Cambria Math" panose="02040503050406030204" pitchFamily="18" charset="0"/>
                              </a:rPr>
                              <m:t> </m:t>
                            </m:r>
                            <m:r>
                              <a:rPr lang="fr-FR" b="1" i="1">
                                <a:solidFill>
                                  <a:srgbClr val="69B399"/>
                                </a:solidFill>
                                <a:latin typeface="Cambria Math" panose="02040503050406030204" pitchFamily="18" charset="0"/>
                              </a:rPr>
                              <m:t>𝒕</m:t>
                            </m:r>
                          </m:e>
                          <m:sub>
                            <m:r>
                              <a:rPr lang="fr-FR" b="1" i="1">
                                <a:solidFill>
                                  <a:srgbClr val="69B399"/>
                                </a:solidFill>
                                <a:latin typeface="Cambria Math" panose="02040503050406030204" pitchFamily="18" charset="0"/>
                              </a:rPr>
                              <m:t>𝟏</m:t>
                            </m:r>
                          </m:sub>
                        </m:sSub>
                      </m:oMath>
                    </m:oMathPara>
                  </a14:m>
                  <a:endParaRPr lang="fr-FR" dirty="0"/>
                </a:p>
              </p:txBody>
            </p:sp>
          </mc:Choice>
          <mc:Fallback xmlns="">
            <p:sp>
              <p:nvSpPr>
                <p:cNvPr id="123" name="ZoneTexte 122"/>
                <p:cNvSpPr txBox="1">
                  <a:spLocks noRot="1" noChangeAspect="1" noMove="1" noResize="1" noEditPoints="1" noAdjustHandles="1" noChangeArrowheads="1" noChangeShapeType="1" noTextEdit="1"/>
                </p:cNvSpPr>
                <p:nvPr/>
              </p:nvSpPr>
              <p:spPr>
                <a:xfrm>
                  <a:off x="9727084" y="4207049"/>
                  <a:ext cx="502792" cy="369332"/>
                </a:xfrm>
                <a:prstGeom prst="rect">
                  <a:avLst/>
                </a:prstGeom>
                <a:blipFill>
                  <a:blip r:embed="rId7"/>
                  <a:stretch>
                    <a:fillRect/>
                  </a:stretch>
                </a:blipFill>
              </p:spPr>
              <p:txBody>
                <a:bodyPr/>
                <a:lstStyle/>
                <a:p>
                  <a:r>
                    <a:rPr lang="fr-FR">
                      <a:noFill/>
                    </a:rPr>
                    <a:t> </a:t>
                  </a:r>
                </a:p>
              </p:txBody>
            </p:sp>
          </mc:Fallback>
        </mc:AlternateContent>
        <p:sp>
          <p:nvSpPr>
            <p:cNvPr id="124" name="ZoneTexte 123"/>
            <p:cNvSpPr txBox="1"/>
            <p:nvPr/>
          </p:nvSpPr>
          <p:spPr>
            <a:xfrm>
              <a:off x="7687857" y="2842932"/>
              <a:ext cx="502792" cy="369332"/>
            </a:xfrm>
            <a:prstGeom prst="rect">
              <a:avLst/>
            </a:prstGeom>
            <a:noFill/>
          </p:spPr>
          <p:txBody>
            <a:bodyPr wrap="square" rtlCol="0">
              <a:spAutoFit/>
            </a:bodyPr>
            <a:lstStyle/>
            <a:p>
              <a:r>
                <a:rPr lang="fr-FR" dirty="0" smtClean="0"/>
                <a:t>Y</a:t>
              </a:r>
              <a:endParaRPr lang="fr-FR" dirty="0"/>
            </a:p>
          </p:txBody>
        </p:sp>
        <p:cxnSp>
          <p:nvCxnSpPr>
            <p:cNvPr id="125" name="Connecteur droit 124"/>
            <p:cNvCxnSpPr/>
            <p:nvPr/>
          </p:nvCxnSpPr>
          <p:spPr>
            <a:xfrm>
              <a:off x="6019667" y="4413600"/>
              <a:ext cx="3707417" cy="0"/>
            </a:xfrm>
            <a:prstGeom prst="line">
              <a:avLst/>
            </a:prstGeom>
            <a:ln w="28575">
              <a:solidFill>
                <a:srgbClr val="69B399"/>
              </a:solidFill>
            </a:ln>
          </p:spPr>
          <p:style>
            <a:lnRef idx="1">
              <a:schemeClr val="accent1"/>
            </a:lnRef>
            <a:fillRef idx="0">
              <a:schemeClr val="accent1"/>
            </a:fillRef>
            <a:effectRef idx="0">
              <a:schemeClr val="accent1"/>
            </a:effectRef>
            <a:fontRef idx="minor">
              <a:schemeClr val="tx1"/>
            </a:fontRef>
          </p:style>
        </p:cxnSp>
        <p:sp>
          <p:nvSpPr>
            <p:cNvPr id="126" name="Organigramme : Connecteur 125"/>
            <p:cNvSpPr/>
            <p:nvPr/>
          </p:nvSpPr>
          <p:spPr>
            <a:xfrm>
              <a:off x="8933941" y="4912387"/>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7" name="Organigramme : Connecteur 126"/>
            <p:cNvSpPr/>
            <p:nvPr/>
          </p:nvSpPr>
          <p:spPr>
            <a:xfrm>
              <a:off x="8922295" y="4209681"/>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Organigramme : Connecteur 127"/>
            <p:cNvSpPr/>
            <p:nvPr/>
          </p:nvSpPr>
          <p:spPr>
            <a:xfrm>
              <a:off x="9419865" y="4461658"/>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9" name="Organigramme : Connecteur 128"/>
            <p:cNvSpPr/>
            <p:nvPr/>
          </p:nvSpPr>
          <p:spPr>
            <a:xfrm>
              <a:off x="9061821" y="4486276"/>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Organigramme : Connecteur 129"/>
            <p:cNvSpPr/>
            <p:nvPr/>
          </p:nvSpPr>
          <p:spPr>
            <a:xfrm>
              <a:off x="8644861" y="4544117"/>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1" name="Organigramme : Connecteur 130"/>
            <p:cNvSpPr/>
            <p:nvPr/>
          </p:nvSpPr>
          <p:spPr>
            <a:xfrm>
              <a:off x="7954649" y="4668567"/>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2" name="Organigramme : Connecteur 131"/>
            <p:cNvSpPr/>
            <p:nvPr/>
          </p:nvSpPr>
          <p:spPr>
            <a:xfrm>
              <a:off x="8261169" y="4506211"/>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Organigramme : Connecteur 132"/>
            <p:cNvSpPr/>
            <p:nvPr/>
          </p:nvSpPr>
          <p:spPr>
            <a:xfrm>
              <a:off x="7335032" y="4481601"/>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Organigramme : Connecteur 133"/>
            <p:cNvSpPr/>
            <p:nvPr/>
          </p:nvSpPr>
          <p:spPr>
            <a:xfrm>
              <a:off x="6558794" y="4185875"/>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Organigramme : Connecteur 134"/>
            <p:cNvSpPr/>
            <p:nvPr/>
          </p:nvSpPr>
          <p:spPr>
            <a:xfrm>
              <a:off x="6892709" y="4469944"/>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Organigramme : Connecteur 135"/>
            <p:cNvSpPr/>
            <p:nvPr/>
          </p:nvSpPr>
          <p:spPr>
            <a:xfrm>
              <a:off x="7141710" y="4130212"/>
              <a:ext cx="117831" cy="124450"/>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ZoneTexte 166"/>
            <p:cNvSpPr txBox="1"/>
            <p:nvPr/>
          </p:nvSpPr>
          <p:spPr>
            <a:xfrm>
              <a:off x="7275475" y="4569362"/>
              <a:ext cx="262647" cy="307777"/>
            </a:xfrm>
            <a:prstGeom prst="rect">
              <a:avLst/>
            </a:prstGeom>
            <a:noFill/>
          </p:spPr>
          <p:txBody>
            <a:bodyPr wrap="square" rtlCol="0">
              <a:spAutoFit/>
            </a:bodyPr>
            <a:lstStyle/>
            <a:p>
              <a:r>
                <a:rPr lang="fr-FR" sz="1400" dirty="0"/>
                <a:t>1</a:t>
              </a:r>
            </a:p>
          </p:txBody>
        </p:sp>
        <p:sp>
          <p:nvSpPr>
            <p:cNvPr id="168" name="ZoneTexte 167"/>
            <p:cNvSpPr txBox="1"/>
            <p:nvPr/>
          </p:nvSpPr>
          <p:spPr>
            <a:xfrm>
              <a:off x="8214408" y="4552247"/>
              <a:ext cx="262647" cy="307777"/>
            </a:xfrm>
            <a:prstGeom prst="rect">
              <a:avLst/>
            </a:prstGeom>
            <a:noFill/>
          </p:spPr>
          <p:txBody>
            <a:bodyPr wrap="square" rtlCol="0">
              <a:spAutoFit/>
            </a:bodyPr>
            <a:lstStyle/>
            <a:p>
              <a:r>
                <a:rPr lang="fr-FR" sz="1400" dirty="0" smtClean="0"/>
                <a:t>2</a:t>
              </a:r>
              <a:endParaRPr lang="fr-FR" sz="1400" dirty="0"/>
            </a:p>
          </p:txBody>
        </p:sp>
        <p:sp>
          <p:nvSpPr>
            <p:cNvPr id="169" name="ZoneTexte 168"/>
            <p:cNvSpPr txBox="1"/>
            <p:nvPr/>
          </p:nvSpPr>
          <p:spPr>
            <a:xfrm>
              <a:off x="8894994" y="3934640"/>
              <a:ext cx="262647" cy="307777"/>
            </a:xfrm>
            <a:prstGeom prst="rect">
              <a:avLst/>
            </a:prstGeom>
            <a:noFill/>
          </p:spPr>
          <p:txBody>
            <a:bodyPr wrap="square" rtlCol="0">
              <a:spAutoFit/>
            </a:bodyPr>
            <a:lstStyle/>
            <a:p>
              <a:r>
                <a:rPr lang="fr-FR" sz="1400" dirty="0" smtClean="0"/>
                <a:t>3</a:t>
              </a:r>
              <a:endParaRPr lang="fr-FR" sz="1400" dirty="0"/>
            </a:p>
          </p:txBody>
        </p:sp>
        <p:sp>
          <p:nvSpPr>
            <p:cNvPr id="170" name="ZoneTexte 169"/>
            <p:cNvSpPr txBox="1"/>
            <p:nvPr/>
          </p:nvSpPr>
          <p:spPr>
            <a:xfrm>
              <a:off x="8863203" y="4991992"/>
              <a:ext cx="262647" cy="307777"/>
            </a:xfrm>
            <a:prstGeom prst="rect">
              <a:avLst/>
            </a:prstGeom>
            <a:noFill/>
          </p:spPr>
          <p:txBody>
            <a:bodyPr wrap="square" rtlCol="0">
              <a:spAutoFit/>
            </a:bodyPr>
            <a:lstStyle/>
            <a:p>
              <a:r>
                <a:rPr lang="fr-FR" sz="1400" dirty="0" smtClean="0"/>
                <a:t>4</a:t>
              </a:r>
              <a:endParaRPr lang="fr-FR" sz="1400" dirty="0"/>
            </a:p>
          </p:txBody>
        </p:sp>
        <p:sp>
          <p:nvSpPr>
            <p:cNvPr id="172" name="ZoneTexte 171"/>
            <p:cNvSpPr txBox="1"/>
            <p:nvPr/>
          </p:nvSpPr>
          <p:spPr>
            <a:xfrm>
              <a:off x="6448900" y="3887911"/>
              <a:ext cx="262647" cy="307777"/>
            </a:xfrm>
            <a:prstGeom prst="rect">
              <a:avLst/>
            </a:prstGeom>
            <a:noFill/>
          </p:spPr>
          <p:txBody>
            <a:bodyPr wrap="square" rtlCol="0">
              <a:spAutoFit/>
            </a:bodyPr>
            <a:lstStyle/>
            <a:p>
              <a:r>
                <a:rPr lang="fr-FR" sz="1400" dirty="0" smtClean="0"/>
                <a:t>5</a:t>
              </a:r>
              <a:endParaRPr lang="fr-FR" sz="1400" dirty="0"/>
            </a:p>
          </p:txBody>
        </p:sp>
        <p:sp>
          <p:nvSpPr>
            <p:cNvPr id="173" name="ZoneTexte 172"/>
            <p:cNvSpPr txBox="1"/>
            <p:nvPr/>
          </p:nvSpPr>
          <p:spPr>
            <a:xfrm>
              <a:off x="7877805" y="4727925"/>
              <a:ext cx="262647" cy="307777"/>
            </a:xfrm>
            <a:prstGeom prst="rect">
              <a:avLst/>
            </a:prstGeom>
            <a:noFill/>
          </p:spPr>
          <p:txBody>
            <a:bodyPr wrap="square" rtlCol="0">
              <a:spAutoFit/>
            </a:bodyPr>
            <a:lstStyle/>
            <a:p>
              <a:r>
                <a:rPr lang="fr-FR" sz="1400" dirty="0" smtClean="0"/>
                <a:t>6</a:t>
              </a:r>
              <a:endParaRPr lang="fr-FR" sz="1400" dirty="0"/>
            </a:p>
          </p:txBody>
        </p:sp>
        <p:sp>
          <p:nvSpPr>
            <p:cNvPr id="174" name="ZoneTexte 173"/>
            <p:cNvSpPr txBox="1"/>
            <p:nvPr/>
          </p:nvSpPr>
          <p:spPr>
            <a:xfrm>
              <a:off x="9350218" y="4548908"/>
              <a:ext cx="262647" cy="307777"/>
            </a:xfrm>
            <a:prstGeom prst="rect">
              <a:avLst/>
            </a:prstGeom>
            <a:noFill/>
          </p:spPr>
          <p:txBody>
            <a:bodyPr wrap="square" rtlCol="0">
              <a:spAutoFit/>
            </a:bodyPr>
            <a:lstStyle/>
            <a:p>
              <a:r>
                <a:rPr lang="fr-FR" sz="1400" dirty="0" smtClean="0"/>
                <a:t>7</a:t>
              </a:r>
              <a:endParaRPr lang="fr-FR" sz="1400" dirty="0"/>
            </a:p>
          </p:txBody>
        </p:sp>
        <p:sp>
          <p:nvSpPr>
            <p:cNvPr id="175" name="ZoneTexte 174"/>
            <p:cNvSpPr txBox="1"/>
            <p:nvPr/>
          </p:nvSpPr>
          <p:spPr>
            <a:xfrm>
              <a:off x="7054196" y="3884009"/>
              <a:ext cx="262647" cy="307777"/>
            </a:xfrm>
            <a:prstGeom prst="rect">
              <a:avLst/>
            </a:prstGeom>
            <a:noFill/>
          </p:spPr>
          <p:txBody>
            <a:bodyPr wrap="square" rtlCol="0">
              <a:spAutoFit/>
            </a:bodyPr>
            <a:lstStyle/>
            <a:p>
              <a:r>
                <a:rPr lang="fr-FR" sz="1400" dirty="0" smtClean="0"/>
                <a:t>8</a:t>
              </a:r>
              <a:endParaRPr lang="fr-FR" sz="1400" dirty="0"/>
            </a:p>
          </p:txBody>
        </p:sp>
        <p:sp>
          <p:nvSpPr>
            <p:cNvPr id="176" name="ZoneTexte 175"/>
            <p:cNvSpPr txBox="1"/>
            <p:nvPr/>
          </p:nvSpPr>
          <p:spPr>
            <a:xfrm>
              <a:off x="6816419" y="4579174"/>
              <a:ext cx="262647" cy="307777"/>
            </a:xfrm>
            <a:prstGeom prst="rect">
              <a:avLst/>
            </a:prstGeom>
            <a:noFill/>
          </p:spPr>
          <p:txBody>
            <a:bodyPr wrap="square" rtlCol="0">
              <a:spAutoFit/>
            </a:bodyPr>
            <a:lstStyle/>
            <a:p>
              <a:r>
                <a:rPr lang="fr-FR" sz="1400" dirty="0"/>
                <a:t>9</a:t>
              </a:r>
            </a:p>
          </p:txBody>
        </p:sp>
        <p:sp>
          <p:nvSpPr>
            <p:cNvPr id="177" name="ZoneTexte 176"/>
            <p:cNvSpPr txBox="1"/>
            <p:nvPr/>
          </p:nvSpPr>
          <p:spPr>
            <a:xfrm>
              <a:off x="8993900" y="4522013"/>
              <a:ext cx="367363" cy="307777"/>
            </a:xfrm>
            <a:prstGeom prst="rect">
              <a:avLst/>
            </a:prstGeom>
            <a:noFill/>
          </p:spPr>
          <p:txBody>
            <a:bodyPr wrap="square" rtlCol="0">
              <a:spAutoFit/>
            </a:bodyPr>
            <a:lstStyle/>
            <a:p>
              <a:r>
                <a:rPr lang="fr-FR" sz="1400" dirty="0" smtClean="0"/>
                <a:t>10</a:t>
              </a:r>
              <a:endParaRPr lang="fr-FR" sz="1400" dirty="0"/>
            </a:p>
          </p:txBody>
        </p:sp>
        <p:sp>
          <p:nvSpPr>
            <p:cNvPr id="178" name="ZoneTexte 177"/>
            <p:cNvSpPr txBox="1"/>
            <p:nvPr/>
          </p:nvSpPr>
          <p:spPr>
            <a:xfrm>
              <a:off x="8524581" y="4569361"/>
              <a:ext cx="469319" cy="307777"/>
            </a:xfrm>
            <a:prstGeom prst="rect">
              <a:avLst/>
            </a:prstGeom>
            <a:noFill/>
          </p:spPr>
          <p:txBody>
            <a:bodyPr wrap="square" rtlCol="0">
              <a:spAutoFit/>
            </a:bodyPr>
            <a:lstStyle/>
            <a:p>
              <a:r>
                <a:rPr lang="fr-FR" sz="1400" dirty="0" smtClean="0"/>
                <a:t>11</a:t>
              </a:r>
              <a:endParaRPr lang="fr-FR" sz="1400" dirty="0"/>
            </a:p>
          </p:txBody>
        </p:sp>
      </p:grpSp>
      <mc:AlternateContent xmlns:mc="http://schemas.openxmlformats.org/markup-compatibility/2006" xmlns:a14="http://schemas.microsoft.com/office/drawing/2010/main">
        <mc:Choice Requires="a14">
          <p:sp>
            <p:nvSpPr>
              <p:cNvPr id="181" name="ZoneTexte 180"/>
              <p:cNvSpPr txBox="1"/>
              <p:nvPr/>
            </p:nvSpPr>
            <p:spPr>
              <a:xfrm>
                <a:off x="5593982" y="997716"/>
                <a:ext cx="3368935" cy="1027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sSub>
                                <m:sSubPr>
                                  <m:ctrlPr>
                                    <a:rPr lang="fr-FR" sz="1600" b="1" i="1" smtClean="0">
                                      <a:solidFill>
                                        <a:srgbClr val="69B399"/>
                                      </a:solidFill>
                                      <a:latin typeface="Cambria Math" panose="02040503050406030204" pitchFamily="18" charset="0"/>
                                    </a:rPr>
                                  </m:ctrlPr>
                                </m:sSubPr>
                                <m:e>
                                  <m:r>
                                    <a:rPr lang="fr-FR" sz="1600" b="1" i="1" smtClean="0">
                                      <a:solidFill>
                                        <a:srgbClr val="69B399"/>
                                      </a:solidFill>
                                      <a:latin typeface="Cambria Math" panose="02040503050406030204" pitchFamily="18" charset="0"/>
                                    </a:rPr>
                                    <m:t>  </m:t>
                                  </m:r>
                                  <m:r>
                                    <a:rPr lang="fr-FR" sz="1600" b="1" i="1" smtClean="0">
                                      <a:solidFill>
                                        <a:srgbClr val="69B399"/>
                                      </a:solidFill>
                                      <a:latin typeface="Cambria Math" panose="02040503050406030204" pitchFamily="18" charset="0"/>
                                    </a:rPr>
                                    <m:t>𝒕</m:t>
                                  </m:r>
                                </m:e>
                                <m:sub>
                                  <m:r>
                                    <a:rPr lang="fr-FR" sz="1600" b="1" i="1" smtClean="0">
                                      <a:solidFill>
                                        <a:srgbClr val="69B399"/>
                                      </a:solidFill>
                                      <a:latin typeface="Cambria Math" panose="02040503050406030204" pitchFamily="18" charset="0"/>
                                    </a:rPr>
                                    <m:t>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𝟏</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𝟏𝟏</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𝟐</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𝟏𝟐</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𝑿</m:t>
                                  </m:r>
                                </m:e>
                                <m:sub>
                                  <m:r>
                                    <a:rPr lang="fr-FR" sz="1600" b="1" i="1" smtClean="0">
                                      <a:latin typeface="Cambria Math" panose="02040503050406030204" pitchFamily="18" charset="0"/>
                                    </a:rPr>
                                    <m:t>𝒎</m:t>
                                  </m:r>
                                </m:sub>
                              </m:sSub>
                              <m:sSub>
                                <m:sSubPr>
                                  <m:ctrlPr>
                                    <a:rPr lang="fr-FR" sz="1600" b="1" i="1" smtClean="0">
                                      <a:solidFill>
                                        <a:schemeClr val="accent6"/>
                                      </a:solidFill>
                                      <a:latin typeface="Cambria Math" panose="02040503050406030204" pitchFamily="18" charset="0"/>
                                    </a:rPr>
                                  </m:ctrlPr>
                                </m:sSubPr>
                                <m:e>
                                  <m:r>
                                    <a:rPr lang="fr-FR" sz="1600" b="1" i="1" smtClean="0">
                                      <a:solidFill>
                                        <a:schemeClr val="accent6"/>
                                      </a:solidFill>
                                      <a:latin typeface="Cambria Math" panose="02040503050406030204" pitchFamily="18" charset="0"/>
                                    </a:rPr>
                                    <m:t>𝒘</m:t>
                                  </m:r>
                                </m:e>
                                <m:sub>
                                  <m:r>
                                    <a:rPr lang="fr-FR" sz="1600" b="1" i="1" smtClean="0">
                                      <a:solidFill>
                                        <a:schemeClr val="accent6"/>
                                      </a:solidFill>
                                      <a:latin typeface="Cambria Math" panose="02040503050406030204" pitchFamily="18" charset="0"/>
                                    </a:rPr>
                                    <m:t>𝟏</m:t>
                                  </m:r>
                                  <m:r>
                                    <a:rPr lang="fr-FR" sz="1600" b="1" i="1" smtClean="0">
                                      <a:solidFill>
                                        <a:schemeClr val="accent6"/>
                                      </a:solidFill>
                                      <a:latin typeface="Cambria Math" panose="02040503050406030204" pitchFamily="18" charset="0"/>
                                    </a:rPr>
                                    <m:t>𝒎</m:t>
                                  </m:r>
                                </m:sub>
                              </m:sSub>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4"/>
                                      </a:solidFill>
                                      <a:latin typeface="Cambria Math" panose="02040503050406030204" pitchFamily="18" charset="0"/>
                                    </a:rPr>
                                  </m:ctrlPr>
                                </m:sSubPr>
                                <m:e>
                                  <m:r>
                                    <a:rPr lang="fr-FR" sz="1600" b="0" i="1" smtClean="0">
                                      <a:solidFill>
                                        <a:schemeClr val="accent4"/>
                                      </a:solidFill>
                                      <a:latin typeface="Cambria Math" panose="02040503050406030204" pitchFamily="18" charset="0"/>
                                    </a:rPr>
                                    <m:t>𝑤</m:t>
                                  </m:r>
                                </m:e>
                                <m:sub>
                                  <m:r>
                                    <a:rPr lang="fr-FR" sz="1600" b="0" i="1" smtClean="0">
                                      <a:solidFill>
                                        <a:schemeClr val="accent4"/>
                                      </a:solidFill>
                                      <a:latin typeface="Cambria Math" panose="02040503050406030204" pitchFamily="18" charset="0"/>
                                    </a:rPr>
                                    <m:t>2</m:t>
                                  </m:r>
                                  <m:r>
                                    <a:rPr lang="fr-FR" sz="1600" b="0" i="1" smtClean="0">
                                      <a:solidFill>
                                        <a:schemeClr val="accent4"/>
                                      </a:solidFill>
                                      <a:latin typeface="Cambria Math" panose="02040503050406030204" pitchFamily="18" charset="0"/>
                                    </a:rPr>
                                    <m:t>𝑚</m:t>
                                  </m:r>
                                </m:sub>
                              </m:sSub>
                            </m:e>
                            <m:e>
                              <m:r>
                                <a:rPr lang="fr-FR" sz="1600" b="0" i="1" smtClean="0">
                                  <a:latin typeface="Cambria Math" panose="02040503050406030204" pitchFamily="18" charset="0"/>
                                </a:rPr>
                                <m:t>…</m:t>
                              </m:r>
                            </m:e>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𝑡</m:t>
                                  </m:r>
                                </m:e>
                                <m:sub>
                                  <m:r>
                                    <a:rPr lang="fr-FR" sz="1600" b="0" i="1" smtClean="0">
                                      <a:latin typeface="Cambria Math" panose="02040503050406030204" pitchFamily="18" charset="0"/>
                                    </a:rPr>
                                    <m:t>h</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1</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1</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2</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m:t>
                                  </m:r>
                                  <m:r>
                                    <a:rPr lang="fr-FR" sz="1600" b="0" i="1" smtClean="0">
                                      <a:solidFill>
                                        <a:schemeClr val="accent2"/>
                                      </a:solidFill>
                                      <a:latin typeface="Cambria Math" panose="02040503050406030204" pitchFamily="18" charset="0"/>
                                    </a:rPr>
                                    <m:t>2</m:t>
                                  </m:r>
                                </m:sub>
                              </m:sSub>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𝑋</m:t>
                                  </m:r>
                                </m:e>
                                <m:sub>
                                  <m:r>
                                    <a:rPr lang="fr-FR" sz="1600" b="0" i="1" smtClean="0">
                                      <a:latin typeface="Cambria Math" panose="02040503050406030204" pitchFamily="18" charset="0"/>
                                    </a:rPr>
                                    <m:t>𝑚</m:t>
                                  </m:r>
                                </m:sub>
                              </m:sSub>
                              <m:sSub>
                                <m:sSubPr>
                                  <m:ctrlPr>
                                    <a:rPr lang="fr-FR" sz="1600" b="0" i="1" smtClean="0">
                                      <a:solidFill>
                                        <a:schemeClr val="accent2"/>
                                      </a:solidFill>
                                      <a:latin typeface="Cambria Math" panose="02040503050406030204" pitchFamily="18" charset="0"/>
                                    </a:rPr>
                                  </m:ctrlPr>
                                </m:sSubPr>
                                <m:e>
                                  <m:r>
                                    <a:rPr lang="fr-FR" sz="1600" b="0" i="1" smtClean="0">
                                      <a:solidFill>
                                        <a:schemeClr val="accent2"/>
                                      </a:solidFill>
                                      <a:latin typeface="Cambria Math" panose="02040503050406030204" pitchFamily="18" charset="0"/>
                                    </a:rPr>
                                    <m:t>𝑤</m:t>
                                  </m:r>
                                </m:e>
                                <m:sub>
                                  <m:r>
                                    <a:rPr lang="fr-FR" sz="1600" b="0" i="1" smtClean="0">
                                      <a:solidFill>
                                        <a:schemeClr val="accent2"/>
                                      </a:solidFill>
                                      <a:latin typeface="Cambria Math" panose="02040503050406030204" pitchFamily="18" charset="0"/>
                                    </a:rPr>
                                    <m:t>h𝑚</m:t>
                                  </m:r>
                                </m:sub>
                              </m:sSub>
                            </m:e>
                          </m:eqArr>
                        </m:e>
                      </m:d>
                    </m:oMath>
                  </m:oMathPara>
                </a14:m>
                <a:endParaRPr lang="fr-FR" sz="1600" dirty="0"/>
              </a:p>
            </p:txBody>
          </p:sp>
        </mc:Choice>
        <mc:Fallback xmlns="">
          <p:sp>
            <p:nvSpPr>
              <p:cNvPr id="181" name="ZoneTexte 180"/>
              <p:cNvSpPr txBox="1">
                <a:spLocks noRot="1" noChangeAspect="1" noMove="1" noResize="1" noEditPoints="1" noAdjustHandles="1" noChangeArrowheads="1" noChangeShapeType="1" noTextEdit="1"/>
              </p:cNvSpPr>
              <p:nvPr/>
            </p:nvSpPr>
            <p:spPr>
              <a:xfrm>
                <a:off x="5593982" y="997716"/>
                <a:ext cx="3368935" cy="1027589"/>
              </a:xfrm>
              <a:prstGeom prst="rect">
                <a:avLst/>
              </a:prstGeom>
              <a:blipFill>
                <a:blip r:embed="rId8"/>
                <a:stretch>
                  <a:fillRect/>
                </a:stretch>
              </a:blipFill>
            </p:spPr>
            <p:txBody>
              <a:bodyPr/>
              <a:lstStyle/>
              <a:p>
                <a:r>
                  <a:rPr lang="fr-FR">
                    <a:noFill/>
                  </a:rPr>
                  <a:t> </a:t>
                </a:r>
              </a:p>
            </p:txBody>
          </p:sp>
        </mc:Fallback>
      </mc:AlternateContent>
      <p:sp>
        <p:nvSpPr>
          <p:cNvPr id="182" name="Espace réservé du numéro de diapositive 181"/>
          <p:cNvSpPr>
            <a:spLocks noGrp="1"/>
          </p:cNvSpPr>
          <p:nvPr>
            <p:ph type="sldNum" sz="quarter" idx="12"/>
          </p:nvPr>
        </p:nvSpPr>
        <p:spPr/>
        <p:txBody>
          <a:bodyPr/>
          <a:lstStyle/>
          <a:p>
            <a:fld id="{E2865AC2-C3CD-4BE8-8A41-BDDEB636779E}" type="slidenum">
              <a:rPr lang="fr-FR" smtClean="0"/>
              <a:t>9</a:t>
            </a:fld>
            <a:endParaRPr lang="fr-FR"/>
          </a:p>
        </p:txBody>
      </p:sp>
    </p:spTree>
    <p:extLst>
      <p:ext uri="{BB962C8B-B14F-4D97-AF65-F5344CB8AC3E}">
        <p14:creationId xmlns:p14="http://schemas.microsoft.com/office/powerpoint/2010/main" val="332865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0"/>
                                        </p:tgtEl>
                                        <p:attrNameLst>
                                          <p:attrName>style.visibility</p:attrName>
                                        </p:attrNameLst>
                                      </p:cBhvr>
                                      <p:to>
                                        <p:strVal val="visible"/>
                                      </p:to>
                                    </p:set>
                                    <p:animEffect transition="in" filter="wipe(left)">
                                      <p:cBhvr>
                                        <p:cTn id="21"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37" grpId="0"/>
    </p:bldLst>
  </p:timing>
</p:sld>
</file>

<file path=ppt/theme/theme1.xml><?xml version="1.0" encoding="utf-8"?>
<a:theme xmlns:a="http://schemas.openxmlformats.org/drawingml/2006/main" name="Cadre">
  <a:themeElements>
    <a:clrScheme name="Personnalisé 10">
      <a:dk1>
        <a:sysClr val="windowText" lastClr="000000"/>
      </a:dk1>
      <a:lt1>
        <a:sysClr val="window" lastClr="FFFFFF"/>
      </a:lt1>
      <a:dk2>
        <a:srgbClr val="9EB060"/>
      </a:dk2>
      <a:lt2>
        <a:srgbClr val="FEFAC9"/>
      </a:lt2>
      <a:accent1>
        <a:srgbClr val="F7B183"/>
      </a:accent1>
      <a:accent2>
        <a:srgbClr val="F7B183"/>
      </a:accent2>
      <a:accent3>
        <a:srgbClr val="E7BC29"/>
      </a:accent3>
      <a:accent4>
        <a:srgbClr val="D092A7"/>
      </a:accent4>
      <a:accent5>
        <a:srgbClr val="9C85C0"/>
      </a:accent5>
      <a:accent6>
        <a:srgbClr val="809EC2"/>
      </a:accent6>
      <a:hlink>
        <a:srgbClr val="8E58B6"/>
      </a:hlink>
      <a:folHlink>
        <a:srgbClr val="7F6F6F"/>
      </a:folHlink>
    </a:clrScheme>
    <a:fontScheme name="Cadr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dr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2020_PFIA_LR</Template>
  <TotalTime>971</TotalTime>
  <Words>2012</Words>
  <Application>Microsoft Office PowerPoint</Application>
  <PresentationFormat>Grand écran</PresentationFormat>
  <Paragraphs>650</Paragraphs>
  <Slides>24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Arial</vt:lpstr>
      <vt:lpstr>Calibri</vt:lpstr>
      <vt:lpstr>Cambria Math</vt:lpstr>
      <vt:lpstr>Corbel</vt:lpstr>
      <vt:lpstr>Times New Roman</vt:lpstr>
      <vt:lpstr>Wingdings</vt:lpstr>
      <vt:lpstr>Wingdings 2</vt:lpstr>
      <vt:lpstr>Cadre</vt:lpstr>
      <vt:lpstr>Présentation PowerPoint</vt:lpstr>
      <vt:lpstr>Définition de la PLS-DA</vt:lpstr>
      <vt:lpstr>Objectif de la PLS-DA</vt:lpstr>
      <vt:lpstr>Principe de la PLS-DA</vt:lpstr>
      <vt:lpstr>Principe de la PLS-DA</vt:lpstr>
      <vt:lpstr>Principe de la PLS-DA</vt:lpstr>
      <vt:lpstr>Principe de la PLS-DA</vt:lpstr>
      <vt:lpstr>Principe de la PLS-DA</vt:lpstr>
      <vt:lpstr>Principe de la PLS-DA</vt:lpstr>
      <vt:lpstr>Principe de la PLS-DA</vt:lpstr>
      <vt:lpstr>Principe de la PLS-DA</vt:lpstr>
      <vt:lpstr>Principe de la PLS-DA</vt:lpstr>
      <vt:lpstr>Principe de la PLS-DA</vt:lpstr>
      <vt:lpstr>Principe de la PLS-DA</vt:lpstr>
      <vt:lpstr>Principe de la PLS-DA</vt:lpstr>
      <vt:lpstr>Intérêt de la PLS-DA</vt:lpstr>
      <vt:lpstr>Intérêt de la PLS-DA</vt:lpstr>
      <vt:lpstr>Mise en application de la PLS-DA sur un cas d’étude</vt:lpstr>
      <vt:lpstr>Mise en application de la PLS-DA sur un cas d’étude</vt:lpstr>
      <vt:lpstr>Mise en application de la PLS-DA sur un cas d’étude</vt:lpstr>
      <vt:lpstr>Mise en application de la PLS-DA sur un cas d’étude</vt:lpstr>
      <vt:lpstr>Mise en application de la PLS-DA sur un cas d’étude</vt:lpstr>
      <vt:lpstr>Mise en application de la PLS-DA sur un cas d’étude</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lucile riaboff</dc:creator>
  <cp:lastModifiedBy>lucile riaboff</cp:lastModifiedBy>
  <cp:revision>111</cp:revision>
  <dcterms:created xsi:type="dcterms:W3CDTF">2020-09-13T08:03:09Z</dcterms:created>
  <dcterms:modified xsi:type="dcterms:W3CDTF">2020-09-14T10:37:05Z</dcterms:modified>
</cp:coreProperties>
</file>