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0A0"/>
    <a:srgbClr val="F6A772"/>
    <a:srgbClr val="8DC5B1"/>
    <a:srgbClr val="F7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2BC-81E0-47FF-87F4-1C0C81CA693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13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2BC-81E0-47FF-87F4-1C0C81CA693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063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2BC-81E0-47FF-87F4-1C0C81CA693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874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2BC-81E0-47FF-87F4-1C0C81CA693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08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2BC-81E0-47FF-87F4-1C0C81CA693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7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2BC-81E0-47FF-87F4-1C0C81CA693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88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2BC-81E0-47FF-87F4-1C0C81CA693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00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2BC-81E0-47FF-87F4-1C0C81CA693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2BC-81E0-47FF-87F4-1C0C81CA693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26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2BC-81E0-47FF-87F4-1C0C81CA693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22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52BC-81E0-47FF-87F4-1C0C81CA693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26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9B052BC-81E0-47FF-87F4-1C0C81CA693A}" type="datetimeFigureOut">
              <a:rPr lang="fr-FR" smtClean="0"/>
              <a:t>07/10/2020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FEEEDF6-C94C-4291-837F-5F9E59B61C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58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slide" Target="slide8.xml"/><Relationship Id="rId4" Type="http://schemas.openxmlformats.org/officeDocument/2006/relationships/image" Target="../media/image16.png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slide" Target="slide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944009"/>
            <a:ext cx="9235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AdaBoost</a:t>
            </a:r>
            <a:endParaRPr lang="fr-FR" sz="2400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222069" y="5225143"/>
            <a:ext cx="372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Formation Pierre </a:t>
            </a:r>
            <a:r>
              <a:rPr lang="fr-FR" dirty="0" err="1" smtClean="0"/>
              <a:t>Gaignon</a:t>
            </a:r>
            <a:r>
              <a:rPr lang="fr-FR" dirty="0" smtClean="0"/>
              <a:t> </a:t>
            </a:r>
          </a:p>
          <a:p>
            <a:r>
              <a:rPr lang="fr-FR" dirty="0" smtClean="0"/>
              <a:t>ESA – 07/10/2020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7167155" y="5482993"/>
            <a:ext cx="206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Lucile Riaboff</a:t>
            </a:r>
          </a:p>
        </p:txBody>
      </p:sp>
      <p:pic>
        <p:nvPicPr>
          <p:cNvPr id="7" name="Picture 2" descr="École supérieure d'agricultures d'Angers — Wikipé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36" y="944009"/>
            <a:ext cx="1546366" cy="91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849086" y="2011680"/>
            <a:ext cx="7352212" cy="2416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27" y="2393947"/>
            <a:ext cx="6587474" cy="130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6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2757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AdaBoost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366013" y="1470231"/>
            <a:ext cx="3315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1600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Etape </a:t>
            </a:r>
            <a:r>
              <a:rPr lang="fr-FR" sz="1600" dirty="0" smtClean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fr-FR" sz="1600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sz="1600" dirty="0" smtClean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Définition du </a:t>
            </a:r>
            <a:r>
              <a:rPr lang="fr-FR" sz="1600" dirty="0" err="1" smtClean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classifieur</a:t>
            </a:r>
            <a:r>
              <a:rPr lang="fr-FR" sz="1600" dirty="0" smtClean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fort</a:t>
            </a:r>
            <a:endParaRPr lang="fr-FR" sz="1600" dirty="0">
              <a:solidFill>
                <a:srgbClr val="8DC5B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9588" y="1026617"/>
            <a:ext cx="1314784" cy="369332"/>
          </a:xfrm>
          <a:prstGeom prst="rect">
            <a:avLst/>
          </a:prstGeom>
          <a:solidFill>
            <a:srgbClr val="8DC5B1"/>
          </a:solidFill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Algorithme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89760" y="-9220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689760" y="-4648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6" name="Accolade ouvrante 35"/>
          <p:cNvSpPr/>
          <p:nvPr/>
        </p:nvSpPr>
        <p:spPr>
          <a:xfrm rot="16200000">
            <a:off x="9060493" y="12063991"/>
            <a:ext cx="146685" cy="507365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004376" y="2101329"/>
                <a:ext cx="4832733" cy="376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fr-FR" sz="1600" i="1" dirty="0" err="1" smtClean="0">
                    <a:ea typeface="Calibri" panose="020F0502020204030204" pitchFamily="34" charset="0"/>
                  </a:rPr>
                  <a:t>Classifieur</a:t>
                </a:r>
                <a:r>
                  <a:rPr lang="fr-FR" sz="1600" i="1" dirty="0" smtClean="0">
                    <a:ea typeface="Calibri" panose="020F0502020204030204" pitchFamily="34" charset="0"/>
                  </a:rPr>
                  <a:t> </a:t>
                </a:r>
                <a:r>
                  <a:rPr lang="fr-FR" sz="1600" i="1" dirty="0">
                    <a:ea typeface="Calibri" panose="020F0502020204030204" pitchFamily="34" charset="0"/>
                  </a:rPr>
                  <a:t>fort</a:t>
                </a:r>
                <a:r>
                  <a:rPr lang="fr-FR" sz="1600" dirty="0">
                    <a:ea typeface="Calibri" panose="020F0502020204030204" pitchFamily="34" charset="0"/>
                  </a:rPr>
                  <a:t> </a:t>
                </a:r>
                <a:r>
                  <a:rPr lang="fr-FR" sz="1600" dirty="0" smtClean="0">
                    <a:ea typeface="Calibri" panose="020F0502020204030204" pitchFamily="34" charset="0"/>
                  </a:rPr>
                  <a:t>obtenu à l’issue des  T itérations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r-FR" sz="1600" dirty="0" smtClean="0">
                    <a:solidFill>
                      <a:schemeClr val="tx1"/>
                    </a:solidFill>
                    <a:ea typeface="Calibri" panose="020F0502020204030204" pitchFamily="34" charset="0"/>
                  </a:rPr>
                  <a:t>  : </a:t>
                </a:r>
                <a:endParaRPr lang="fr-F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76" y="2101329"/>
                <a:ext cx="4832733" cy="376257"/>
              </a:xfrm>
              <a:prstGeom prst="rect">
                <a:avLst/>
              </a:prstGeom>
              <a:blipFill>
                <a:blip r:embed="rId2"/>
                <a:stretch>
                  <a:fillRect l="-757" t="-3279"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èche droite 24"/>
          <p:cNvSpPr/>
          <p:nvPr/>
        </p:nvSpPr>
        <p:spPr>
          <a:xfrm>
            <a:off x="471036" y="2046153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188892" y="3120088"/>
                <a:ext cx="7499628" cy="431528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fr-FR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𝑠𝑖𝑔𝑛𝑒</m:t>
                          </m:r>
                          <m:r>
                            <a:rPr lang="fr-FR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)+…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endChr m:val=""/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892" y="3120088"/>
                <a:ext cx="7499628" cy="431528"/>
              </a:xfrm>
              <a:prstGeom prst="rect">
                <a:avLst/>
              </a:prstGeom>
              <a:blipFill>
                <a:blip r:embed="rId3"/>
                <a:stretch>
                  <a:fillRect t="-145070" r="-8374" b="-2098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lèche droite 28"/>
          <p:cNvSpPr/>
          <p:nvPr/>
        </p:nvSpPr>
        <p:spPr>
          <a:xfrm rot="5400000">
            <a:off x="5570438" y="2530587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73406" y="4094439"/>
                <a:ext cx="584336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1600" dirty="0" smtClean="0">
                    <a:solidFill>
                      <a:srgbClr val="C5D0A0"/>
                    </a:solidFill>
                    <a:ea typeface="Times New Roman" panose="02020603050405020304" pitchFamily="18" charset="0"/>
                  </a:rPr>
                  <a:t>Prédiction du </a:t>
                </a:r>
                <a:r>
                  <a:rPr lang="fr-FR" sz="1600" dirty="0">
                    <a:solidFill>
                      <a:srgbClr val="C5D0A0"/>
                    </a:solidFill>
                    <a:ea typeface="Times New Roman" panose="02020603050405020304" pitchFamily="18" charset="0"/>
                  </a:rPr>
                  <a:t>comportement </a:t>
                </a:r>
                <a:r>
                  <a:rPr lang="fr-FR" sz="1600" dirty="0">
                    <a:ea typeface="Times New Roman" panose="02020603050405020304" pitchFamily="18" charset="0"/>
                  </a:rPr>
                  <a:t>d’un nouvel échantillon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fr-FR" sz="1600" dirty="0"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06" y="4094439"/>
                <a:ext cx="5843369" cy="338554"/>
              </a:xfrm>
              <a:prstGeom prst="rect">
                <a:avLst/>
              </a:prstGeom>
              <a:blipFill>
                <a:blip r:embed="rId4"/>
                <a:stretch>
                  <a:fillRect l="-521" t="-5455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0" y="4619664"/>
            <a:ext cx="34786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ea typeface="Times New Roman" panose="02020603050405020304" pitchFamily="18" charset="0"/>
              </a:rPr>
              <a:t>V</a:t>
            </a:r>
            <a:r>
              <a:rPr lang="fr-FR" sz="1600" dirty="0" smtClean="0">
                <a:ea typeface="Times New Roman" panose="02020603050405020304" pitchFamily="18" charset="0"/>
              </a:rPr>
              <a:t>ote </a:t>
            </a:r>
            <a:r>
              <a:rPr lang="fr-FR" sz="1600" dirty="0">
                <a:ea typeface="Times New Roman" panose="02020603050405020304" pitchFamily="18" charset="0"/>
              </a:rPr>
              <a:t>pondéré sur les décisions de chacun des </a:t>
            </a:r>
            <a:r>
              <a:rPr lang="fr-FR" sz="1600" dirty="0" err="1">
                <a:ea typeface="Times New Roman" panose="02020603050405020304" pitchFamily="18" charset="0"/>
              </a:rPr>
              <a:t>classifieurs</a:t>
            </a:r>
            <a:r>
              <a:rPr lang="fr-FR" sz="1600" dirty="0">
                <a:ea typeface="Times New Roman" panose="02020603050405020304" pitchFamily="18" charset="0"/>
              </a:rPr>
              <a:t> </a:t>
            </a:r>
            <a:r>
              <a:rPr lang="fr-FR" sz="1600" dirty="0" smtClean="0">
                <a:ea typeface="Times New Roman" panose="02020603050405020304" pitchFamily="18" charset="0"/>
              </a:rPr>
              <a:t>faibles</a:t>
            </a:r>
            <a:endParaRPr lang="fr-FR" sz="1600" dirty="0"/>
          </a:p>
        </p:txBody>
      </p:sp>
      <p:cxnSp>
        <p:nvCxnSpPr>
          <p:cNvPr id="44" name="Connecteur droit avec flèche 43"/>
          <p:cNvCxnSpPr/>
          <p:nvPr/>
        </p:nvCxnSpPr>
        <p:spPr>
          <a:xfrm>
            <a:off x="2545087" y="3551616"/>
            <a:ext cx="0" cy="542823"/>
          </a:xfrm>
          <a:prstGeom prst="straightConnector1">
            <a:avLst/>
          </a:prstGeom>
          <a:ln>
            <a:solidFill>
              <a:srgbClr val="C5D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094241" y="1950965"/>
            <a:ext cx="4185046" cy="830997"/>
          </a:xfrm>
          <a:prstGeom prst="rect">
            <a:avLst/>
          </a:prstGeom>
          <a:ln>
            <a:solidFill>
              <a:srgbClr val="F6A772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>
                <a:ea typeface="Times New Roman" panose="02020603050405020304" pitchFamily="18" charset="0"/>
              </a:rPr>
              <a:t>Somme de chacune des sorties des </a:t>
            </a:r>
            <a:r>
              <a:rPr lang="fr-FR" sz="1600" dirty="0" err="1">
                <a:ea typeface="Times New Roman" panose="02020603050405020304" pitchFamily="18" charset="0"/>
              </a:rPr>
              <a:t>classifieurs</a:t>
            </a:r>
            <a:r>
              <a:rPr lang="fr-FR" sz="1600" dirty="0">
                <a:ea typeface="Times New Roman" panose="02020603050405020304" pitchFamily="18" charset="0"/>
              </a:rPr>
              <a:t> faibles (+ 1 ou – 1), en affectant un poids plus ou moins fort selon la performance du </a:t>
            </a:r>
            <a:r>
              <a:rPr lang="fr-FR" sz="1600" dirty="0" err="1">
                <a:ea typeface="Times New Roman" panose="02020603050405020304" pitchFamily="18" charset="0"/>
              </a:rPr>
              <a:t>classifieur</a:t>
            </a:r>
            <a:endParaRPr lang="fr-FR" sz="1600" dirty="0"/>
          </a:p>
        </p:txBody>
      </p:sp>
      <p:sp>
        <p:nvSpPr>
          <p:cNvPr id="35" name="Flèche angle droit à deux pointes 34"/>
          <p:cNvSpPr/>
          <p:nvPr/>
        </p:nvSpPr>
        <p:spPr>
          <a:xfrm rot="8275074">
            <a:off x="5070204" y="3925081"/>
            <a:ext cx="678698" cy="738718"/>
          </a:xfrm>
          <a:prstGeom prst="leftUpArrow">
            <a:avLst>
              <a:gd name="adj1" fmla="val 16118"/>
              <a:gd name="adj2" fmla="val 25000"/>
              <a:gd name="adj3" fmla="val 25000"/>
            </a:avLst>
          </a:prstGeom>
          <a:solidFill>
            <a:srgbClr val="C5D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/>
          <p:cNvSpPr txBox="1"/>
          <p:nvPr/>
        </p:nvSpPr>
        <p:spPr>
          <a:xfrm>
            <a:off x="5597265" y="3756463"/>
            <a:ext cx="4377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« Pâture » </a:t>
            </a:r>
            <a:r>
              <a:rPr lang="fr-FR" sz="1600" dirty="0"/>
              <a:t>si </a:t>
            </a:r>
            <a:r>
              <a:rPr lang="fr-FR" sz="1600" dirty="0" smtClean="0"/>
              <a:t>somme </a:t>
            </a:r>
            <a:r>
              <a:rPr lang="fr-FR" sz="1600" dirty="0"/>
              <a:t>des décisions </a:t>
            </a:r>
            <a:r>
              <a:rPr lang="fr-FR" sz="1600" dirty="0" smtClean="0"/>
              <a:t>de signe +</a:t>
            </a:r>
            <a:endParaRPr lang="fr-FR" sz="1600" dirty="0"/>
          </a:p>
        </p:txBody>
      </p:sp>
      <p:sp>
        <p:nvSpPr>
          <p:cNvPr id="46" name="ZoneTexte 45"/>
          <p:cNvSpPr txBox="1"/>
          <p:nvPr/>
        </p:nvSpPr>
        <p:spPr>
          <a:xfrm>
            <a:off x="5597265" y="4433514"/>
            <a:ext cx="4377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« Repos » </a:t>
            </a:r>
            <a:r>
              <a:rPr lang="fr-FR" sz="1600" dirty="0"/>
              <a:t>si </a:t>
            </a:r>
            <a:r>
              <a:rPr lang="fr-FR" sz="1600" dirty="0" smtClean="0"/>
              <a:t>somme </a:t>
            </a:r>
            <a:r>
              <a:rPr lang="fr-FR" sz="1600" dirty="0"/>
              <a:t>des décisions </a:t>
            </a:r>
            <a:r>
              <a:rPr lang="fr-FR" sz="1600" dirty="0" smtClean="0"/>
              <a:t>de signe -</a:t>
            </a:r>
            <a:endParaRPr lang="fr-FR" sz="1600" dirty="0"/>
          </a:p>
        </p:txBody>
      </p:sp>
      <p:sp>
        <p:nvSpPr>
          <p:cNvPr id="48" name="Parenthèse fermante 47"/>
          <p:cNvSpPr/>
          <p:nvPr/>
        </p:nvSpPr>
        <p:spPr>
          <a:xfrm rot="5400000">
            <a:off x="1609674" y="3279995"/>
            <a:ext cx="141361" cy="2427562"/>
          </a:xfrm>
          <a:prstGeom prst="rightBracket">
            <a:avLst/>
          </a:prstGeom>
          <a:ln w="19050">
            <a:solidFill>
              <a:srgbClr val="C5D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366013" y="5455014"/>
            <a:ext cx="11250254" cy="10731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800"/>
              </a:spcAft>
              <a:tabLst>
                <a:tab pos="1920240" algn="l"/>
              </a:tabLst>
            </a:pPr>
            <a:r>
              <a:rPr lang="en-GB" sz="1600" b="1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Référence</a:t>
            </a:r>
            <a:endParaRPr lang="en-GB" sz="1600" b="1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tabLst>
                <a:tab pos="1920240" algn="l"/>
              </a:tabLst>
            </a:pPr>
            <a:r>
              <a:rPr lang="en-GB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Fabien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, M., 2019. Boosting and </a:t>
            </a:r>
            <a:r>
              <a:rPr lang="en-GB" sz="1600" dirty="0" err="1">
                <a:ea typeface="Calibri" panose="020F0502020204030204" pitchFamily="34" charset="0"/>
                <a:cs typeface="Times New Roman" panose="02020603050405020304" pitchFamily="18" charset="0"/>
              </a:rPr>
              <a:t>AdaBoost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 clearly explained [WWW Document]. Data Sci. </a:t>
            </a:r>
            <a:endParaRPr lang="en-GB" sz="16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800"/>
              </a:spcAft>
              <a:tabLst>
                <a:tab pos="1920240" algn="l"/>
              </a:tabLst>
            </a:pPr>
            <a:r>
              <a:rPr lang="en-GB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URL https</a:t>
            </a:r>
            <a:r>
              <a:rPr lang="en-GB" sz="1600" dirty="0"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GB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towardsdatascience.com/boosting-and-adaboost-clearly-explained-856e21152d3e</a:t>
            </a:r>
            <a:endParaRPr lang="fr-FR" sz="16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72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 animBg="1"/>
      <p:bldP spid="8" grpId="0" animBg="1"/>
      <p:bldP spid="29" grpId="0" animBg="1"/>
      <p:bldP spid="9" grpId="0" animBg="1"/>
      <p:bldP spid="13" grpId="0"/>
      <p:bldP spid="26" grpId="0" animBg="1"/>
      <p:bldP spid="35" grpId="0" animBg="1"/>
      <p:bldP spid="45" grpId="0"/>
      <p:bldP spid="46" grpId="0"/>
      <p:bldP spid="48" grpId="0" animBg="1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3143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AdaBoost</a:t>
            </a:r>
            <a:endParaRPr lang="fr-FR" sz="24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5157" y="1231755"/>
            <a:ext cx="1105643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Définition </a:t>
            </a:r>
            <a:endParaRPr lang="fr-FR" alt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1600" dirty="0" err="1"/>
              <a:t>AdaBoost</a:t>
            </a:r>
            <a:r>
              <a:rPr lang="fr-FR" sz="1600" dirty="0"/>
              <a:t> (</a:t>
            </a:r>
            <a:r>
              <a:rPr lang="fr-FR" sz="1600" i="1" dirty="0"/>
              <a:t>adaptative </a:t>
            </a:r>
            <a:r>
              <a:rPr lang="fr-FR" sz="1600" i="1" dirty="0" err="1"/>
              <a:t>boosting</a:t>
            </a:r>
            <a:r>
              <a:rPr lang="fr-FR" sz="1600" dirty="0"/>
              <a:t>) est une méthode ensembliste de </a:t>
            </a:r>
            <a:r>
              <a:rPr lang="fr-FR" sz="1600" i="1" dirty="0"/>
              <a:t>machine </a:t>
            </a:r>
            <a:r>
              <a:rPr lang="fr-FR" sz="1600" i="1" dirty="0" err="1"/>
              <a:t>learning</a:t>
            </a:r>
            <a:r>
              <a:rPr lang="fr-FR" sz="1600" dirty="0"/>
              <a:t> utilisée pour des problèmes de classification </a:t>
            </a:r>
            <a:r>
              <a:rPr lang="fr-FR" sz="1600" dirty="0" smtClean="0"/>
              <a:t>supervisée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sz="1600" dirty="0" smtClean="0"/>
              <a:t>Méta-algorithme </a:t>
            </a:r>
            <a:r>
              <a:rPr lang="fr-FR" sz="1600" dirty="0"/>
              <a:t>de </a:t>
            </a:r>
            <a:r>
              <a:rPr lang="fr-FR" sz="1600" i="1" dirty="0" err="1"/>
              <a:t>boosting</a:t>
            </a:r>
            <a:r>
              <a:rPr lang="fr-FR" sz="1600" dirty="0"/>
              <a:t> qui utilise généralement un arbre de décision comme </a:t>
            </a:r>
            <a:r>
              <a:rPr lang="fr-FR" sz="1600" i="1" dirty="0" err="1"/>
              <a:t>classifieur</a:t>
            </a:r>
            <a:r>
              <a:rPr lang="fr-FR" sz="1600" i="1" dirty="0"/>
              <a:t> </a:t>
            </a:r>
            <a:r>
              <a:rPr lang="fr-FR" sz="1600" i="1" dirty="0" smtClean="0"/>
              <a:t>faible</a:t>
            </a:r>
            <a:endParaRPr lang="fr-FR" sz="1600" dirty="0"/>
          </a:p>
        </p:txBody>
      </p:sp>
      <p:sp>
        <p:nvSpPr>
          <p:cNvPr id="8" name="Rectangle 7"/>
          <p:cNvSpPr/>
          <p:nvPr/>
        </p:nvSpPr>
        <p:spPr>
          <a:xfrm>
            <a:off x="222504" y="2706988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Principe général</a:t>
            </a:r>
          </a:p>
        </p:txBody>
      </p:sp>
      <p:sp>
        <p:nvSpPr>
          <p:cNvPr id="9" name="Rectangle 8"/>
          <p:cNvSpPr/>
          <p:nvPr/>
        </p:nvSpPr>
        <p:spPr>
          <a:xfrm>
            <a:off x="727688" y="3175646"/>
            <a:ext cx="107894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i="1" dirty="0" smtClean="0">
                <a:ea typeface="Calibri" panose="020F0502020204030204" pitchFamily="34" charset="0"/>
              </a:rPr>
              <a:t>Booster</a:t>
            </a:r>
            <a:r>
              <a:rPr lang="fr-FR" sz="1600" dirty="0" smtClean="0">
                <a:ea typeface="Calibri" panose="020F0502020204030204" pitchFamily="34" charset="0"/>
              </a:rPr>
              <a:t> </a:t>
            </a:r>
            <a:r>
              <a:rPr lang="fr-FR" sz="1600" dirty="0">
                <a:ea typeface="Calibri" panose="020F0502020204030204" pitchFamily="34" charset="0"/>
              </a:rPr>
              <a:t>successivement les performances de </a:t>
            </a:r>
            <a:r>
              <a:rPr lang="fr-FR" sz="1600" i="1" dirty="0" err="1">
                <a:ea typeface="Calibri" panose="020F0502020204030204" pitchFamily="34" charset="0"/>
              </a:rPr>
              <a:t>classifieurs</a:t>
            </a:r>
            <a:r>
              <a:rPr lang="fr-FR" sz="1600" i="1" dirty="0">
                <a:ea typeface="Calibri" panose="020F0502020204030204" pitchFamily="34" charset="0"/>
              </a:rPr>
              <a:t> faibles</a:t>
            </a:r>
            <a:r>
              <a:rPr lang="fr-FR" sz="1600" dirty="0">
                <a:ea typeface="Calibri" panose="020F0502020204030204" pitchFamily="34" charset="0"/>
              </a:rPr>
              <a:t> en donnant plus de poids aux échantillons mal classés par le </a:t>
            </a:r>
            <a:r>
              <a:rPr lang="fr-FR" sz="1600" dirty="0" err="1">
                <a:ea typeface="Calibri" panose="020F0502020204030204" pitchFamily="34" charset="0"/>
              </a:rPr>
              <a:t>classifieur</a:t>
            </a:r>
            <a:r>
              <a:rPr lang="fr-FR" sz="1600" dirty="0">
                <a:ea typeface="Calibri" panose="020F0502020204030204" pitchFamily="34" charset="0"/>
              </a:rPr>
              <a:t> </a:t>
            </a:r>
            <a:r>
              <a:rPr lang="fr-FR" sz="1600" dirty="0" smtClean="0">
                <a:ea typeface="Calibri" panose="020F0502020204030204" pitchFamily="34" charset="0"/>
              </a:rPr>
              <a:t>courant</a:t>
            </a:r>
          </a:p>
          <a:p>
            <a:endParaRPr lang="fr-FR" sz="1600" dirty="0"/>
          </a:p>
          <a:p>
            <a:r>
              <a:rPr lang="fr-FR" sz="1600" dirty="0" smtClean="0"/>
              <a:t>Prise en </a:t>
            </a:r>
            <a:r>
              <a:rPr lang="fr-FR" sz="1600" dirty="0"/>
              <a:t>compte </a:t>
            </a:r>
            <a:r>
              <a:rPr lang="fr-FR" sz="1600" dirty="0" smtClean="0"/>
              <a:t>de toutes </a:t>
            </a:r>
            <a:r>
              <a:rPr lang="fr-FR" sz="1600" dirty="0"/>
              <a:t>les sorties des </a:t>
            </a:r>
            <a:r>
              <a:rPr lang="fr-FR" sz="1600" dirty="0" err="1"/>
              <a:t>classifieurs</a:t>
            </a:r>
            <a:r>
              <a:rPr lang="fr-FR" sz="1600" dirty="0"/>
              <a:t> faibles avec une pondération qui </a:t>
            </a:r>
            <a:r>
              <a:rPr lang="fr-FR" sz="1600" dirty="0" smtClean="0"/>
              <a:t>dépend des performances respectives dans la </a:t>
            </a:r>
            <a:r>
              <a:rPr lang="fr-FR" sz="1600" dirty="0"/>
              <a:t>d</a:t>
            </a:r>
            <a:r>
              <a:rPr lang="fr-FR" sz="1600" dirty="0" smtClean="0"/>
              <a:t>écision finale prise par le </a:t>
            </a:r>
            <a:r>
              <a:rPr lang="fr-FR" sz="1600" i="1" dirty="0" err="1" smtClean="0"/>
              <a:t>classifieur</a:t>
            </a:r>
            <a:r>
              <a:rPr lang="fr-FR" sz="1600" i="1" dirty="0" smtClean="0"/>
              <a:t> fort</a:t>
            </a:r>
            <a:endParaRPr lang="fr-FR" sz="1600" dirty="0"/>
          </a:p>
        </p:txBody>
      </p:sp>
      <p:sp>
        <p:nvSpPr>
          <p:cNvPr id="10" name="Flèche droite 9"/>
          <p:cNvSpPr/>
          <p:nvPr/>
        </p:nvSpPr>
        <p:spPr>
          <a:xfrm>
            <a:off x="194348" y="3188307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222504" y="3931943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95" y="4525234"/>
            <a:ext cx="6541957" cy="129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59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3143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AdaBoost</a:t>
            </a:r>
            <a:endParaRPr lang="fr-FR" sz="2400" dirty="0"/>
          </a:p>
        </p:txBody>
      </p:sp>
      <p:sp>
        <p:nvSpPr>
          <p:cNvPr id="12" name="Rectangle 11"/>
          <p:cNvSpPr/>
          <p:nvPr/>
        </p:nvSpPr>
        <p:spPr>
          <a:xfrm>
            <a:off x="326055" y="1192918"/>
            <a:ext cx="342273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Application avec un exemple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Supposons </a:t>
            </a:r>
            <a:r>
              <a:rPr lang="fr-FR" altLang="fr-FR" sz="1600" dirty="0">
                <a:ea typeface="Calibri" panose="020F0502020204030204" pitchFamily="34" charset="0"/>
                <a:cs typeface="Times New Roman" panose="02020603050405020304" pitchFamily="18" charset="0"/>
              </a:rPr>
              <a:t>le jeu de données suivant : </a:t>
            </a:r>
          </a:p>
        </p:txBody>
      </p:sp>
      <p:grpSp>
        <p:nvGrpSpPr>
          <p:cNvPr id="14" name="Groupe 13"/>
          <p:cNvGrpSpPr/>
          <p:nvPr/>
        </p:nvGrpSpPr>
        <p:grpSpPr>
          <a:xfrm>
            <a:off x="472236" y="3162863"/>
            <a:ext cx="3022960" cy="3185686"/>
            <a:chOff x="1334590" y="3222202"/>
            <a:chExt cx="3022960" cy="3185686"/>
          </a:xfrm>
        </p:grpSpPr>
        <p:sp>
          <p:nvSpPr>
            <p:cNvPr id="15" name="Rectangle 14"/>
            <p:cNvSpPr/>
            <p:nvPr/>
          </p:nvSpPr>
          <p:spPr>
            <a:xfrm>
              <a:off x="1985878" y="4013586"/>
              <a:ext cx="1292899" cy="20606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334590" y="3945675"/>
              <a:ext cx="783771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smtClean="0"/>
                <a:t>Fen 1</a:t>
              </a:r>
            </a:p>
            <a:p>
              <a:r>
                <a:rPr lang="fr-FR" sz="1400" dirty="0" smtClean="0"/>
                <a:t>Fen 2</a:t>
              </a:r>
            </a:p>
            <a:p>
              <a:r>
                <a:rPr lang="fr-FR" sz="1400" dirty="0" smtClean="0"/>
                <a:t>Fen 3</a:t>
              </a:r>
            </a:p>
            <a:p>
              <a:r>
                <a:rPr lang="fr-FR" sz="1400" dirty="0" smtClean="0"/>
                <a:t>Fen 4</a:t>
              </a:r>
            </a:p>
            <a:p>
              <a:r>
                <a:rPr lang="fr-FR" sz="1400" dirty="0" smtClean="0"/>
                <a:t>…</a:t>
              </a:r>
            </a:p>
            <a:p>
              <a:endParaRPr lang="fr-FR" sz="1400" dirty="0"/>
            </a:p>
            <a:p>
              <a:endParaRPr lang="fr-FR" sz="1400" dirty="0" smtClean="0"/>
            </a:p>
            <a:p>
              <a:endParaRPr lang="fr-FR" sz="1400" dirty="0"/>
            </a:p>
            <a:p>
              <a:r>
                <a:rPr lang="fr-FR" sz="1400" dirty="0" smtClean="0"/>
                <a:t>Fen 21</a:t>
              </a:r>
            </a:p>
            <a:p>
              <a:r>
                <a:rPr lang="fr-FR" sz="1400" dirty="0" smtClean="0"/>
                <a:t>Fen 22</a:t>
              </a:r>
            </a:p>
            <a:p>
              <a:endParaRPr lang="fr-FR" sz="1400" dirty="0"/>
            </a:p>
          </p:txBody>
        </p:sp>
        <p:sp>
          <p:nvSpPr>
            <p:cNvPr id="17" name="ZoneTexte 16"/>
            <p:cNvSpPr txBox="1"/>
            <p:nvPr/>
          </p:nvSpPr>
          <p:spPr>
            <a:xfrm rot="19545751">
              <a:off x="1886204" y="3222202"/>
              <a:ext cx="21682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fr-FR" sz="1400" dirty="0">
                  <a:ea typeface="Calibri" panose="020F0502020204030204" pitchFamily="34" charset="0"/>
                  <a:cs typeface="Times New Roman" panose="02020603050405020304" pitchFamily="18" charset="0"/>
                </a:rPr>
                <a:t>moyenne de </a:t>
              </a:r>
              <a:r>
                <a:rPr lang="fr-FR" altLang="fr-FR" sz="14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l’OBDA (X1)</a:t>
              </a:r>
              <a:endParaRPr lang="fr-FR" sz="1400" dirty="0"/>
            </a:p>
          </p:txBody>
        </p:sp>
        <p:sp>
          <p:nvSpPr>
            <p:cNvPr id="18" name="ZoneTexte 17"/>
            <p:cNvSpPr txBox="1"/>
            <p:nvPr/>
          </p:nvSpPr>
          <p:spPr>
            <a:xfrm rot="19545751">
              <a:off x="2476499" y="3314298"/>
              <a:ext cx="1881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fr-FR" sz="1400" dirty="0">
                  <a:ea typeface="Calibri" panose="020F0502020204030204" pitchFamily="34" charset="0"/>
                  <a:cs typeface="Times New Roman" panose="02020603050405020304" pitchFamily="18" charset="0"/>
                </a:rPr>
                <a:t>moyenne </a:t>
              </a:r>
              <a:r>
                <a:rPr lang="fr-FR" altLang="fr-FR" sz="1400" dirty="0" smtClean="0">
                  <a:ea typeface="Calibri" panose="020F0502020204030204" pitchFamily="34" charset="0"/>
                  <a:cs typeface="Times New Roman" panose="02020603050405020304" pitchFamily="18" charset="0"/>
                </a:rPr>
                <a:t>du roll (X2)</a:t>
              </a:r>
              <a:endParaRPr lang="fr-FR" sz="1400" dirty="0" smtClean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267729" y="4013586"/>
              <a:ext cx="576456" cy="206064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278777" y="3906486"/>
              <a:ext cx="66169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dirty="0" err="1" smtClean="0"/>
                <a:t>Pât</a:t>
              </a:r>
              <a:endParaRPr lang="fr-FR" sz="1400" dirty="0" smtClean="0"/>
            </a:p>
            <a:p>
              <a:r>
                <a:rPr lang="fr-FR" sz="1400" dirty="0" err="1" smtClean="0"/>
                <a:t>Pât</a:t>
              </a:r>
              <a:endParaRPr lang="fr-FR" sz="1400" dirty="0" smtClean="0"/>
            </a:p>
            <a:p>
              <a:r>
                <a:rPr lang="fr-FR" sz="1400" dirty="0" err="1" smtClean="0"/>
                <a:t>Pât</a:t>
              </a:r>
              <a:endParaRPr lang="fr-FR" sz="1400" dirty="0" smtClean="0"/>
            </a:p>
            <a:p>
              <a:r>
                <a:rPr lang="fr-FR" sz="1400" dirty="0" smtClean="0"/>
                <a:t>Repos</a:t>
              </a:r>
            </a:p>
            <a:p>
              <a:r>
                <a:rPr lang="fr-FR" sz="1400" dirty="0" smtClean="0"/>
                <a:t>…</a:t>
              </a:r>
            </a:p>
            <a:p>
              <a:endParaRPr lang="fr-FR" sz="1400" dirty="0"/>
            </a:p>
            <a:p>
              <a:endParaRPr lang="fr-FR" sz="1400" dirty="0" smtClean="0"/>
            </a:p>
            <a:p>
              <a:endParaRPr lang="fr-FR" sz="1400" dirty="0" smtClean="0"/>
            </a:p>
            <a:p>
              <a:r>
                <a:rPr lang="fr-FR" sz="1400" dirty="0" smtClean="0"/>
                <a:t>Repos</a:t>
              </a:r>
            </a:p>
            <a:p>
              <a:r>
                <a:rPr lang="fr-FR" sz="1400" dirty="0" err="1" smtClean="0"/>
                <a:t>Pât</a:t>
              </a:r>
              <a:endParaRPr lang="fr-FR" sz="1400" dirty="0" smtClean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4401688" y="1656741"/>
            <a:ext cx="75129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</a:rPr>
              <a:t>Objectif</a:t>
            </a:r>
            <a:r>
              <a:rPr lang="fr-FR" sz="1600" dirty="0" smtClean="0">
                <a:ea typeface="Calibri" panose="020F0502020204030204" pitchFamily="34" charset="0"/>
              </a:rPr>
              <a:t> = prédire </a:t>
            </a:r>
            <a:r>
              <a:rPr lang="fr-FR" sz="1600" dirty="0">
                <a:ea typeface="Calibri" panose="020F0502020204030204" pitchFamily="34" charset="0"/>
              </a:rPr>
              <a:t>les comportements </a:t>
            </a:r>
            <a:r>
              <a:rPr lang="fr-FR" sz="1600" dirty="0" smtClean="0">
                <a:ea typeface="Calibri" panose="020F0502020204030204" pitchFamily="34" charset="0"/>
              </a:rPr>
              <a:t>des  </a:t>
            </a:r>
            <a:r>
              <a:rPr lang="fr-FR" sz="1600" dirty="0">
                <a:ea typeface="Calibri" panose="020F0502020204030204" pitchFamily="34" charset="0"/>
              </a:rPr>
              <a:t>vaches laitières à partir des variables extraites du </a:t>
            </a:r>
            <a:r>
              <a:rPr lang="fr-FR" sz="1600" dirty="0" smtClean="0">
                <a:ea typeface="Calibri" panose="020F0502020204030204" pitchFamily="34" charset="0"/>
              </a:rPr>
              <a:t>signal</a:t>
            </a:r>
            <a:endParaRPr lang="fr-FR" sz="1600" dirty="0"/>
          </a:p>
        </p:txBody>
      </p:sp>
      <p:sp>
        <p:nvSpPr>
          <p:cNvPr id="22" name="ZoneTexte 21"/>
          <p:cNvSpPr txBox="1"/>
          <p:nvPr/>
        </p:nvSpPr>
        <p:spPr>
          <a:xfrm>
            <a:off x="388199" y="1970580"/>
            <a:ext cx="3821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24 fenêtres de signal</a:t>
            </a:r>
          </a:p>
          <a:p>
            <a:r>
              <a:rPr lang="fr-FR" sz="1600" dirty="0"/>
              <a:t>12 fenêtres </a:t>
            </a:r>
            <a:r>
              <a:rPr lang="fr-FR" sz="1600" dirty="0" smtClean="0">
                <a:sym typeface="Wingdings" panose="05000000000000000000" pitchFamily="2" charset="2"/>
              </a:rPr>
              <a:t> </a:t>
            </a:r>
            <a:r>
              <a:rPr lang="fr-FR" sz="1600" dirty="0" smtClean="0"/>
              <a:t>comportement </a:t>
            </a:r>
            <a:r>
              <a:rPr lang="fr-FR" sz="1600" dirty="0"/>
              <a:t>de pâturage </a:t>
            </a:r>
          </a:p>
          <a:p>
            <a:r>
              <a:rPr lang="fr-FR" sz="1600" dirty="0" smtClean="0"/>
              <a:t>12 </a:t>
            </a:r>
            <a:r>
              <a:rPr lang="fr-FR" sz="1600" dirty="0"/>
              <a:t>autres </a:t>
            </a:r>
            <a:r>
              <a:rPr lang="fr-FR" sz="1600" dirty="0" smtClean="0">
                <a:sym typeface="Wingdings" panose="05000000000000000000" pitchFamily="2" charset="2"/>
              </a:rPr>
              <a:t> </a:t>
            </a:r>
            <a:r>
              <a:rPr lang="fr-FR" sz="1600" dirty="0" smtClean="0"/>
              <a:t>comportement </a:t>
            </a:r>
            <a:r>
              <a:rPr lang="fr-FR" sz="1600" dirty="0"/>
              <a:t>de repos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090756" y="2465230"/>
                <a:ext cx="662711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dirty="0" smtClean="0">
                    <a:effectLst/>
                  </a:rPr>
                  <a:t>Soit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le comportement associé à chaque fenêtre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fr-FR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Par la suite, on considérera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prend la valeur – 1 lorsqu’il s’agit du comportement « repos » et la valeur + 1 lorsqu’il s’agit du comportement « pâture »</a:t>
                </a:r>
                <a:endParaRPr lang="fr-FR" sz="16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756" y="2465230"/>
                <a:ext cx="6627111" cy="830997"/>
              </a:xfrm>
              <a:prstGeom prst="rect">
                <a:avLst/>
              </a:prstGeom>
              <a:blipFill>
                <a:blip r:embed="rId2"/>
                <a:stretch>
                  <a:fillRect l="-460" t="-2190" b="-80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lèche droite 22"/>
          <p:cNvSpPr/>
          <p:nvPr/>
        </p:nvSpPr>
        <p:spPr>
          <a:xfrm>
            <a:off x="4448026" y="2646965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366" y="4166833"/>
            <a:ext cx="6682329" cy="222016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5090756" y="3712172"/>
            <a:ext cx="59686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/>
              <a:t>On suppose</a:t>
            </a:r>
            <a:r>
              <a:rPr lang="fr-FR" sz="1600" dirty="0" smtClean="0">
                <a:effectLst/>
              </a:rPr>
              <a:t> que la distribution des 24 échantillons est la suivante :</a:t>
            </a:r>
            <a:endParaRPr lang="fr-FR" sz="1600" dirty="0"/>
          </a:p>
        </p:txBody>
      </p:sp>
      <p:sp>
        <p:nvSpPr>
          <p:cNvPr id="26" name="Flèche droite 25"/>
          <p:cNvSpPr/>
          <p:nvPr/>
        </p:nvSpPr>
        <p:spPr>
          <a:xfrm>
            <a:off x="4448026" y="3646493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918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/>
      <p:bldP spid="23" grpId="0" animBg="1"/>
      <p:bldP spid="25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3143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AdaBoost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232906" y="1417251"/>
            <a:ext cx="4458272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1600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Etape 1 : Identification du premier </a:t>
            </a:r>
            <a:r>
              <a:rPr lang="fr-FR" sz="1600" dirty="0" err="1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classifieur</a:t>
            </a:r>
            <a:r>
              <a:rPr lang="fr-FR" sz="1600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faible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9588" y="1026617"/>
            <a:ext cx="1314784" cy="369332"/>
          </a:xfrm>
          <a:prstGeom prst="rect">
            <a:avLst/>
          </a:prstGeom>
          <a:solidFill>
            <a:srgbClr val="8DC5B1"/>
          </a:solidFill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Algorithme </a:t>
            </a:r>
          </a:p>
        </p:txBody>
      </p:sp>
      <p:sp>
        <p:nvSpPr>
          <p:cNvPr id="8" name="Rectangle 7"/>
          <p:cNvSpPr/>
          <p:nvPr/>
        </p:nvSpPr>
        <p:spPr>
          <a:xfrm>
            <a:off x="232905" y="1874873"/>
            <a:ext cx="98435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ea typeface="Calibri" panose="020F0502020204030204" pitchFamily="34" charset="0"/>
              </a:rPr>
              <a:t>Soit T le nombre maximum d’itérations et t = 1 la première itération de l’algorithme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21710" y="2417083"/>
                <a:ext cx="1013092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dirty="0" smtClean="0">
                    <a:ea typeface="Calibri" panose="020F0502020204030204" pitchFamily="34" charset="0"/>
                  </a:rPr>
                  <a:t>AdaBoost </a:t>
                </a:r>
                <a:r>
                  <a:rPr lang="fr-FR" sz="1600" dirty="0">
                    <a:ea typeface="Calibri" panose="020F0502020204030204" pitchFamily="34" charset="0"/>
                  </a:rPr>
                  <a:t>commence par identifier un premier </a:t>
                </a:r>
                <a:r>
                  <a:rPr lang="fr-FR" sz="1600" i="1" dirty="0" err="1">
                    <a:ea typeface="Times New Roman" panose="02020603050405020304" pitchFamily="18" charset="0"/>
                  </a:rPr>
                  <a:t>classifieur</a:t>
                </a:r>
                <a:r>
                  <a:rPr lang="fr-FR" sz="1600" i="1" dirty="0">
                    <a:ea typeface="Times New Roman" panose="02020603050405020304" pitchFamily="18" charset="0"/>
                  </a:rPr>
                  <a:t> faible</a:t>
                </a:r>
                <a:r>
                  <a:rPr lang="fr-FR" sz="1600" dirty="0">
                    <a:ea typeface="Calibri" panose="020F0502020204030204" pitchFamily="34" charset="0"/>
                  </a:rPr>
                  <a:t> noté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fr-FR" sz="1600" i="1" dirty="0" smtClean="0">
                    <a:ea typeface="Times New Roman" panose="02020603050405020304" pitchFamily="18" charset="0"/>
                  </a:rPr>
                  <a:t>= </a:t>
                </a:r>
                <a:r>
                  <a:rPr lang="fr-FR" sz="1600" dirty="0" smtClean="0">
                    <a:ea typeface="Times New Roman" panose="02020603050405020304" pitchFamily="18" charset="0"/>
                  </a:rPr>
                  <a:t>un</a:t>
                </a:r>
                <a:r>
                  <a:rPr lang="fr-FR" sz="1600" i="1" dirty="0" smtClean="0">
                    <a:ea typeface="Times New Roman" panose="02020603050405020304" pitchFamily="18" charset="0"/>
                  </a:rPr>
                  <a:t> arbre </a:t>
                </a:r>
                <a:r>
                  <a:rPr lang="fr-FR" sz="1600" i="1" dirty="0">
                    <a:ea typeface="Times New Roman" panose="02020603050405020304" pitchFamily="18" charset="0"/>
                  </a:rPr>
                  <a:t>de décision constitué uniquement de deux feuilles</a:t>
                </a:r>
                <a:r>
                  <a:rPr lang="fr-FR" sz="1600" dirty="0">
                    <a:ea typeface="Times New Roman" panose="02020603050405020304" pitchFamily="18" charset="0"/>
                  </a:rPr>
                  <a:t> (« </a:t>
                </a:r>
                <a:r>
                  <a:rPr lang="fr-FR" sz="1600" i="1" dirty="0" err="1">
                    <a:ea typeface="Times New Roman" panose="02020603050405020304" pitchFamily="18" charset="0"/>
                  </a:rPr>
                  <a:t>stump</a:t>
                </a:r>
                <a:r>
                  <a:rPr lang="fr-FR" sz="1600" i="1" dirty="0">
                    <a:ea typeface="Times New Roman" panose="02020603050405020304" pitchFamily="18" charset="0"/>
                  </a:rPr>
                  <a:t> </a:t>
                </a:r>
                <a:r>
                  <a:rPr lang="fr-FR" sz="1600" dirty="0">
                    <a:ea typeface="Times New Roman" panose="02020603050405020304" pitchFamily="18" charset="0"/>
                  </a:rPr>
                  <a:t>») qui divise le jeu de données en groupes les plus homogènes possibles</a:t>
                </a:r>
                <a:endParaRPr lang="fr-FR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10" y="2417083"/>
                <a:ext cx="10130925" cy="584775"/>
              </a:xfrm>
              <a:prstGeom prst="rect">
                <a:avLst/>
              </a:prstGeom>
              <a:blipFill>
                <a:blip r:embed="rId2"/>
                <a:stretch>
                  <a:fillRect l="-301" t="-3158" b="-136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èche droite 24"/>
          <p:cNvSpPr/>
          <p:nvPr/>
        </p:nvSpPr>
        <p:spPr>
          <a:xfrm>
            <a:off x="329588" y="2469629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201" y="2944307"/>
            <a:ext cx="6531629" cy="228088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94894" y="5248316"/>
            <a:ext cx="7691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dirty="0"/>
              <a:t>Pour cette première étape, on considère que chaque échantillon a rigoureusement la même importance, </a:t>
            </a:r>
            <a:r>
              <a:rPr lang="fr-FR" sz="1600" i="1" dirty="0"/>
              <a:t>i.e.</a:t>
            </a:r>
            <a:r>
              <a:rPr lang="fr-FR" sz="1600" dirty="0"/>
              <a:t> le même </a:t>
            </a:r>
            <a:r>
              <a:rPr lang="fr-FR" sz="1600" i="1" dirty="0"/>
              <a:t>poids</a:t>
            </a:r>
            <a:r>
              <a:rPr lang="fr-FR" sz="1600" dirty="0"/>
              <a:t>, dans le calcul de l’erreur de classification</a:t>
            </a:r>
          </a:p>
        </p:txBody>
      </p:sp>
      <p:sp>
        <p:nvSpPr>
          <p:cNvPr id="26" name="Flèche droite 25"/>
          <p:cNvSpPr/>
          <p:nvPr/>
        </p:nvSpPr>
        <p:spPr>
          <a:xfrm>
            <a:off x="329588" y="5269989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986980" y="6064088"/>
                <a:ext cx="1006160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dirty="0">
                    <a:ea typeface="Times New Roman" panose="02020603050405020304" pitchFamily="18" charset="0"/>
                  </a:rPr>
                  <a:t>D’un point de vue algorithmique, cela revient à trouver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qui </a:t>
                </a:r>
                <a:r>
                  <a:rPr lang="fr-FR" sz="1600" dirty="0">
                    <a:ea typeface="Calibri" panose="020F0502020204030204" pitchFamily="34" charset="0"/>
                  </a:rPr>
                  <a:t>minimise l’erreur de classification notée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80" y="6064088"/>
                <a:ext cx="10061605" cy="338554"/>
              </a:xfrm>
              <a:prstGeom prst="rect">
                <a:avLst/>
              </a:prstGeom>
              <a:blipFill>
                <a:blip r:embed="rId4"/>
                <a:stretch>
                  <a:fillRect l="-364" t="-5455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èche droite 27"/>
          <p:cNvSpPr/>
          <p:nvPr/>
        </p:nvSpPr>
        <p:spPr>
          <a:xfrm>
            <a:off x="329588" y="5977049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73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 animBg="1"/>
      <p:bldP spid="11" grpId="0"/>
      <p:bldP spid="26" grpId="0" animBg="1"/>
      <p:bldP spid="27" grpId="0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3143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AdaBoost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232906" y="1417251"/>
            <a:ext cx="4458272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1600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Etape 1 : Identification du premier </a:t>
            </a:r>
            <a:r>
              <a:rPr lang="fr-FR" sz="1600" dirty="0" err="1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classifieur</a:t>
            </a:r>
            <a:r>
              <a:rPr lang="fr-FR" sz="1600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faible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9588" y="1026617"/>
            <a:ext cx="1314784" cy="369332"/>
          </a:xfrm>
          <a:prstGeom prst="rect">
            <a:avLst/>
          </a:prstGeom>
          <a:solidFill>
            <a:srgbClr val="8DC5B1"/>
          </a:solidFill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Algorithme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896370" y="2045942"/>
                <a:ext cx="1006160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dirty="0">
                    <a:ea typeface="Times New Roman" panose="02020603050405020304" pitchFamily="18" charset="0"/>
                  </a:rPr>
                  <a:t>D’un point de vue algorithmique, cela revient à trouver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qui </a:t>
                </a:r>
                <a:r>
                  <a:rPr lang="fr-FR" sz="1600" dirty="0">
                    <a:ea typeface="Calibri" panose="020F0502020204030204" pitchFamily="34" charset="0"/>
                  </a:rPr>
                  <a:t>minimise l’erreur de classification notée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70" y="2045942"/>
                <a:ext cx="10061605" cy="338554"/>
              </a:xfrm>
              <a:prstGeom prst="rect">
                <a:avLst/>
              </a:prstGeom>
              <a:blipFill>
                <a:blip r:embed="rId2"/>
                <a:stretch>
                  <a:fillRect l="-303" t="-5455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lèche droite 27"/>
          <p:cNvSpPr/>
          <p:nvPr/>
        </p:nvSpPr>
        <p:spPr>
          <a:xfrm>
            <a:off x="302478" y="1984303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21754" y="3219239"/>
                <a:ext cx="2119106" cy="478302"/>
              </a:xfrm>
              <a:prstGeom prst="rect">
                <a:avLst/>
              </a:prstGeom>
              <a:solidFill>
                <a:srgbClr val="F7B183"/>
              </a:solidFill>
            </p:spPr>
            <p:txBody>
              <a:bodyPr wrap="none">
                <a:no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𝑎𝑟𝑔𝑚𝑖𝑛</m:t>
                    </m:r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54" y="3219239"/>
                <a:ext cx="2119106" cy="478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40860" y="3307353"/>
                <a:ext cx="4724008" cy="339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sz="1600" i="1" smtClean="0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fr-FR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</m:sSub>
                        <m:d>
                          <m:dPr>
                            <m:ctrlPr>
                              <a:rPr lang="fr-FR" sz="1600" i="1"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fr-F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fr-FR" sz="1600" i="1" smtClean="0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accent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)]</m:t>
                        </m:r>
                      </m:e>
                    </m:nary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</a:t>
                </a:r>
                <a:endParaRPr lang="fr-FR" sz="1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860" y="3307353"/>
                <a:ext cx="4724008" cy="339388"/>
              </a:xfrm>
              <a:prstGeom prst="rect">
                <a:avLst/>
              </a:prstGeom>
              <a:blipFill>
                <a:blip r:embed="rId4"/>
                <a:stretch>
                  <a:fillRect l="-774" t="-110909" b="-1727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ccolade ouvrante 16"/>
          <p:cNvSpPr/>
          <p:nvPr/>
        </p:nvSpPr>
        <p:spPr>
          <a:xfrm rot="16200000">
            <a:off x="6181064" y="2975493"/>
            <a:ext cx="289595" cy="1632091"/>
          </a:xfrm>
          <a:prstGeom prst="leftBrace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grpSp>
        <p:nvGrpSpPr>
          <p:cNvPr id="18" name="Groupe 17"/>
          <p:cNvGrpSpPr/>
          <p:nvPr/>
        </p:nvGrpSpPr>
        <p:grpSpPr>
          <a:xfrm>
            <a:off x="4143932" y="4025360"/>
            <a:ext cx="4886410" cy="929640"/>
            <a:chOff x="0" y="0"/>
            <a:chExt cx="4686376" cy="9298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 de texte 91"/>
                <p:cNvSpPr txBox="1"/>
                <p:nvPr/>
              </p:nvSpPr>
              <p:spPr>
                <a:xfrm>
                  <a:off x="0" y="0"/>
                  <a:ext cx="4686376" cy="929874"/>
                </a:xfrm>
                <a:prstGeom prst="rect">
                  <a:avLst/>
                </a:prstGeom>
                <a:solidFill>
                  <a:schemeClr val="lt1"/>
                </a:solidFill>
                <a:ln w="12700">
                  <a:solidFill>
                    <a:srgbClr val="F7B183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fr-FR" sz="12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Evènement qui vaut :</a:t>
                  </a:r>
                </a:p>
                <a:p>
                  <a:pPr marL="449580">
                    <a:lnSpc>
                      <a:spcPct val="107000"/>
                    </a:lnSpc>
                    <a:spcAft>
                      <a:spcPts val="0"/>
                    </a:spcAft>
                  </a:pPr>
                  <a:r>
                    <a:rPr lang="fr-FR" sz="1200" dirty="0"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1 si le comportement obtenu avec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</m:sSub>
                      <m:r>
                        <a:rPr lang="fr-FR" sz="1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fr-FR" sz="12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pour l’échantillon </a:t>
                  </a:r>
                  <a14:m>
                    <m:oMath xmlns:m="http://schemas.openxmlformats.org/officeDocument/2006/math">
                      <m:r>
                        <a:rPr lang="fr-FR" sz="1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fr-FR" sz="1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fr-FR" sz="12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à partir des variables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fr-FR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fr-FR" sz="12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fr-FR" sz="12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fr-FR" sz="12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diffère du comportement observé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12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fr-FR" sz="12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fr-FR" sz="1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indent="449580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200" dirty="0">
                      <a:effectLst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0 sinon</a:t>
                  </a:r>
                  <a:endParaRPr lang="fr-FR" sz="1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1200" dirty="0">
                      <a:effectLst/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</a:p>
              </p:txBody>
            </p:sp>
          </mc:Choice>
          <mc:Fallback xmlns="">
            <p:sp>
              <p:nvSpPr>
                <p:cNvPr id="19" name="Zone de texte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0"/>
                  <a:ext cx="4686376" cy="92987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solidFill>
                    <a:srgbClr val="F7B183"/>
                  </a:solidFill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ccolade ouvrante 19"/>
            <p:cNvSpPr/>
            <p:nvPr/>
          </p:nvSpPr>
          <p:spPr>
            <a:xfrm>
              <a:off x="220980" y="335280"/>
              <a:ext cx="216000" cy="421200"/>
            </a:xfrm>
            <a:prstGeom prst="leftBrace">
              <a:avLst/>
            </a:prstGeom>
            <a:ln w="12700">
              <a:solidFill>
                <a:srgbClr val="F7B1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r-FR"/>
            </a:p>
          </p:txBody>
        </p:sp>
      </p:grp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89760" y="-9220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689760" y="-4648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970535" y="2626746"/>
                <a:ext cx="7347578" cy="625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fr-FR" sz="1600" dirty="0" smtClean="0">
                    <a:solidFill>
                      <a:schemeClr val="tx2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6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fr-FR" sz="1600" dirty="0" smtClean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poids affecté à tout échantillon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fr-FR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600" dirty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 jeu de données à t = </a:t>
                </a:r>
                <a:r>
                  <a:rPr lang="fr-FR" sz="1600" dirty="0" smtClean="0">
                    <a:solidFill>
                      <a:schemeClr val="tx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fr-FR" sz="1600" dirty="0">
                  <a:solidFill>
                    <a:schemeClr val="tx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535" y="2626746"/>
                <a:ext cx="7347578" cy="625749"/>
              </a:xfrm>
              <a:prstGeom prst="rect">
                <a:avLst/>
              </a:prstGeom>
              <a:blipFill>
                <a:blip r:embed="rId6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Virage 15"/>
          <p:cNvSpPr/>
          <p:nvPr/>
        </p:nvSpPr>
        <p:spPr>
          <a:xfrm>
            <a:off x="4562046" y="2905693"/>
            <a:ext cx="408489" cy="36735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03015" y="5538875"/>
                <a:ext cx="10149511" cy="523220"/>
              </a:xfrm>
              <a:prstGeom prst="rect">
                <a:avLst/>
              </a:prstGeom>
              <a:ln>
                <a:solidFill>
                  <a:srgbClr val="F7B183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800"/>
                  </a:spcAft>
                </a:pPr>
                <a:r>
                  <a:rPr lang="fr-FR" sz="14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Remarque : Par définition, un </a:t>
                </a:r>
                <a:r>
                  <a:rPr lang="fr-FR" sz="1400" i="1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classifieur</a:t>
                </a:r>
                <a:r>
                  <a:rPr lang="fr-FR" sz="14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faible doit résulter sur une erreur de classification strictement inférieure à celle qui aurait été obtenue par hasard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&lt;0.5</m:t>
                    </m:r>
                  </m:oMath>
                </a14:m>
                <a:r>
                  <a:rPr lang="fr-FR" sz="14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dans ce contexte). L’algorithme s’arrêtera si aucun </a:t>
                </a:r>
                <a:r>
                  <a:rPr lang="fr-FR" sz="1400" i="1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classifieur</a:t>
                </a:r>
                <a:r>
                  <a:rPr lang="fr-FR" sz="14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satisfaisant cette condition n’a pu être trouvé. </a:t>
                </a:r>
                <a:endParaRPr lang="fr-FR" sz="1400" i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5" y="5538875"/>
                <a:ext cx="10149511" cy="523220"/>
              </a:xfrm>
              <a:prstGeom prst="rect">
                <a:avLst/>
              </a:prstGeom>
              <a:blipFill>
                <a:blip r:embed="rId7"/>
                <a:stretch>
                  <a:fillRect l="-120" t="-1149" r="-120" b="-10345"/>
                </a:stretch>
              </a:blipFill>
              <a:ln>
                <a:solidFill>
                  <a:srgbClr val="F7B183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05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  <p:bldP spid="2" grpId="0" animBg="1"/>
      <p:bldP spid="3" grpId="0"/>
      <p:bldP spid="17" grpId="0" animBg="1"/>
      <p:bldP spid="15" grpId="0"/>
      <p:bldP spid="16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3143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AdaBoost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279448" y="1515201"/>
            <a:ext cx="3488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1600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Etape </a:t>
            </a:r>
            <a:r>
              <a:rPr lang="fr-FR" sz="1600" dirty="0" smtClean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1600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sz="1600" dirty="0" smtClean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Calcul et mise à jour des poids</a:t>
            </a:r>
            <a:endParaRPr lang="fr-FR" sz="1600" dirty="0">
              <a:solidFill>
                <a:srgbClr val="8DC5B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9588" y="1026617"/>
            <a:ext cx="1314784" cy="369332"/>
          </a:xfrm>
          <a:prstGeom prst="rect">
            <a:avLst/>
          </a:prstGeom>
          <a:solidFill>
            <a:srgbClr val="8DC5B1"/>
          </a:solidFill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Algorithme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89760" y="-9220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689760" y="-4648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29588" y="1976866"/>
                <a:ext cx="6096000" cy="83420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285750" lvl="0" indent="-285750" algn="just">
                  <a:lnSpc>
                    <a:spcPct val="150000"/>
                  </a:lnSpc>
                  <a:spcAft>
                    <a:spcPts val="0"/>
                  </a:spcAft>
                  <a:buFont typeface="Wingdings" panose="05000000000000000000" pitchFamily="2" charset="2"/>
                  <a:buChar char="ü"/>
                </a:pPr>
                <a:r>
                  <a:rPr lang="fr-FR" sz="16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Calcul du </a:t>
                </a:r>
                <a:r>
                  <a:rPr lang="fr-FR" sz="16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libri" panose="020F0502020204030204" pitchFamily="34" charset="0"/>
                    <a:cs typeface="Times New Roman" panose="02020603050405020304" pitchFamily="18" charset="0"/>
                  </a:rPr>
                  <a:t>poids </a:t>
                </a:r>
                <a:r>
                  <a:rPr lang="fr-FR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libri" panose="020F0502020204030204" pitchFamily="34" charset="0"/>
                    <a:cs typeface="Times New Roman" panose="02020603050405020304" pitchFamily="18" charset="0"/>
                  </a:rPr>
                  <a:t>du </a:t>
                </a:r>
                <a:r>
                  <a:rPr lang="fr-FR" sz="1600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libri" panose="020F0502020204030204" pitchFamily="34" charset="0"/>
                    <a:cs typeface="Times New Roman" panose="02020603050405020304" pitchFamily="18" charset="0"/>
                  </a:rPr>
                  <a:t>classifieur</a:t>
                </a:r>
                <a:r>
                  <a:rPr lang="fr-FR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noté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:</a:t>
                </a:r>
                <a:endParaRPr lang="fr-FR" sz="16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just">
                  <a:lnSpc>
                    <a:spcPct val="150000"/>
                  </a:lnSpc>
                  <a:spcAft>
                    <a:spcPts val="800"/>
                  </a:spcAft>
                </a:pPr>
                <a:endParaRPr lang="fr-FR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8" y="1976866"/>
                <a:ext cx="6096000" cy="834203"/>
              </a:xfrm>
              <a:prstGeom prst="rect">
                <a:avLst/>
              </a:prstGeom>
              <a:blipFill>
                <a:blip r:embed="rId2"/>
                <a:stretch>
                  <a:fillRect l="-4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816235" y="1976866"/>
                <a:ext cx="2342243" cy="645561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</m:sSub>
                      <m:r>
                        <a:rPr lang="fr-F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=1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6235" y="1976866"/>
                <a:ext cx="2342243" cy="645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23674" y="2797951"/>
                <a:ext cx="787408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spcBef>
                    <a:spcPts val="12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 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accent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sera d’autant plus élevé que le </a:t>
                </a:r>
                <a:r>
                  <a:rPr lang="fr-FR" sz="1600" dirty="0" err="1">
                    <a:solidFill>
                      <a:schemeClr val="accent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classifieur</a:t>
                </a:r>
                <a:r>
                  <a:rPr lang="fr-FR" sz="1600" dirty="0">
                    <a:solidFill>
                      <a:schemeClr val="accent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est performant, </a:t>
                </a:r>
                <a:r>
                  <a:rPr lang="fr-FR" sz="1600" i="1" dirty="0">
                    <a:solidFill>
                      <a:schemeClr val="accent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i.e.</a:t>
                </a:r>
                <a:r>
                  <a:rPr lang="fr-FR" sz="1600" dirty="0">
                    <a:solidFill>
                      <a:schemeClr val="accent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minimise l’erreur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chemeClr val="accent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674" y="2797951"/>
                <a:ext cx="7874087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29588" y="3619036"/>
                <a:ext cx="1028761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lvl="0" indent="-285750">
                  <a:buFont typeface="Wingdings" panose="05000000000000000000" pitchFamily="2" charset="2"/>
                  <a:buChar char="ü"/>
                </a:pPr>
                <a:r>
                  <a:rPr lang="fr-FR" sz="1600" dirty="0" smtClean="0"/>
                  <a:t>Mise </a:t>
                </a:r>
                <a:r>
                  <a:rPr lang="fr-FR" sz="1600" dirty="0"/>
                  <a:t>à jour </a:t>
                </a:r>
                <a:r>
                  <a:rPr lang="fr-FR" sz="1600" dirty="0" smtClean="0"/>
                  <a:t>du </a:t>
                </a:r>
                <a:r>
                  <a:rPr lang="fr-FR" sz="16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poids de chaque échantillon</a:t>
                </a:r>
                <a:r>
                  <a:rPr lang="fr-FR" sz="1600" dirty="0"/>
                  <a:t>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1600" dirty="0"/>
                  <a:t> du jeu de données, noté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fr-FR" sz="1600" dirty="0"/>
                  <a:t> pour la deuxième itération :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8" y="3619036"/>
                <a:ext cx="10287612" cy="338554"/>
              </a:xfrm>
              <a:prstGeom prst="rect">
                <a:avLst/>
              </a:prstGeom>
              <a:blipFill>
                <a:blip r:embed="rId5"/>
                <a:stretch>
                  <a:fillRect l="-237" t="-7273" b="-3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69815" y="4279769"/>
                <a:ext cx="3554948" cy="666529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  <m:d>
                            <m:d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sSup>
                            <m:sSup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den>
                      </m:f>
                      <m:r>
                        <a:rPr lang="fr-FR" sz="16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15" y="4279769"/>
                <a:ext cx="3554948" cy="666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-122424" y="5142258"/>
                <a:ext cx="5341895" cy="605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71500" algn="ctr">
                  <a:spcAft>
                    <a:spcPts val="800"/>
                  </a:spcAft>
                </a:pPr>
                <a:r>
                  <a:rPr lang="fr-FR" sz="1400" dirty="0" smtClean="0">
                    <a:solidFill>
                      <a:schemeClr val="bg1">
                        <a:lumMod val="50000"/>
                      </a:schemeClr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Facteur </a:t>
                </a:r>
                <a:r>
                  <a:rPr lang="fr-FR" sz="1400" dirty="0">
                    <a:solidFill>
                      <a:schemeClr val="bg1">
                        <a:lumMod val="50000"/>
                      </a:schemeClr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 normalisation qui garantit que la somme 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fr-FR" sz="1400" dirty="0" smtClean="0">
                    <a:solidFill>
                      <a:schemeClr val="bg1">
                        <a:lumMod val="50000"/>
                      </a:schemeClr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 pour tout </a:t>
                </a:r>
                <a14:m>
                  <m:oMath xmlns:m="http://schemas.openxmlformats.org/officeDocument/2006/math">
                    <m:r>
                      <a:rPr lang="fr-FR" sz="1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fr-FR" sz="14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400" dirty="0" smtClean="0">
                    <a:solidFill>
                      <a:schemeClr val="bg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fr-FR" sz="1400" dirty="0" smtClean="0">
                    <a:solidFill>
                      <a:schemeClr val="bg1">
                        <a:lumMod val="50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fr-FR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2 </m:t>
                    </m:r>
                    <m:rad>
                      <m:radPr>
                        <m:degHide m:val="on"/>
                        <m:ctrlP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  <m:d>
                          <m:dPr>
                            <m:ctrlPr>
                              <a:rPr lang="fr-FR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FR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</m:sSub>
                          </m:e>
                        </m:d>
                      </m:e>
                    </m:rad>
                  </m:oMath>
                </a14:m>
                <a:endParaRPr lang="fr-FR" sz="1400" dirty="0">
                  <a:solidFill>
                    <a:schemeClr val="bg1">
                      <a:lumMod val="50000"/>
                    </a:schemeClr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424" y="5142258"/>
                <a:ext cx="5341895" cy="605935"/>
              </a:xfrm>
              <a:prstGeom prst="rect">
                <a:avLst/>
              </a:prstGeom>
              <a:blipFill>
                <a:blip r:embed="rId7"/>
                <a:stretch>
                  <a:fillRect t="-2020" b="-80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à coins arrondis 25"/>
          <p:cNvSpPr/>
          <p:nvPr/>
        </p:nvSpPr>
        <p:spPr>
          <a:xfrm>
            <a:off x="2953724" y="4669690"/>
            <a:ext cx="509896" cy="276608"/>
          </a:xfrm>
          <a:prstGeom prst="round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1956430" y="6259389"/>
                <a:ext cx="1001842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dirty="0" smtClean="0">
                    <a:solidFill>
                      <a:srgbClr val="F6A772"/>
                    </a:solidFill>
                    <a:ea typeface="Times New Roman" panose="02020603050405020304" pitchFamily="18" charset="0"/>
                  </a:rPr>
                  <a:t>Les poids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F6A77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</m:sSub>
                    <m:r>
                      <a:rPr lang="fr-FR" sz="1600" i="1">
                        <a:solidFill>
                          <a:srgbClr val="F6A77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600" dirty="0">
                    <a:solidFill>
                      <a:srgbClr val="F6A772"/>
                    </a:solidFill>
                    <a:ea typeface="Times New Roman" panose="02020603050405020304" pitchFamily="18" charset="0"/>
                  </a:rPr>
                  <a:t>les plus élevés seront affectés aux échantillons qui sont mal classés par le </a:t>
                </a:r>
                <a:r>
                  <a:rPr lang="fr-FR" sz="1600" dirty="0" err="1">
                    <a:solidFill>
                      <a:srgbClr val="F6A772"/>
                    </a:solidFill>
                    <a:ea typeface="Times New Roman" panose="02020603050405020304" pitchFamily="18" charset="0"/>
                  </a:rPr>
                  <a:t>classifieur</a:t>
                </a:r>
                <a:r>
                  <a:rPr lang="fr-FR" sz="1600" dirty="0">
                    <a:solidFill>
                      <a:srgbClr val="F6A772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F6A77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</m:oMath>
                </a14:m>
                <a:endParaRPr lang="fr-FR" sz="1600" dirty="0">
                  <a:solidFill>
                    <a:srgbClr val="F6A772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430" y="6259389"/>
                <a:ext cx="10018426" cy="338554"/>
              </a:xfrm>
              <a:prstGeom prst="rect">
                <a:avLst/>
              </a:prstGeom>
              <a:blipFill>
                <a:blip r:embed="rId8"/>
                <a:stretch>
                  <a:fillRect l="-365" t="-5455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Bouton d'action : Informations 31">
            <a:hlinkClick r:id="rId9" action="ppaction://hlinksldjump" highlightClick="1"/>
          </p:cNvPr>
          <p:cNvSpPr/>
          <p:nvPr/>
        </p:nvSpPr>
        <p:spPr>
          <a:xfrm>
            <a:off x="7291036" y="2151365"/>
            <a:ext cx="271849" cy="296562"/>
          </a:xfrm>
          <a:prstGeom prst="actionButtonInform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lèche droite 32"/>
          <p:cNvSpPr/>
          <p:nvPr/>
        </p:nvSpPr>
        <p:spPr>
          <a:xfrm>
            <a:off x="1423090" y="2744183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Bouton d'action : Informations 33">
            <a:hlinkClick r:id="rId10" action="ppaction://hlinksldjump" highlightClick="1"/>
          </p:cNvPr>
          <p:cNvSpPr/>
          <p:nvPr/>
        </p:nvSpPr>
        <p:spPr>
          <a:xfrm>
            <a:off x="4647561" y="4461754"/>
            <a:ext cx="271849" cy="296562"/>
          </a:xfrm>
          <a:prstGeom prst="actionButtonInform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 droite 34"/>
          <p:cNvSpPr/>
          <p:nvPr/>
        </p:nvSpPr>
        <p:spPr>
          <a:xfrm>
            <a:off x="1423090" y="6198313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37076" y="4080081"/>
            <a:ext cx="5186526" cy="209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2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/>
      <p:bldP spid="13" grpId="0" animBg="1"/>
      <p:bldP spid="22" grpId="0"/>
      <p:bldP spid="26" grpId="0" animBg="1"/>
      <p:bldP spid="31" grpId="0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00933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AdaBoost</a:t>
            </a:r>
            <a:endParaRPr lang="fr-FR" sz="2400" dirty="0"/>
          </a:p>
        </p:txBody>
      </p:sp>
      <p:sp>
        <p:nvSpPr>
          <p:cNvPr id="24" name="Rectangle 23"/>
          <p:cNvSpPr/>
          <p:nvPr/>
        </p:nvSpPr>
        <p:spPr>
          <a:xfrm>
            <a:off x="448962" y="1051205"/>
            <a:ext cx="1314784" cy="369332"/>
          </a:xfrm>
          <a:prstGeom prst="rect">
            <a:avLst/>
          </a:prstGeom>
          <a:solidFill>
            <a:srgbClr val="8DC5B1"/>
          </a:solidFill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Algorithme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89760" y="-9220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689760" y="-4648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29588" y="1629537"/>
            <a:ext cx="71709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strike="noStrike" cap="none" normalizeH="0" baseline="0" dirty="0" smtClean="0">
                <a:ln>
                  <a:noFill/>
                </a:ln>
                <a:solidFill>
                  <a:srgbClr val="8DC5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Focus : explication intuitive du poids du </a:t>
            </a:r>
            <a:r>
              <a:rPr kumimoji="0" lang="fr-FR" altLang="fr-FR" sz="1600" b="0" i="0" strike="noStrike" cap="none" normalizeH="0" baseline="0" dirty="0" err="1" smtClean="0">
                <a:ln>
                  <a:noFill/>
                </a:ln>
                <a:solidFill>
                  <a:srgbClr val="8DC5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classifieur</a:t>
            </a:r>
            <a:r>
              <a:rPr kumimoji="0" lang="fr-FR" altLang="fr-FR" sz="1600" b="0" i="0" strike="noStrike" cap="none" normalizeH="0" baseline="0" dirty="0" smtClean="0">
                <a:ln>
                  <a:noFill/>
                </a:ln>
                <a:solidFill>
                  <a:srgbClr val="8DC5B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 et du poids des échantillons</a:t>
            </a:r>
            <a:endParaRPr kumimoji="0" lang="fr-FR" altLang="fr-FR" sz="2400" b="0" i="0" strike="noStrike" cap="none" normalizeH="0" baseline="0" dirty="0" smtClean="0">
              <a:ln>
                <a:noFill/>
              </a:ln>
              <a:solidFill>
                <a:srgbClr val="8DC5B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448962" y="24160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362540" y="31355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74619" y="2326665"/>
                <a:ext cx="54645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fr-FR" alt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fr-FR" altLang="fr-FR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oids </a:t>
                </a:r>
                <a:r>
                  <a:rPr lang="fr-FR" alt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du </a:t>
                </a:r>
                <a:r>
                  <a:rPr lang="fr-FR" altLang="fr-FR" sz="16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classifieur</a:t>
                </a:r>
                <a:r>
                  <a:rPr lang="fr-FR" altLang="fr-FR" sz="1600" i="1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fr-FR" altLang="fr-FR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noté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fr-FR" alt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:</a:t>
                </a:r>
                <a:endParaRPr kumimoji="0" lang="fr-FR" altLang="fr-FR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19" y="2326665"/>
                <a:ext cx="5464529" cy="338554"/>
              </a:xfrm>
              <a:prstGeom prst="rect">
                <a:avLst/>
              </a:prstGeom>
              <a:blipFill>
                <a:blip r:embed="rId2"/>
                <a:stretch>
                  <a:fillRect l="-557" t="-5455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88" y="3910965"/>
            <a:ext cx="4290006" cy="2163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548675" y="2279752"/>
                <a:ext cx="2141838" cy="544123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fr-FR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fr-FR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fr-FR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fr-FR" sz="16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675" y="2279752"/>
                <a:ext cx="2141838" cy="5441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20968" y="3140474"/>
                <a:ext cx="2120773" cy="645561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6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func>
                        <m:func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16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68" y="3140474"/>
                <a:ext cx="2120773" cy="645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Virage 32"/>
          <p:cNvSpPr/>
          <p:nvPr/>
        </p:nvSpPr>
        <p:spPr>
          <a:xfrm rot="5400000">
            <a:off x="2861604" y="3377171"/>
            <a:ext cx="546590" cy="55951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3342946" y="3336685"/>
            <a:ext cx="1645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Représentation graphique</a:t>
            </a:r>
            <a:endParaRPr lang="fr-F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5137682" y="4490295"/>
                <a:ext cx="592371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spcBef>
                    <a:spcPts val="1200"/>
                  </a:spcBef>
                  <a:spcAft>
                    <a:spcPts val="800"/>
                  </a:spcAft>
                </a:pPr>
                <a:r>
                  <a:rPr lang="fr-FR" sz="1600" dirty="0" smtClean="0">
                    <a:solidFill>
                      <a:srgbClr val="F6A77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D’après la définition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rgbClr val="F6A772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p</a:t>
                </a:r>
                <a:r>
                  <a:rPr lang="fr-FR" sz="1600" dirty="0">
                    <a:solidFill>
                      <a:srgbClr val="F6A77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lus le </a:t>
                </a:r>
                <a:r>
                  <a:rPr lang="fr-FR" sz="1600" dirty="0" err="1">
                    <a:solidFill>
                      <a:srgbClr val="F6A77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classifieur</a:t>
                </a:r>
                <a:r>
                  <a:rPr lang="fr-FR" sz="1600" dirty="0">
                    <a:solidFill>
                      <a:srgbClr val="F6A77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  <m:r>
                      <a:rPr lang="fr-FR" sz="1600" i="1">
                        <a:solidFill>
                          <a:srgbClr val="F6A77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600" dirty="0">
                    <a:solidFill>
                      <a:srgbClr val="F6A77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aura une erreur de classification faible, plus le poids qui lui sera affecté sera </a:t>
                </a:r>
                <a:r>
                  <a:rPr lang="fr-FR" sz="1600" dirty="0" smtClean="0">
                    <a:solidFill>
                      <a:srgbClr val="F6A77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élevé</a:t>
                </a:r>
                <a:endParaRPr lang="fr-FR" sz="1600" dirty="0">
                  <a:solidFill>
                    <a:srgbClr val="F6A772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682" y="4490295"/>
                <a:ext cx="5923713" cy="584775"/>
              </a:xfrm>
              <a:prstGeom prst="rect">
                <a:avLst/>
              </a:prstGeom>
              <a:blipFill>
                <a:blip r:embed="rId6"/>
                <a:stretch>
                  <a:fillRect t="-3125" r="-103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Bouton d'action : Retour 39">
            <a:hlinkClick r:id="rId7" action="ppaction://hlinksldjump" highlightClick="1"/>
          </p:cNvPr>
          <p:cNvSpPr/>
          <p:nvPr/>
        </p:nvSpPr>
        <p:spPr>
          <a:xfrm>
            <a:off x="11278204" y="1005854"/>
            <a:ext cx="385010" cy="424305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63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4405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AdaBoost</a:t>
            </a:r>
            <a:endParaRPr lang="fr-FR" sz="2400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80079" y="1144655"/>
                <a:ext cx="36717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dirty="0" smtClean="0"/>
                  <a:t>Poids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fr-FR" sz="1600" dirty="0"/>
                  <a:t> affecté à </a:t>
                </a:r>
                <a:r>
                  <a:rPr lang="fr-FR" sz="1600" dirty="0" smtClean="0"/>
                  <a:t>l’échantillon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079" y="1144655"/>
                <a:ext cx="3671753" cy="338554"/>
              </a:xfrm>
              <a:prstGeom prst="rect">
                <a:avLst/>
              </a:prstGeom>
              <a:blipFill>
                <a:blip r:embed="rId2"/>
                <a:stretch>
                  <a:fillRect l="-829" t="-5455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03790" y="1011680"/>
                <a:ext cx="3504934" cy="66652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fr-FR" sz="16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  <m:r>
                            <a:rPr lang="fr-FR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begChr m:val=""/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</m:sSub>
                                  <m:r>
                                    <a:rPr lang="fr-FR" sz="16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1,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6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16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790" y="1011680"/>
                <a:ext cx="3504934" cy="666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58654" y="1754935"/>
                <a:ext cx="470261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dirty="0">
                    <a:ea typeface="Calibri" panose="020F0502020204030204" pitchFamily="34" charset="0"/>
                  </a:rPr>
                  <a:t>Deux cas possibles </a:t>
                </a:r>
                <a:r>
                  <a:rPr lang="fr-FR" sz="1600" dirty="0" smtClean="0">
                    <a:ea typeface="Calibri" panose="020F0502020204030204" pitchFamily="34" charset="0"/>
                  </a:rPr>
                  <a:t>pour </a:t>
                </a:r>
                <a:r>
                  <a:rPr lang="fr-FR" sz="1600" dirty="0">
                    <a:ea typeface="Calibri" panose="020F0502020204030204" pitchFamily="34" charset="0"/>
                  </a:rPr>
                  <a:t>chacun des échantillons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lang="fr-FR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654" y="1754935"/>
                <a:ext cx="4702612" cy="338554"/>
              </a:xfrm>
              <a:prstGeom prst="rect">
                <a:avLst/>
              </a:prstGeom>
              <a:blipFill>
                <a:blip r:embed="rId4"/>
                <a:stretch>
                  <a:fillRect l="-648" t="-5455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 de texte 97"/>
              <p:cNvSpPr txBox="1"/>
              <p:nvPr/>
            </p:nvSpPr>
            <p:spPr>
              <a:xfrm>
                <a:off x="1816185" y="2995389"/>
                <a:ext cx="3100455" cy="374403"/>
              </a:xfrm>
              <a:prstGeom prst="rect">
                <a:avLst/>
              </a:prstGeom>
              <a:solidFill>
                <a:schemeClr val="accen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6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f</m:t>
                          </m:r>
                          <m:r>
                            <a:rPr lang="fr-FR" sz="16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</m:sSub>
                          <m:r>
                            <a:rPr lang="fr-FR" sz="16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)=</m:t>
                          </m:r>
                          <m:r>
                            <a:rPr lang="fr-F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</m:s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Zone de 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185" y="2995389"/>
                <a:ext cx="3100455" cy="374403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615673" y="2316967"/>
                <a:ext cx="1772986" cy="385683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16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1</a:t>
                </a:r>
                <a:endParaRPr lang="fr-FR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673" y="2316967"/>
                <a:ext cx="1772986" cy="385683"/>
              </a:xfrm>
              <a:prstGeom prst="rect">
                <a:avLst/>
              </a:prstGeom>
              <a:blipFill>
                <a:blip r:embed="rId6"/>
                <a:stretch>
                  <a:fillRect r="-1031" b="-190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67664" y="2316967"/>
                <a:ext cx="2780056" cy="3674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fr-FR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Cas 1 : échantillon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bien classé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64" y="2316967"/>
                <a:ext cx="2780056" cy="367408"/>
              </a:xfrm>
              <a:prstGeom prst="rect">
                <a:avLst/>
              </a:prstGeom>
              <a:blipFill>
                <a:blip r:embed="rId7"/>
                <a:stretch>
                  <a:fillRect l="-1316" b="-2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lèche droite 13"/>
          <p:cNvSpPr/>
          <p:nvPr/>
        </p:nvSpPr>
        <p:spPr>
          <a:xfrm>
            <a:off x="2954755" y="2260828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6185" y="3525136"/>
            <a:ext cx="2793078" cy="2473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523877" y="5971516"/>
                <a:ext cx="495519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spcAft>
                    <a:spcPts val="800"/>
                  </a:spcAft>
                </a:pPr>
                <a:r>
                  <a:rPr lang="fr-FR" sz="1600" dirty="0" smtClean="0">
                    <a:solidFill>
                      <a:srgbClr val="F6A77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Si</a:t>
                </a:r>
                <a:r>
                  <a:rPr lang="fr-FR" sz="1600" dirty="0">
                    <a:solidFill>
                      <a:srgbClr val="F6A772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l’échantillon est </a:t>
                </a:r>
                <a:r>
                  <a:rPr lang="fr-FR" sz="1600" dirty="0" smtClean="0">
                    <a:solidFill>
                      <a:srgbClr val="F6A772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mal </a:t>
                </a:r>
                <a:r>
                  <a:rPr lang="fr-FR" sz="1600" dirty="0">
                    <a:solidFill>
                      <a:srgbClr val="F6A772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classé, le nouveau poids pour cet échantillon sera d’autant plus </a:t>
                </a:r>
                <a:r>
                  <a:rPr lang="fr-FR" sz="1600" dirty="0" smtClean="0">
                    <a:solidFill>
                      <a:srgbClr val="F6A772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fort </a:t>
                </a:r>
                <a:r>
                  <a:rPr lang="fr-FR" sz="1600" dirty="0">
                    <a:solidFill>
                      <a:srgbClr val="F6A772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que le </a:t>
                </a:r>
                <a:r>
                  <a:rPr lang="fr-FR" sz="1600" dirty="0" err="1">
                    <a:solidFill>
                      <a:srgbClr val="F6A772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classif</a:t>
                </a:r>
                <a:r>
                  <a:rPr lang="fr-FR" sz="1600" dirty="0" err="1">
                    <a:solidFill>
                      <a:srgbClr val="F6A77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ieur</a:t>
                </a:r>
                <a:r>
                  <a:rPr lang="fr-FR" sz="1600" dirty="0">
                    <a:solidFill>
                      <a:srgbClr val="F6A77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rgbClr val="F6A772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est performant (i.e. que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rgbClr val="F6A77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rgbClr val="F6A772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est élevé</a:t>
                </a:r>
                <a:r>
                  <a:rPr lang="fr-FR" sz="1600" dirty="0" smtClean="0">
                    <a:solidFill>
                      <a:srgbClr val="F6A772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fr-FR" sz="1600" dirty="0">
                  <a:solidFill>
                    <a:srgbClr val="F6A772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77" y="5971516"/>
                <a:ext cx="4955197" cy="830997"/>
              </a:xfrm>
              <a:prstGeom prst="rect">
                <a:avLst/>
              </a:prstGeom>
              <a:blipFill>
                <a:blip r:embed="rId9"/>
                <a:stretch>
                  <a:fillRect t="-2206" r="-492"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ag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8128" y="3533550"/>
            <a:ext cx="2751483" cy="2556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9708562" y="2307828"/>
                <a:ext cx="1883593" cy="400751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fr-F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sz="16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sz="1600" dirty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fr-FR" sz="1600" dirty="0" smtClean="0">
                    <a:solidFill>
                      <a:schemeClr val="bg1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- 1</a:t>
                </a:r>
                <a:endParaRPr lang="fr-FR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562" y="2307828"/>
                <a:ext cx="1883593" cy="400751"/>
              </a:xfrm>
              <a:prstGeom prst="rect">
                <a:avLst/>
              </a:prstGeom>
              <a:blipFill>
                <a:blip r:embed="rId11"/>
                <a:stretch>
                  <a:fillRect r="-647"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81470" y="2306799"/>
                <a:ext cx="2741584" cy="387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fr-FR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Cas </a:t>
                </a:r>
                <a:r>
                  <a:rPr lang="fr-FR" sz="16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fr-FR" sz="16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: échantillon </a:t>
                </a:r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1600" dirty="0" smtClean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mal </a:t>
                </a:r>
                <a:r>
                  <a:rPr lang="fr-FR" sz="16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classé</a:t>
                </a: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470" y="2306799"/>
                <a:ext cx="2741584" cy="387798"/>
              </a:xfrm>
              <a:prstGeom prst="rect">
                <a:avLst/>
              </a:prstGeom>
              <a:blipFill>
                <a:blip r:embed="rId12"/>
                <a:stretch>
                  <a:fillRect l="-1111" b="-140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èche droite 23"/>
          <p:cNvSpPr/>
          <p:nvPr/>
        </p:nvSpPr>
        <p:spPr>
          <a:xfrm>
            <a:off x="8975384" y="2269965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droite 24"/>
          <p:cNvSpPr/>
          <p:nvPr/>
        </p:nvSpPr>
        <p:spPr>
          <a:xfrm>
            <a:off x="5363912" y="1088101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 de texte 97"/>
              <p:cNvSpPr txBox="1"/>
              <p:nvPr/>
            </p:nvSpPr>
            <p:spPr>
              <a:xfrm>
                <a:off x="7418128" y="2995389"/>
                <a:ext cx="3100455" cy="374403"/>
              </a:xfrm>
              <a:prstGeom prst="rect">
                <a:avLst/>
              </a:prstGeom>
              <a:solidFill>
                <a:schemeClr val="accent1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6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f</m:t>
                          </m:r>
                          <m:r>
                            <a:rPr lang="fr-FR" sz="16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</m:sSub>
                          <m:r>
                            <a:rPr lang="fr-FR" sz="16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)=</m:t>
                          </m:r>
                          <m:r>
                            <a:rPr lang="fr-F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F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</m:s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1,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fr-FR" sz="16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Zone de texte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128" y="2995389"/>
                <a:ext cx="3100455" cy="374403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  <a:ln w="6350"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872587" y="5971517"/>
                <a:ext cx="495519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spcAft>
                    <a:spcPts val="800"/>
                  </a:spcAft>
                </a:pPr>
                <a:r>
                  <a:rPr lang="fr-FR" sz="1600" dirty="0" smtClean="0">
                    <a:solidFill>
                      <a:srgbClr val="F6A77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Si</a:t>
                </a:r>
                <a:r>
                  <a:rPr lang="fr-FR" sz="1600" dirty="0">
                    <a:solidFill>
                      <a:srgbClr val="F6A772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l’échantillon est bien classé, le nouveau poids pour cet échantillon sera d’autant plus faible que le </a:t>
                </a:r>
                <a:r>
                  <a:rPr lang="fr-FR" sz="1600" dirty="0" err="1">
                    <a:solidFill>
                      <a:srgbClr val="F6A772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classif</a:t>
                </a:r>
                <a:r>
                  <a:rPr lang="fr-FR" sz="1600" dirty="0" err="1">
                    <a:solidFill>
                      <a:srgbClr val="F6A77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ieur</a:t>
                </a:r>
                <a:r>
                  <a:rPr lang="fr-FR" sz="1600" dirty="0">
                    <a:solidFill>
                      <a:srgbClr val="F6A772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rgbClr val="F6A772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est performant (i.e. que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rgbClr val="F6A772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</m:oMath>
                </a14:m>
                <a:r>
                  <a:rPr lang="fr-FR" sz="1600" dirty="0">
                    <a:solidFill>
                      <a:srgbClr val="F6A772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est élevé</a:t>
                </a:r>
                <a:r>
                  <a:rPr lang="fr-FR" sz="1600" dirty="0" smtClean="0">
                    <a:solidFill>
                      <a:srgbClr val="F6A772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fr-FR" sz="1600" dirty="0">
                  <a:solidFill>
                    <a:srgbClr val="F6A772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87" y="5971517"/>
                <a:ext cx="4955197" cy="830997"/>
              </a:xfrm>
              <a:prstGeom prst="rect">
                <a:avLst/>
              </a:prstGeom>
              <a:blipFill>
                <a:blip r:embed="rId14"/>
                <a:stretch>
                  <a:fillRect t="-2206" r="-984"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39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 animBg="1"/>
      <p:bldP spid="18" grpId="0"/>
      <p:bldP spid="22" grpId="0" animBg="1"/>
      <p:bldP spid="23" grpId="0"/>
      <p:bldP spid="24" grpId="0" animBg="1"/>
      <p:bldP spid="26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53143"/>
            <a:ext cx="3644537" cy="5695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-3790" y="0"/>
            <a:ext cx="12195790" cy="868616"/>
          </a:xfrm>
          <a:prstGeom prst="rect">
            <a:avLst/>
          </a:prstGeom>
          <a:solidFill>
            <a:srgbClr val="F7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-3791" y="6558"/>
            <a:ext cx="12195791" cy="84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dirty="0" smtClean="0"/>
              <a:t>Principe de l’algorithme </a:t>
            </a:r>
            <a:r>
              <a:rPr lang="fr-FR" sz="2400" dirty="0" err="1" smtClean="0"/>
              <a:t>AdaBoost</a:t>
            </a:r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279448" y="1470231"/>
            <a:ext cx="3488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1600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Etape </a:t>
            </a:r>
            <a:r>
              <a:rPr lang="fr-FR" sz="1600" dirty="0" smtClean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1600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sz="1600" dirty="0" smtClean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Calcul et mise à jour des poids</a:t>
            </a:r>
            <a:endParaRPr lang="fr-FR" sz="1600" dirty="0">
              <a:solidFill>
                <a:srgbClr val="8DC5B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9588" y="1026617"/>
            <a:ext cx="1314784" cy="369332"/>
          </a:xfrm>
          <a:prstGeom prst="rect">
            <a:avLst/>
          </a:prstGeom>
          <a:solidFill>
            <a:srgbClr val="8DC5B1"/>
          </a:solidFill>
        </p:spPr>
        <p:txBody>
          <a:bodyPr wrap="non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Algorithme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89760" y="-9220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689760" y="-4648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951598" y="1934589"/>
                <a:ext cx="1001842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dirty="0" smtClean="0">
                    <a:solidFill>
                      <a:srgbClr val="F6A772"/>
                    </a:solidFill>
                    <a:ea typeface="Times New Roman" panose="02020603050405020304" pitchFamily="18" charset="0"/>
                  </a:rPr>
                  <a:t>Les poids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F6A77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</m:sSub>
                    <m:r>
                      <a:rPr lang="fr-FR" sz="1600" i="1">
                        <a:solidFill>
                          <a:srgbClr val="F6A77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600" dirty="0">
                    <a:solidFill>
                      <a:srgbClr val="F6A772"/>
                    </a:solidFill>
                    <a:ea typeface="Times New Roman" panose="02020603050405020304" pitchFamily="18" charset="0"/>
                  </a:rPr>
                  <a:t>les plus élevés seront affectés aux échantillons qui sont mal classés par le </a:t>
                </a:r>
                <a:r>
                  <a:rPr lang="fr-FR" sz="1600" dirty="0" err="1">
                    <a:solidFill>
                      <a:srgbClr val="F6A772"/>
                    </a:solidFill>
                    <a:ea typeface="Times New Roman" panose="02020603050405020304" pitchFamily="18" charset="0"/>
                  </a:rPr>
                  <a:t>classifieur</a:t>
                </a:r>
                <a:r>
                  <a:rPr lang="fr-FR" sz="1600" dirty="0">
                    <a:solidFill>
                      <a:srgbClr val="F6A772"/>
                    </a:solidFill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rgbClr val="F6A77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solidFill>
                              <a:srgbClr val="F6A772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</m:sSub>
                  </m:oMath>
                </a14:m>
                <a:endParaRPr lang="fr-FR" sz="1600" dirty="0">
                  <a:solidFill>
                    <a:srgbClr val="F6A772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98" y="1934589"/>
                <a:ext cx="10018426" cy="338554"/>
              </a:xfrm>
              <a:prstGeom prst="rect">
                <a:avLst/>
              </a:prstGeom>
              <a:blipFill>
                <a:blip r:embed="rId2"/>
                <a:stretch>
                  <a:fillRect l="-304" t="-5357" b="-2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lèche droite 26"/>
          <p:cNvSpPr/>
          <p:nvPr/>
        </p:nvSpPr>
        <p:spPr>
          <a:xfrm>
            <a:off x="418258" y="1873513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88" y="2397816"/>
            <a:ext cx="6190247" cy="2496183"/>
          </a:xfrm>
          <a:prstGeom prst="rect">
            <a:avLst/>
          </a:prstGeom>
        </p:spPr>
      </p:pic>
      <p:sp>
        <p:nvSpPr>
          <p:cNvPr id="36" name="Accolade ouvrante 35"/>
          <p:cNvSpPr/>
          <p:nvPr/>
        </p:nvSpPr>
        <p:spPr>
          <a:xfrm rot="16200000">
            <a:off x="9060493" y="12063991"/>
            <a:ext cx="146685" cy="507365"/>
          </a:xfrm>
          <a:prstGeom prst="leftBrac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6621550" y="2533941"/>
            <a:ext cx="43484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Contribution</a:t>
            </a:r>
            <a:r>
              <a:rPr kumimoji="0" lang="fr-FR" altLang="fr-FR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fr-F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plus importante de ces échantillons dans le calcul de l’erreur de classification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017576" y="3164993"/>
                <a:ext cx="3556422" cy="76450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</m:sSub>
                      <m:r>
                        <a:rPr lang="fr-FR" sz="16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6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fr-FR" sz="1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sz="1600" i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sub>
                              </m:sSub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600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6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576" y="3164993"/>
                <a:ext cx="3556422" cy="764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632069" y="3984539"/>
                <a:ext cx="4496167" cy="4657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</m:sSub>
                    <m:d>
                      <m:dPr>
                        <m:ctrlP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fr-FR" sz="16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fr-FR" sz="16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pour tout i tel que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16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fr-FR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</m:sSub>
                        <m:d>
                          <m:dPr>
                            <m:ctrlPr>
                              <a:rPr lang="fr-FR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600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fr-FR" sz="1600" i="1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6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069" y="3984539"/>
                <a:ext cx="4496167" cy="465705"/>
              </a:xfrm>
              <a:prstGeom prst="rect">
                <a:avLst/>
              </a:prstGeom>
              <a:blipFill>
                <a:blip r:embed="rId5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necteur droit avec flèche 36"/>
          <p:cNvCxnSpPr/>
          <p:nvPr/>
        </p:nvCxnSpPr>
        <p:spPr>
          <a:xfrm>
            <a:off x="8274570" y="3727058"/>
            <a:ext cx="0" cy="324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79448" y="4825285"/>
            <a:ext cx="4394152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1600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Etape </a:t>
            </a:r>
            <a:r>
              <a:rPr lang="fr-FR" sz="1600" dirty="0" smtClean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fr-FR" sz="1600" dirty="0">
                <a:solidFill>
                  <a:srgbClr val="8DC5B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 : </a:t>
            </a:r>
            <a:r>
              <a:rPr lang="fr-FR" sz="1600" dirty="0">
                <a:solidFill>
                  <a:srgbClr val="8DC5B1"/>
                </a:solidFill>
              </a:rPr>
              <a:t>Identification du second </a:t>
            </a:r>
            <a:r>
              <a:rPr lang="fr-FR" sz="1600" dirty="0" err="1">
                <a:solidFill>
                  <a:srgbClr val="8DC5B1"/>
                </a:solidFill>
              </a:rPr>
              <a:t>classifieur</a:t>
            </a:r>
            <a:r>
              <a:rPr lang="fr-FR" sz="1600" dirty="0">
                <a:solidFill>
                  <a:srgbClr val="8DC5B1"/>
                </a:solidFill>
              </a:rPr>
              <a:t> faible</a:t>
            </a:r>
            <a:endParaRPr lang="fr-FR" sz="1600" dirty="0">
              <a:solidFill>
                <a:srgbClr val="8DC5B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951598" y="5331768"/>
                <a:ext cx="445985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dirty="0">
                    <a:ea typeface="Calibri" panose="020F0502020204030204" pitchFamily="34" charset="0"/>
                  </a:rPr>
                  <a:t>A</a:t>
                </a:r>
                <a:r>
                  <a:rPr lang="fr-FR" sz="1600" dirty="0" smtClean="0">
                    <a:ea typeface="Calibri" panose="020F0502020204030204" pitchFamily="34" charset="0"/>
                  </a:rPr>
                  <a:t> </a:t>
                </a:r>
                <a:r>
                  <a:rPr lang="fr-FR" sz="1600" dirty="0">
                    <a:ea typeface="Calibri" panose="020F0502020204030204" pitchFamily="34" charset="0"/>
                  </a:rPr>
                  <a:t>l’itération t = </a:t>
                </a:r>
                <a:r>
                  <a:rPr lang="fr-FR" sz="1600" dirty="0" smtClean="0">
                    <a:ea typeface="Calibri" panose="020F0502020204030204" pitchFamily="34" charset="0"/>
                  </a:rPr>
                  <a:t>2, </a:t>
                </a:r>
                <a:r>
                  <a:rPr lang="fr-FR" sz="1600" dirty="0">
                    <a:ea typeface="Calibri" panose="020F0502020204030204" pitchFamily="34" charset="0"/>
                  </a:rPr>
                  <a:t>un second </a:t>
                </a:r>
                <a:r>
                  <a:rPr lang="fr-FR" sz="1600" dirty="0" err="1">
                    <a:ea typeface="Calibri" panose="020F0502020204030204" pitchFamily="34" charset="0"/>
                  </a:rPr>
                  <a:t>classifieur</a:t>
                </a:r>
                <a:r>
                  <a:rPr lang="fr-FR" sz="1600" dirty="0">
                    <a:ea typeface="Calibri" panose="020F0502020204030204" pitchFamily="34" charset="0"/>
                  </a:rPr>
                  <a:t> faible noté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</m:sSub>
                  </m:oMath>
                </a14:m>
                <a:r>
                  <a:rPr lang="fr-FR" sz="1600" dirty="0">
                    <a:ea typeface="Times New Roman" panose="02020603050405020304" pitchFamily="18" charset="0"/>
                  </a:rPr>
                  <a:t> qui minimise l’erreur de classification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fr-FR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=2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598" y="5331768"/>
                <a:ext cx="4459851" cy="584775"/>
              </a:xfrm>
              <a:prstGeom prst="rect">
                <a:avLst/>
              </a:prstGeom>
              <a:blipFill>
                <a:blip r:embed="rId6"/>
                <a:stretch>
                  <a:fillRect l="-683" t="-3125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lèche droite 39"/>
          <p:cNvSpPr/>
          <p:nvPr/>
        </p:nvSpPr>
        <p:spPr>
          <a:xfrm>
            <a:off x="418258" y="5350656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630" y="4662092"/>
            <a:ext cx="5133277" cy="164606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986981" y="6374533"/>
            <a:ext cx="99830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 smtClean="0">
                <a:ea typeface="Calibri" panose="020F0502020204030204" pitchFamily="34" charset="0"/>
              </a:rPr>
              <a:t>Etapes </a:t>
            </a:r>
            <a:r>
              <a:rPr lang="fr-FR" sz="1600" dirty="0">
                <a:ea typeface="Calibri" panose="020F0502020204030204" pitchFamily="34" charset="0"/>
              </a:rPr>
              <a:t>2 et 3 </a:t>
            </a:r>
            <a:r>
              <a:rPr lang="fr-FR" sz="1600" dirty="0" smtClean="0">
                <a:ea typeface="Calibri" panose="020F0502020204030204" pitchFamily="34" charset="0"/>
              </a:rPr>
              <a:t>reconduites </a:t>
            </a:r>
            <a:r>
              <a:rPr lang="fr-FR" sz="1600" dirty="0">
                <a:ea typeface="Calibri" panose="020F0502020204030204" pitchFamily="34" charset="0"/>
              </a:rPr>
              <a:t>de façon itérative jusqu’à ce que t = T, avec T le nombre maximal d’itérations</a:t>
            </a:r>
            <a:endParaRPr lang="fr-FR" sz="1600" dirty="0"/>
          </a:p>
        </p:txBody>
      </p:sp>
      <p:sp>
        <p:nvSpPr>
          <p:cNvPr id="43" name="Flèche droite 42"/>
          <p:cNvSpPr/>
          <p:nvPr/>
        </p:nvSpPr>
        <p:spPr>
          <a:xfrm>
            <a:off x="418258" y="6284849"/>
            <a:ext cx="533340" cy="47968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/>
          <p:cNvSpPr txBox="1"/>
          <p:nvPr/>
        </p:nvSpPr>
        <p:spPr>
          <a:xfrm>
            <a:off x="8490857" y="894682"/>
            <a:ext cx="3302127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/>
              <a:t>Remarque : le nombre d’itérations = nombre d’arbres et le nombre maximal et la profondeur maximale des arbres sont contrôlés par l’utilisateur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5861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20" grpId="0"/>
      <p:bldP spid="38" grpId="0"/>
      <p:bldP spid="39" grpId="0"/>
      <p:bldP spid="40" grpId="0" animBg="1"/>
      <p:bldP spid="42" grpId="0"/>
      <p:bldP spid="43" grpId="0" animBg="1"/>
      <p:bldP spid="2" grpId="0" animBg="1"/>
    </p:bldLst>
  </p:timing>
</p:sld>
</file>

<file path=ppt/theme/theme1.xml><?xml version="1.0" encoding="utf-8"?>
<a:theme xmlns:a="http://schemas.openxmlformats.org/drawingml/2006/main" name="Cadre">
  <a:themeElements>
    <a:clrScheme name="Personnalisé 10">
      <a:dk1>
        <a:sysClr val="windowText" lastClr="000000"/>
      </a:dk1>
      <a:lt1>
        <a:sysClr val="window" lastClr="FFFFFF"/>
      </a:lt1>
      <a:dk2>
        <a:srgbClr val="9EB060"/>
      </a:dk2>
      <a:lt2>
        <a:srgbClr val="FEFAC9"/>
      </a:lt2>
      <a:accent1>
        <a:srgbClr val="F7B183"/>
      </a:accent1>
      <a:accent2>
        <a:srgbClr val="F7B183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dr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FormationPG_SVM</Template>
  <TotalTime>291</TotalTime>
  <Words>539</Words>
  <Application>Microsoft Office PowerPoint</Application>
  <PresentationFormat>Grand écran</PresentationFormat>
  <Paragraphs>118</Paragraphs>
  <Slides>10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 Math</vt:lpstr>
      <vt:lpstr>Corbel</vt:lpstr>
      <vt:lpstr>Times New Roman</vt:lpstr>
      <vt:lpstr>Wingdings</vt:lpstr>
      <vt:lpstr>Wingdings 2</vt:lpstr>
      <vt:lpstr>Cadre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lucile riaboff</dc:creator>
  <cp:lastModifiedBy>lucile riaboff</cp:lastModifiedBy>
  <cp:revision>36</cp:revision>
  <dcterms:created xsi:type="dcterms:W3CDTF">2020-10-06T16:04:24Z</dcterms:created>
  <dcterms:modified xsi:type="dcterms:W3CDTF">2020-10-07T06:42:16Z</dcterms:modified>
</cp:coreProperties>
</file>