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5B1"/>
    <a:srgbClr val="F7B183"/>
    <a:srgbClr val="9EB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43C12-114B-4B77-BF0E-89625CFD0EF9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0CEFE-E08D-4C49-BAED-2B18A1DEE4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74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0CEFE-E08D-4C49-BAED-2B18A1DEE4D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326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0CEFE-E08D-4C49-BAED-2B18A1DEE4D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42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4201-85F9-460A-BDE0-ECEDF15606BB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CD9A-7770-4D68-86AF-58BB2B5DD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13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4201-85F9-460A-BDE0-ECEDF15606BB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CD9A-7770-4D68-86AF-58BB2B5DD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42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4201-85F9-460A-BDE0-ECEDF15606BB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CD9A-7770-4D68-86AF-58BB2B5DD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61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4201-85F9-460A-BDE0-ECEDF15606BB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CD9A-7770-4D68-86AF-58BB2B5DD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56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4201-85F9-460A-BDE0-ECEDF15606BB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CD9A-7770-4D68-86AF-58BB2B5DD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4201-85F9-460A-BDE0-ECEDF15606BB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CD9A-7770-4D68-86AF-58BB2B5DD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97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4201-85F9-460A-BDE0-ECEDF15606BB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CD9A-7770-4D68-86AF-58BB2B5DD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3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4201-85F9-460A-BDE0-ECEDF15606BB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CD9A-7770-4D68-86AF-58BB2B5DD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39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4201-85F9-460A-BDE0-ECEDF15606BB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CD9A-7770-4D68-86AF-58BB2B5DD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16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4201-85F9-460A-BDE0-ECEDF15606BB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CD9A-7770-4D68-86AF-58BB2B5DD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1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4201-85F9-460A-BDE0-ECEDF15606BB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CD9A-7770-4D68-86AF-58BB2B5DD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474201-85F9-460A-BDE0-ECEDF15606BB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1CCD9A-7770-4D68-86AF-58BB2B5DD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8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cision-tree-algorith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851470"/>
            <a:ext cx="923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Random</a:t>
            </a:r>
            <a:r>
              <a:rPr lang="fr-FR" sz="2400" dirty="0" smtClean="0"/>
              <a:t> Forest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2069" y="5225143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Formation Pierre </a:t>
            </a:r>
            <a:r>
              <a:rPr lang="fr-FR" dirty="0" err="1" smtClean="0"/>
              <a:t>Gaignon</a:t>
            </a:r>
            <a:r>
              <a:rPr lang="fr-FR" dirty="0" smtClean="0"/>
              <a:t> </a:t>
            </a:r>
          </a:p>
          <a:p>
            <a:r>
              <a:rPr lang="fr-FR" dirty="0" smtClean="0"/>
              <a:t>ESA </a:t>
            </a:r>
            <a:r>
              <a:rPr lang="fr-FR" smtClean="0"/>
              <a:t>– 07/10/2020</a:t>
            </a:r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7167155" y="5482993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Lucile Riaboff</a:t>
            </a:r>
          </a:p>
        </p:txBody>
      </p:sp>
      <p:pic>
        <p:nvPicPr>
          <p:cNvPr id="7" name="Picture 2" descr="École supérieure d'agricultures d'Angers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944009"/>
            <a:ext cx="1546366" cy="91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85109" y="1515291"/>
            <a:ext cx="5839097" cy="3487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08" y="1607661"/>
            <a:ext cx="5184498" cy="33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792" y="606246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de forêt aléatoire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229364" y="1717778"/>
            <a:ext cx="3740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/>
              <a:t>Soit t = 1, 2,  …., T le numéro de </a:t>
            </a:r>
            <a:r>
              <a:rPr lang="fr-FR" sz="1600" dirty="0" smtClean="0"/>
              <a:t>l’itération</a:t>
            </a:r>
            <a:endParaRPr lang="fr-FR" sz="16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29364" y="2329444"/>
            <a:ext cx="30492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strike="noStrike" cap="none" normalizeH="0" baseline="0" dirty="0" smtClean="0">
                <a:ln>
                  <a:noFill/>
                </a:ln>
                <a:solidFill>
                  <a:srgbClr val="8DC5B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Etape 1 : construction des arbres</a:t>
            </a:r>
            <a:endParaRPr kumimoji="0" lang="fr-FR" altLang="fr-FR" sz="1600" b="1" i="0" strike="noStrike" cap="none" normalizeH="0" baseline="0" dirty="0" smtClean="0">
              <a:ln>
                <a:noFill/>
              </a:ln>
              <a:solidFill>
                <a:srgbClr val="8DC5B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29364" y="2772594"/>
            <a:ext cx="3755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Soit t = 1 </a:t>
            </a:r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305124" y="3193256"/>
            <a:ext cx="6206887" cy="461665"/>
          </a:xfrm>
          <a:prstGeom prst="rect">
            <a:avLst/>
          </a:prstGeom>
          <a:ln w="19050">
            <a:solidFill>
              <a:srgbClr val="8DC5B1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UcParenBoth"/>
              <a:tabLst>
                <a:tab pos="342900" algn="l"/>
              </a:tabLst>
            </a:pPr>
            <a:r>
              <a:rPr 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Création d’un nouveau jeu de données </a:t>
            </a:r>
            <a:r>
              <a:rPr lang="fr-FR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via </a:t>
            </a:r>
            <a:r>
              <a:rPr 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la technique du </a:t>
            </a:r>
            <a:r>
              <a:rPr lang="fr-FR" sz="1600" i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5124" y="379794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i="1" dirty="0" err="1">
                <a:ea typeface="Calibri" panose="020F0502020204030204" pitchFamily="34" charset="0"/>
              </a:rPr>
              <a:t>bootstrap</a:t>
            </a:r>
            <a:r>
              <a:rPr lang="fr-FR" sz="1600" i="1" dirty="0">
                <a:ea typeface="Calibri" panose="020F0502020204030204" pitchFamily="34" charset="0"/>
              </a:rPr>
              <a:t> </a:t>
            </a:r>
            <a:r>
              <a:rPr lang="fr-FR" sz="1600" dirty="0" smtClean="0">
                <a:ea typeface="Calibri" panose="020F0502020204030204" pitchFamily="34" charset="0"/>
              </a:rPr>
              <a:t>= tirage aléatoire de </a:t>
            </a:r>
            <a:r>
              <a:rPr lang="fr-FR" sz="1600" dirty="0">
                <a:ea typeface="Calibri" panose="020F0502020204030204" pitchFamily="34" charset="0"/>
              </a:rPr>
              <a:t>n </a:t>
            </a:r>
            <a:r>
              <a:rPr lang="fr-FR" sz="1600" dirty="0" smtClean="0">
                <a:ea typeface="Calibri" panose="020F0502020204030204" pitchFamily="34" charset="0"/>
              </a:rPr>
              <a:t>échantillons avec remise</a:t>
            </a:r>
            <a:endParaRPr lang="fr-FR" sz="1600" dirty="0"/>
          </a:p>
        </p:txBody>
      </p:sp>
      <p:grpSp>
        <p:nvGrpSpPr>
          <p:cNvPr id="25" name="Groupe 24"/>
          <p:cNvGrpSpPr/>
          <p:nvPr/>
        </p:nvGrpSpPr>
        <p:grpSpPr>
          <a:xfrm>
            <a:off x="431063" y="4818197"/>
            <a:ext cx="1405884" cy="739037"/>
            <a:chOff x="489857" y="4395865"/>
            <a:chExt cx="1405884" cy="739037"/>
          </a:xfrm>
        </p:grpSpPr>
        <p:sp>
          <p:nvSpPr>
            <p:cNvPr id="19" name="Ellipse 18"/>
            <p:cNvSpPr/>
            <p:nvPr/>
          </p:nvSpPr>
          <p:spPr>
            <a:xfrm>
              <a:off x="489857" y="4686300"/>
              <a:ext cx="335183" cy="326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862375" y="4776285"/>
              <a:ext cx="335183" cy="326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179972" y="4465772"/>
              <a:ext cx="335183" cy="326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4</a:t>
              </a:r>
              <a:endParaRPr lang="fr-FR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799386" y="4395865"/>
              <a:ext cx="335183" cy="326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330622" y="4808331"/>
              <a:ext cx="335183" cy="326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560558" y="4497394"/>
              <a:ext cx="335183" cy="326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6</a:t>
              </a:r>
              <a:endParaRPr lang="fr-FR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2820477" y="4748456"/>
            <a:ext cx="1187156" cy="738569"/>
            <a:chOff x="2455700" y="4180796"/>
            <a:chExt cx="1187156" cy="738569"/>
          </a:xfrm>
        </p:grpSpPr>
        <p:sp>
          <p:nvSpPr>
            <p:cNvPr id="26" name="Ellipse 25"/>
            <p:cNvSpPr/>
            <p:nvPr/>
          </p:nvSpPr>
          <p:spPr>
            <a:xfrm>
              <a:off x="2575878" y="4248113"/>
              <a:ext cx="335183" cy="326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6</a:t>
              </a:r>
              <a:endParaRPr lang="fr-FR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956464" y="4180796"/>
              <a:ext cx="335183" cy="326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4</a:t>
              </a:r>
              <a:endParaRPr lang="fr-FR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2832627" y="4582247"/>
              <a:ext cx="335183" cy="326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4</a:t>
              </a:r>
              <a:endParaRPr lang="fr-FR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3307673" y="4242900"/>
              <a:ext cx="335183" cy="326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455700" y="4592794"/>
              <a:ext cx="335183" cy="326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191440" y="4582247"/>
              <a:ext cx="335183" cy="326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2</a:t>
              </a:r>
              <a:endParaRPr lang="fr-FR" dirty="0"/>
            </a:p>
          </p:txBody>
        </p:sp>
      </p:grpSp>
      <p:cxnSp>
        <p:nvCxnSpPr>
          <p:cNvPr id="35" name="Connecteur droit avec flèche 34"/>
          <p:cNvCxnSpPr/>
          <p:nvPr/>
        </p:nvCxnSpPr>
        <p:spPr>
          <a:xfrm>
            <a:off x="2020376" y="5230754"/>
            <a:ext cx="57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39570" y="4815773"/>
            <a:ext cx="881973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342900" algn="l"/>
              </a:tabLst>
            </a:pPr>
            <a:r>
              <a:rPr lang="fr-FR" sz="14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endParaRPr lang="fr-F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4236402" y="4838138"/>
            <a:ext cx="0" cy="6830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05466" y="5034429"/>
            <a:ext cx="1454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/>
              <a:t>Echantillons tirés</a:t>
            </a:r>
            <a:endParaRPr lang="fr-FR" sz="1400" dirty="0"/>
          </a:p>
        </p:txBody>
      </p:sp>
      <p:sp>
        <p:nvSpPr>
          <p:cNvPr id="41" name="Virage 40"/>
          <p:cNvSpPr/>
          <p:nvPr/>
        </p:nvSpPr>
        <p:spPr>
          <a:xfrm>
            <a:off x="4955762" y="4646114"/>
            <a:ext cx="462882" cy="3526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412259" y="4596387"/>
            <a:ext cx="309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Certains échantillons tirés plusieurs fois </a:t>
            </a:r>
            <a:endParaRPr lang="fr-FR" sz="1400" dirty="0"/>
          </a:p>
        </p:txBody>
      </p:sp>
      <p:sp>
        <p:nvSpPr>
          <p:cNvPr id="43" name="Virage 42"/>
          <p:cNvSpPr/>
          <p:nvPr/>
        </p:nvSpPr>
        <p:spPr>
          <a:xfrm flipV="1">
            <a:off x="4949377" y="5311191"/>
            <a:ext cx="469267" cy="3516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412259" y="5432074"/>
            <a:ext cx="2408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D’autres n’ont jamais été tirés </a:t>
            </a:r>
            <a:endParaRPr lang="fr-FR" sz="1400" dirty="0"/>
          </a:p>
        </p:txBody>
      </p:sp>
      <p:sp>
        <p:nvSpPr>
          <p:cNvPr id="45" name="Ellipse 44"/>
          <p:cNvSpPr/>
          <p:nvPr/>
        </p:nvSpPr>
        <p:spPr>
          <a:xfrm>
            <a:off x="8509424" y="4598199"/>
            <a:ext cx="335183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8972306" y="4598199"/>
            <a:ext cx="335183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7786344" y="5393948"/>
            <a:ext cx="335183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8" name="Ellipse 47"/>
          <p:cNvSpPr/>
          <p:nvPr/>
        </p:nvSpPr>
        <p:spPr>
          <a:xfrm>
            <a:off x="8211698" y="5397909"/>
            <a:ext cx="335183" cy="326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49" name="Flèche droite 48"/>
          <p:cNvSpPr/>
          <p:nvPr/>
        </p:nvSpPr>
        <p:spPr>
          <a:xfrm>
            <a:off x="8696323" y="5427050"/>
            <a:ext cx="462882" cy="263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9159205" y="5342206"/>
            <a:ext cx="2408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Echantillons « out of bag » notés OOB</a:t>
            </a:r>
            <a:endParaRPr lang="fr-FR" sz="1400" dirty="0"/>
          </a:p>
        </p:txBody>
      </p:sp>
      <p:sp>
        <p:nvSpPr>
          <p:cNvPr id="51" name="Rectangle 50"/>
          <p:cNvSpPr/>
          <p:nvPr/>
        </p:nvSpPr>
        <p:spPr>
          <a:xfrm>
            <a:off x="167648" y="1111532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</p:spTree>
    <p:extLst>
      <p:ext uri="{BB962C8B-B14F-4D97-AF65-F5344CB8AC3E}">
        <p14:creationId xmlns:p14="http://schemas.microsoft.com/office/powerpoint/2010/main" val="281232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36" grpId="0"/>
      <p:bldP spid="39" grpId="0"/>
      <p:bldP spid="41" grpId="0" animBg="1"/>
      <p:bldP spid="42" grpId="0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792" y="606246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de forêt aléatoire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3567610" y="1120983"/>
            <a:ext cx="34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sur le jeu de données </a:t>
            </a:r>
            <a:endParaRPr 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20952"/>
              </p:ext>
            </p:extLst>
          </p:nvPr>
        </p:nvGraphicFramePr>
        <p:xfrm>
          <a:off x="293625" y="2143922"/>
          <a:ext cx="4079995" cy="24757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96467">
                  <a:extLst>
                    <a:ext uri="{9D8B030D-6E8A-4147-A177-3AD203B41FA5}">
                      <a16:colId xmlns:a16="http://schemas.microsoft.com/office/drawing/2014/main" val="3712147768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454468391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1174183568"/>
                    </a:ext>
                  </a:extLst>
                </a:gridCol>
                <a:gridCol w="1634837">
                  <a:extLst>
                    <a:ext uri="{9D8B030D-6E8A-4147-A177-3AD203B41FA5}">
                      <a16:colId xmlns:a16="http://schemas.microsoft.com/office/drawing/2014/main" val="3869746082"/>
                    </a:ext>
                  </a:extLst>
                </a:gridCol>
              </a:tblGrid>
              <a:tr h="3518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OBDA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Roll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Entropie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Comportement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77196"/>
                  </a:ext>
                </a:extLst>
              </a:tr>
              <a:tr h="3518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Pâture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147467"/>
                  </a:ext>
                </a:extLst>
              </a:tr>
              <a:tr h="3518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2.4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Pâture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2070"/>
                  </a:ext>
                </a:extLst>
              </a:tr>
              <a:tr h="3518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Repos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65474"/>
                  </a:ext>
                </a:extLst>
              </a:tr>
              <a:tr h="3518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3.0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69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Pâture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84631"/>
                  </a:ext>
                </a:extLst>
              </a:tr>
              <a:tr h="3518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0.05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Repos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59668"/>
                  </a:ext>
                </a:extLst>
              </a:tr>
              <a:tr h="3648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2.8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Pâture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60451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75692" y="1786595"/>
            <a:ext cx="3976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Jeu de données initial</a:t>
            </a:r>
            <a:endParaRPr lang="fr-FR" sz="1600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48366"/>
              </p:ext>
            </p:extLst>
          </p:nvPr>
        </p:nvGraphicFramePr>
        <p:xfrm>
          <a:off x="6791406" y="1576430"/>
          <a:ext cx="4079995" cy="24757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96467">
                  <a:extLst>
                    <a:ext uri="{9D8B030D-6E8A-4147-A177-3AD203B41FA5}">
                      <a16:colId xmlns:a16="http://schemas.microsoft.com/office/drawing/2014/main" val="3712147768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454468391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1174183568"/>
                    </a:ext>
                  </a:extLst>
                </a:gridCol>
                <a:gridCol w="1634837">
                  <a:extLst>
                    <a:ext uri="{9D8B030D-6E8A-4147-A177-3AD203B41FA5}">
                      <a16:colId xmlns:a16="http://schemas.microsoft.com/office/drawing/2014/main" val="3869746082"/>
                    </a:ext>
                  </a:extLst>
                </a:gridCol>
              </a:tblGrid>
              <a:tr h="3518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OBDA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Roll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Entropie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Comportement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77196"/>
                  </a:ext>
                </a:extLst>
              </a:tr>
              <a:tr h="3518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Pâture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147467"/>
                  </a:ext>
                </a:extLst>
              </a:tr>
              <a:tr h="3518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2.4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Pâture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2070"/>
                  </a:ext>
                </a:extLst>
              </a:tr>
              <a:tr h="3518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Repos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65474"/>
                  </a:ext>
                </a:extLst>
              </a:tr>
              <a:tr h="3518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Pâture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84631"/>
                  </a:ext>
                </a:extLst>
              </a:tr>
              <a:tr h="3518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0.05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Repos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59668"/>
                  </a:ext>
                </a:extLst>
              </a:tr>
              <a:tr h="3648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0.05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Repos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60451"/>
                  </a:ext>
                </a:extLst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6895146" y="1223370"/>
            <a:ext cx="3976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Jeu de données après </a:t>
            </a:r>
            <a:r>
              <a:rPr lang="fr-FR" sz="1600" dirty="0" err="1" smtClean="0"/>
              <a:t>bootstrap</a:t>
            </a:r>
            <a:r>
              <a:rPr lang="fr-FR" sz="1600" dirty="0" smtClean="0"/>
              <a:t> itération 1 </a:t>
            </a:r>
            <a:endParaRPr lang="fr-FR" sz="1600" dirty="0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36031"/>
              </p:ext>
            </p:extLst>
          </p:nvPr>
        </p:nvGraphicFramePr>
        <p:xfrm>
          <a:off x="6895143" y="5539877"/>
          <a:ext cx="4079995" cy="10554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96467">
                  <a:extLst>
                    <a:ext uri="{9D8B030D-6E8A-4147-A177-3AD203B41FA5}">
                      <a16:colId xmlns:a16="http://schemas.microsoft.com/office/drawing/2014/main" val="3712147768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454468391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1174183568"/>
                    </a:ext>
                  </a:extLst>
                </a:gridCol>
                <a:gridCol w="1634837">
                  <a:extLst>
                    <a:ext uri="{9D8B030D-6E8A-4147-A177-3AD203B41FA5}">
                      <a16:colId xmlns:a16="http://schemas.microsoft.com/office/drawing/2014/main" val="3869746082"/>
                    </a:ext>
                  </a:extLst>
                </a:gridCol>
              </a:tblGrid>
              <a:tr h="3518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OBDA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Roll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Entropie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Comportement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77196"/>
                  </a:ext>
                </a:extLst>
              </a:tr>
              <a:tr h="3518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3.0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69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Pâture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147467"/>
                  </a:ext>
                </a:extLst>
              </a:tr>
              <a:tr h="3518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2.8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Pâture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2070"/>
                  </a:ext>
                </a:extLst>
              </a:tr>
            </a:tbl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6998883" y="5186817"/>
            <a:ext cx="3976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Jeu de données out of bag itération 1 </a:t>
            </a:r>
            <a:endParaRPr lang="fr-FR" sz="1600" dirty="0"/>
          </a:p>
        </p:txBody>
      </p:sp>
      <p:sp>
        <p:nvSpPr>
          <p:cNvPr id="18" name="Flèche droite 17"/>
          <p:cNvSpPr/>
          <p:nvPr/>
        </p:nvSpPr>
        <p:spPr>
          <a:xfrm>
            <a:off x="4811143" y="2763585"/>
            <a:ext cx="1418050" cy="618203"/>
          </a:xfrm>
          <a:prstGeom prst="rightArrow">
            <a:avLst>
              <a:gd name="adj1" fmla="val 50000"/>
              <a:gd name="adj2" fmla="val 637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bootstrap</a:t>
            </a:r>
            <a:endParaRPr lang="fr-FR" sz="1600" dirty="0"/>
          </a:p>
        </p:txBody>
      </p:sp>
      <p:sp>
        <p:nvSpPr>
          <p:cNvPr id="19" name="Flèche droite 18"/>
          <p:cNvSpPr/>
          <p:nvPr/>
        </p:nvSpPr>
        <p:spPr>
          <a:xfrm rot="5400000">
            <a:off x="8508755" y="4398341"/>
            <a:ext cx="942994" cy="618203"/>
          </a:xfrm>
          <a:prstGeom prst="rightArrow">
            <a:avLst>
              <a:gd name="adj1" fmla="val 50000"/>
              <a:gd name="adj2" fmla="val 637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OOB</a:t>
            </a:r>
            <a:endParaRPr lang="fr-FR" sz="1600" dirty="0"/>
          </a:p>
        </p:txBody>
      </p:sp>
      <p:sp>
        <p:nvSpPr>
          <p:cNvPr id="21" name="Rectangle 20"/>
          <p:cNvSpPr/>
          <p:nvPr/>
        </p:nvSpPr>
        <p:spPr>
          <a:xfrm>
            <a:off x="167648" y="1111532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</p:spTree>
    <p:extLst>
      <p:ext uri="{BB962C8B-B14F-4D97-AF65-F5344CB8AC3E}">
        <p14:creationId xmlns:p14="http://schemas.microsoft.com/office/powerpoint/2010/main" val="39232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792" y="606246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de forêt aléatoire</a:t>
            </a:r>
            <a:endParaRPr lang="fr-FR" sz="2400" dirty="0"/>
          </a:p>
        </p:txBody>
      </p:sp>
      <p:sp>
        <p:nvSpPr>
          <p:cNvPr id="16" name="Rectangle 15"/>
          <p:cNvSpPr/>
          <p:nvPr/>
        </p:nvSpPr>
        <p:spPr>
          <a:xfrm>
            <a:off x="347855" y="1735830"/>
            <a:ext cx="8312403" cy="461665"/>
          </a:xfrm>
          <a:prstGeom prst="rect">
            <a:avLst/>
          </a:prstGeom>
          <a:ln w="19050">
            <a:solidFill>
              <a:srgbClr val="8DC5B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342900" algn="l"/>
              </a:tabLst>
            </a:pPr>
            <a:r>
              <a:rPr 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(B)  Construction d’un arbre sur le jeu de données </a:t>
            </a:r>
            <a:r>
              <a:rPr lang="fr-FR" sz="16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bootstrappé</a:t>
            </a:r>
            <a:r>
              <a:rPr 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avec m variables à chaque nœud 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55" y="2403523"/>
            <a:ext cx="3441758" cy="1852670"/>
          </a:xfrm>
          <a:prstGeom prst="rect">
            <a:avLst/>
          </a:prstGeom>
          <a:noFill/>
        </p:spPr>
      </p:pic>
      <p:cxnSp>
        <p:nvCxnSpPr>
          <p:cNvPr id="24" name="Connecteur droit avec flèche 23"/>
          <p:cNvCxnSpPr>
            <a:endCxn id="25" idx="1"/>
          </p:cNvCxnSpPr>
          <p:nvPr/>
        </p:nvCxnSpPr>
        <p:spPr>
          <a:xfrm flipV="1">
            <a:off x="2360385" y="2675347"/>
            <a:ext cx="15313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891753" y="2506070"/>
            <a:ext cx="520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Premier nœud </a:t>
            </a:r>
            <a:r>
              <a:rPr lang="fr-FR" sz="1600" dirty="0" smtClean="0">
                <a:sym typeface="Wingdings" panose="05000000000000000000" pitchFamily="2" charset="2"/>
              </a:rPr>
              <a:t> tous les échantillons du jeu de données </a:t>
            </a:r>
            <a:endParaRPr lang="fr-FR" sz="1600" dirty="0"/>
          </a:p>
        </p:txBody>
      </p:sp>
      <p:sp>
        <p:nvSpPr>
          <p:cNvPr id="27" name="Rectangle 26"/>
          <p:cNvSpPr/>
          <p:nvPr/>
        </p:nvSpPr>
        <p:spPr>
          <a:xfrm>
            <a:off x="2455050" y="3119046"/>
            <a:ext cx="1341852" cy="401782"/>
          </a:xfrm>
          <a:prstGeom prst="rect">
            <a:avLst/>
          </a:prstGeom>
          <a:noFill/>
          <a:ln w="19050">
            <a:solidFill>
              <a:srgbClr val="F7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265997" y="3130987"/>
            <a:ext cx="520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1. Tirage aléatoire de m variables avec m &lt; p 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914475" y="3532769"/>
                <a:ext cx="1093183" cy="339452"/>
              </a:xfrm>
              <a:prstGeom prst="rect">
                <a:avLst/>
              </a:prstGeom>
              <a:ln>
                <a:solidFill>
                  <a:srgbClr val="F7B183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fr-FR" sz="1600" i="0">
                          <a:latin typeface="Cambria Math" panose="02040503050406030204" pitchFamily="18" charset="0"/>
                        </a:rPr>
                        <m:t> = </m:t>
                      </m:r>
                      <m:rad>
                        <m:radPr>
                          <m:degHide m:val="on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r>
                        <a:rPr lang="fr-FR" sz="16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75" y="3532769"/>
                <a:ext cx="1093183" cy="339452"/>
              </a:xfrm>
              <a:prstGeom prst="rect">
                <a:avLst/>
              </a:prstGeom>
              <a:blipFill>
                <a:blip r:embed="rId3"/>
                <a:stretch>
                  <a:fillRect b="-1754"/>
                </a:stretch>
              </a:blipFill>
              <a:ln>
                <a:solidFill>
                  <a:srgbClr val="F7B183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Virage 29"/>
          <p:cNvSpPr/>
          <p:nvPr/>
        </p:nvSpPr>
        <p:spPr>
          <a:xfrm flipV="1">
            <a:off x="6093928" y="3450709"/>
            <a:ext cx="709490" cy="36260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951781" y="3783049"/>
            <a:ext cx="108925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Par défaut</a:t>
            </a:r>
            <a:endParaRPr lang="fr-FR" sz="1400" dirty="0"/>
          </a:p>
        </p:txBody>
      </p:sp>
      <p:sp>
        <p:nvSpPr>
          <p:cNvPr id="32" name="Rectangle 31"/>
          <p:cNvSpPr/>
          <p:nvPr/>
        </p:nvSpPr>
        <p:spPr>
          <a:xfrm>
            <a:off x="4224233" y="4455294"/>
            <a:ext cx="67792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ea typeface="Calibri" panose="020F0502020204030204" pitchFamily="34" charset="0"/>
              </a:rPr>
              <a:t>2. Condition retenue sur l’une des deux variables tirées</a:t>
            </a:r>
          </a:p>
          <a:p>
            <a:r>
              <a:rPr lang="fr-FR" sz="1600" dirty="0" smtClean="0">
                <a:ea typeface="Calibri" panose="020F0502020204030204" pitchFamily="34" charset="0"/>
              </a:rPr>
              <a:t> = </a:t>
            </a:r>
            <a:r>
              <a:rPr lang="fr-FR" sz="1600" dirty="0">
                <a:ea typeface="Calibri" panose="020F0502020204030204" pitchFamily="34" charset="0"/>
              </a:rPr>
              <a:t>celle qui discrimine au mieux les échantillons, </a:t>
            </a:r>
            <a:r>
              <a:rPr lang="fr-FR" sz="1600" i="1" dirty="0">
                <a:ea typeface="Calibri" panose="020F0502020204030204" pitchFamily="34" charset="0"/>
              </a:rPr>
              <a:t>i.e.</a:t>
            </a:r>
            <a:r>
              <a:rPr lang="fr-FR" sz="1600" dirty="0">
                <a:ea typeface="Calibri" panose="020F0502020204030204" pitchFamily="34" charset="0"/>
              </a:rPr>
              <a:t> qui minimise l’index de Gini</a:t>
            </a:r>
            <a:endParaRPr lang="fr-FR" sz="1600" dirty="0"/>
          </a:p>
        </p:txBody>
      </p:sp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99177"/>
              </p:ext>
            </p:extLst>
          </p:nvPr>
        </p:nvGraphicFramePr>
        <p:xfrm>
          <a:off x="9475306" y="3429682"/>
          <a:ext cx="1364504" cy="35181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96467">
                  <a:extLst>
                    <a:ext uri="{9D8B030D-6E8A-4147-A177-3AD203B41FA5}">
                      <a16:colId xmlns:a16="http://schemas.microsoft.com/office/drawing/2014/main" val="149103905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1627893452"/>
                    </a:ext>
                  </a:extLst>
                </a:gridCol>
              </a:tblGrid>
              <a:tr h="35181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OBDA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Roll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47524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8536051" y="3425472"/>
            <a:ext cx="931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m</a:t>
            </a:r>
            <a:r>
              <a:rPr lang="fr-FR" sz="1600" dirty="0" smtClean="0"/>
              <a:t> = 2 </a:t>
            </a:r>
            <a:r>
              <a:rPr lang="fr-FR" sz="1600" dirty="0" smtClean="0">
                <a:sym typeface="Wingdings" panose="05000000000000000000" pitchFamily="2" charset="2"/>
              </a:rPr>
              <a:t> </a:t>
            </a:r>
            <a:endParaRPr lang="fr-FR" sz="1600" dirty="0"/>
          </a:p>
        </p:txBody>
      </p:sp>
      <p:sp>
        <p:nvSpPr>
          <p:cNvPr id="36" name="Rectangle 35"/>
          <p:cNvSpPr/>
          <p:nvPr/>
        </p:nvSpPr>
        <p:spPr>
          <a:xfrm>
            <a:off x="1177698" y="5163492"/>
            <a:ext cx="93796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Au nœud suivant, m variables sont de nouveau tirées </a:t>
            </a:r>
            <a:r>
              <a:rPr lang="fr-FR" sz="1600" dirty="0" smtClean="0"/>
              <a:t>aléatoirement. </a:t>
            </a:r>
            <a:r>
              <a:rPr lang="fr-FR" sz="1600" dirty="0" smtClean="0">
                <a:ea typeface="Calibri" panose="020F0502020204030204" pitchFamily="34" charset="0"/>
              </a:rPr>
              <a:t>Seconde </a:t>
            </a:r>
            <a:r>
              <a:rPr lang="fr-FR" sz="1600" dirty="0">
                <a:ea typeface="Calibri" panose="020F0502020204030204" pitchFamily="34" charset="0"/>
              </a:rPr>
              <a:t>règle de décision </a:t>
            </a:r>
            <a:r>
              <a:rPr lang="fr-FR" sz="1600" dirty="0" smtClean="0">
                <a:ea typeface="Calibri" panose="020F0502020204030204" pitchFamily="34" charset="0"/>
              </a:rPr>
              <a:t>construite </a:t>
            </a:r>
            <a:r>
              <a:rPr lang="fr-FR" sz="1600" dirty="0">
                <a:ea typeface="Calibri" panose="020F0502020204030204" pitchFamily="34" charset="0"/>
              </a:rPr>
              <a:t>de la même manière, et ainsi de suite jusqu’à </a:t>
            </a:r>
            <a:r>
              <a:rPr lang="fr-FR" sz="1600" dirty="0" smtClean="0">
                <a:ea typeface="Calibri" panose="020F0502020204030204" pitchFamily="34" charset="0"/>
              </a:rPr>
              <a:t>ce que les paramètres limitant le sur-ajustement soient atteints</a:t>
            </a:r>
            <a:endParaRPr lang="fr-FR" sz="1600" dirty="0"/>
          </a:p>
        </p:txBody>
      </p:sp>
      <p:sp>
        <p:nvSpPr>
          <p:cNvPr id="37" name="Flèche droite 36"/>
          <p:cNvSpPr/>
          <p:nvPr/>
        </p:nvSpPr>
        <p:spPr>
          <a:xfrm>
            <a:off x="666584" y="5286832"/>
            <a:ext cx="447001" cy="220490"/>
          </a:xfrm>
          <a:prstGeom prst="rightArrow">
            <a:avLst>
              <a:gd name="adj1" fmla="val 50000"/>
              <a:gd name="adj2" fmla="val 66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1177698" y="6024092"/>
            <a:ext cx="93796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fr-FR" sz="1600" dirty="0">
                <a:solidFill>
                  <a:srgbClr val="F7B18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Lorsque l’arbre de l’itération t = 1 est terminé, l’algorithme réitère les étapes (A) et (B) pour t = 2, et ainsi de suite jusqu’à ce que t = T.</a:t>
            </a:r>
          </a:p>
        </p:txBody>
      </p:sp>
      <p:sp>
        <p:nvSpPr>
          <p:cNvPr id="39" name="Flèche droite 38"/>
          <p:cNvSpPr/>
          <p:nvPr/>
        </p:nvSpPr>
        <p:spPr>
          <a:xfrm>
            <a:off x="674053" y="6075539"/>
            <a:ext cx="447002" cy="363763"/>
          </a:xfrm>
          <a:prstGeom prst="rightArrow">
            <a:avLst>
              <a:gd name="adj1" fmla="val 50000"/>
              <a:gd name="adj2" fmla="val 55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67648" y="1111532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</p:spTree>
    <p:extLst>
      <p:ext uri="{BB962C8B-B14F-4D97-AF65-F5344CB8AC3E}">
        <p14:creationId xmlns:p14="http://schemas.microsoft.com/office/powerpoint/2010/main" val="293134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28" grpId="0"/>
      <p:bldP spid="29" grpId="0" animBg="1"/>
      <p:bldP spid="30" grpId="0" animBg="1"/>
      <p:bldP spid="31" grpId="0"/>
      <p:bldP spid="32" grpId="0"/>
      <p:bldP spid="34" grpId="0"/>
      <p:bldP spid="36" grpId="0"/>
      <p:bldP spid="37" grpId="0" animBg="1"/>
      <p:bldP spid="38" grpId="0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792" y="606246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de forêt aléatoire</a:t>
            </a:r>
            <a:endParaRPr lang="fr-FR" sz="2400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60090" y="1609872"/>
            <a:ext cx="54495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1" i="0" strike="noStrike" cap="none" normalizeH="0" baseline="0" dirty="0" smtClean="0">
                <a:ln>
                  <a:noFill/>
                </a:ln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Etape 2 : </a:t>
            </a:r>
            <a:r>
              <a:rPr lang="fr-FR" sz="1600" b="1" dirty="0">
                <a:solidFill>
                  <a:srgbClr val="8DC5B1"/>
                </a:solidFill>
              </a:rPr>
              <a:t>évaluation de la classification de chacun des arbres</a:t>
            </a:r>
            <a:endParaRPr kumimoji="0" lang="fr-FR" altLang="fr-FR" sz="1600" b="1" i="0" strike="noStrike" cap="none" normalizeH="0" baseline="0" dirty="0" smtClean="0">
              <a:ln>
                <a:noFill/>
              </a:ln>
              <a:solidFill>
                <a:srgbClr val="8DC5B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5040" y="2163633"/>
            <a:ext cx="102430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Performances </a:t>
            </a:r>
            <a:r>
              <a:rPr 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de classification de chacun des arbres, et par suite, de la forêt, </a:t>
            </a:r>
            <a:r>
              <a:rPr 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calculées </a:t>
            </a:r>
            <a:r>
              <a:rPr 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par </a:t>
            </a:r>
            <a:r>
              <a:rPr 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l’algorithme 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Flèche droite 34"/>
          <p:cNvSpPr/>
          <p:nvPr/>
        </p:nvSpPr>
        <p:spPr>
          <a:xfrm>
            <a:off x="326777" y="2138424"/>
            <a:ext cx="447002" cy="363763"/>
          </a:xfrm>
          <a:prstGeom prst="rightArrow">
            <a:avLst>
              <a:gd name="adj1" fmla="val 50000"/>
              <a:gd name="adj2" fmla="val 55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Virage 3"/>
          <p:cNvSpPr/>
          <p:nvPr/>
        </p:nvSpPr>
        <p:spPr>
          <a:xfrm flipV="1">
            <a:off x="1535720" y="2730114"/>
            <a:ext cx="552450" cy="5814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2406710" y="2741395"/>
            <a:ext cx="3606554" cy="4008127"/>
            <a:chOff x="2406710" y="2741395"/>
            <a:chExt cx="3606554" cy="4008127"/>
          </a:xfrm>
        </p:grpSpPr>
        <p:sp>
          <p:nvSpPr>
            <p:cNvPr id="40" name="Rectangle 39"/>
            <p:cNvSpPr/>
            <p:nvPr/>
          </p:nvSpPr>
          <p:spPr>
            <a:xfrm>
              <a:off x="2573604" y="2741395"/>
              <a:ext cx="2220987" cy="1078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Jeu de données : observations avec variables accéléromètre </a:t>
              </a:r>
              <a:endParaRPr lang="fr-FR" sz="180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06710" y="4216641"/>
              <a:ext cx="1868777" cy="1078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Nouveau jeu de données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44471" y="4285750"/>
              <a:ext cx="668793" cy="709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1" dirty="0">
                  <a:solidFill>
                    <a:schemeClr val="accent1">
                      <a:lumMod val="50000"/>
                    </a:schemeClr>
                  </a:solidFill>
                </a:rPr>
                <a:t>OOB</a:t>
              </a:r>
            </a:p>
          </p:txBody>
        </p:sp>
        <p:pic>
          <p:nvPicPr>
            <p:cNvPr id="43" name="Picture 2" descr="Afficher l'image d'origin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485" y="5824132"/>
              <a:ext cx="690308" cy="925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Connecteur droit avec flèche 43"/>
            <p:cNvCxnSpPr>
              <a:stCxn id="41" idx="2"/>
            </p:cNvCxnSpPr>
            <p:nvPr/>
          </p:nvCxnSpPr>
          <p:spPr>
            <a:xfrm>
              <a:off x="3341097" y="5295261"/>
              <a:ext cx="0" cy="4320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42" idx="2"/>
            </p:cNvCxnSpPr>
            <p:nvPr/>
          </p:nvCxnSpPr>
          <p:spPr>
            <a:xfrm flipH="1">
              <a:off x="3860204" y="4994992"/>
              <a:ext cx="1818665" cy="13039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40" idx="2"/>
            </p:cNvCxnSpPr>
            <p:nvPr/>
          </p:nvCxnSpPr>
          <p:spPr>
            <a:xfrm>
              <a:off x="3684098" y="3820017"/>
              <a:ext cx="0" cy="39662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>
              <a:off x="4676282" y="3820017"/>
              <a:ext cx="1056603" cy="39662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4275484" y="5402622"/>
              <a:ext cx="1220402" cy="369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801" dirty="0"/>
                <a:t>Prédiction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87563" y="3748725"/>
              <a:ext cx="881973" cy="382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50000"/>
                </a:lnSpc>
                <a:spcAft>
                  <a:spcPts val="0"/>
                </a:spcAft>
                <a:tabLst>
                  <a:tab pos="342900" algn="l"/>
                </a:tabLst>
              </a:pPr>
              <a:r>
                <a:rPr lang="fr-FR" sz="1400" i="1" dirty="0" err="1">
                  <a:solidFill>
                    <a:srgbClr val="F7B1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bootstrap</a:t>
              </a:r>
              <a:endParaRPr lang="fr-FR" sz="1400" dirty="0">
                <a:solidFill>
                  <a:srgbClr val="F7B183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6725068" y="3625235"/>
            <a:ext cx="4973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Prédiction réalisée à partir des échantillons OOB 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85516" y="3040460"/>
            <a:ext cx="2698607" cy="584775"/>
          </a:xfrm>
          <a:prstGeom prst="rect">
            <a:avLst/>
          </a:prstGeom>
          <a:ln>
            <a:solidFill>
              <a:srgbClr val="F7B18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atin typeface="+mj-lt"/>
                <a:ea typeface="Calibri" panose="020F0502020204030204" pitchFamily="34" charset="0"/>
              </a:rPr>
              <a:t>E</a:t>
            </a:r>
            <a:r>
              <a:rPr lang="fr-FR" sz="1600" dirty="0" smtClean="0">
                <a:latin typeface="+mj-lt"/>
                <a:ea typeface="Calibri" panose="020F0502020204030204" pitchFamily="34" charset="0"/>
              </a:rPr>
              <a:t>chantillons non utilisés pour la construction de l’arbre</a:t>
            </a:r>
            <a:endParaRPr lang="fr-FR" sz="16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90309" y="4564210"/>
            <a:ext cx="3986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ea typeface="Calibri" panose="020F0502020204030204" pitchFamily="34" charset="0"/>
              </a:rPr>
              <a:t>Evaluation robuste de chacun des </a:t>
            </a:r>
            <a:r>
              <a:rPr lang="fr-FR" sz="1600" dirty="0" err="1" smtClean="0">
                <a:ea typeface="Calibri" panose="020F0502020204030204" pitchFamily="34" charset="0"/>
              </a:rPr>
              <a:t>classifieurs</a:t>
            </a:r>
            <a:endParaRPr lang="fr-FR" sz="1600" dirty="0"/>
          </a:p>
        </p:txBody>
      </p:sp>
      <p:sp>
        <p:nvSpPr>
          <p:cNvPr id="52" name="Flèche droite 51"/>
          <p:cNvSpPr/>
          <p:nvPr/>
        </p:nvSpPr>
        <p:spPr>
          <a:xfrm rot="5400000">
            <a:off x="8603413" y="4103869"/>
            <a:ext cx="447002" cy="363763"/>
          </a:xfrm>
          <a:prstGeom prst="rightArrow">
            <a:avLst>
              <a:gd name="adj1" fmla="val 50000"/>
              <a:gd name="adj2" fmla="val 55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286424" y="5273139"/>
            <a:ext cx="4413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ea typeface="Calibri" panose="020F0502020204030204" pitchFamily="34" charset="0"/>
              </a:rPr>
              <a:t>E</a:t>
            </a:r>
            <a:r>
              <a:rPr lang="fr-FR" sz="1600" dirty="0" smtClean="0">
                <a:ea typeface="Calibri" panose="020F0502020204030204" pitchFamily="34" charset="0"/>
              </a:rPr>
              <a:t>rreur </a:t>
            </a:r>
            <a:r>
              <a:rPr lang="fr-FR" sz="1600" dirty="0">
                <a:ea typeface="Calibri" panose="020F0502020204030204" pitchFamily="34" charset="0"/>
              </a:rPr>
              <a:t>moyenne de la forêt aléatoire </a:t>
            </a:r>
            <a:r>
              <a:rPr lang="fr-FR" sz="1600" dirty="0" smtClean="0">
                <a:ea typeface="Calibri" panose="020F0502020204030204" pitchFamily="34" charset="0"/>
              </a:rPr>
              <a:t>= moyenne </a:t>
            </a:r>
            <a:r>
              <a:rPr lang="fr-FR" sz="1600" dirty="0">
                <a:ea typeface="Calibri" panose="020F0502020204030204" pitchFamily="34" charset="0"/>
              </a:rPr>
              <a:t>des erreurs </a:t>
            </a:r>
            <a:r>
              <a:rPr lang="fr-FR" sz="1600" dirty="0" smtClean="0">
                <a:ea typeface="Calibri" panose="020F0502020204030204" pitchFamily="34" charset="0"/>
              </a:rPr>
              <a:t>obtenues par chacun des arbres</a:t>
            </a:r>
            <a:endParaRPr lang="fr-FR" sz="1600" dirty="0"/>
          </a:p>
        </p:txBody>
      </p:sp>
      <p:sp>
        <p:nvSpPr>
          <p:cNvPr id="53" name="Flèche droite 52"/>
          <p:cNvSpPr/>
          <p:nvPr/>
        </p:nvSpPr>
        <p:spPr>
          <a:xfrm>
            <a:off x="6761843" y="5383644"/>
            <a:ext cx="447002" cy="363763"/>
          </a:xfrm>
          <a:prstGeom prst="rightArrow">
            <a:avLst>
              <a:gd name="adj1" fmla="val 50000"/>
              <a:gd name="adj2" fmla="val 55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 à 5 branches 12"/>
          <p:cNvSpPr/>
          <p:nvPr/>
        </p:nvSpPr>
        <p:spPr>
          <a:xfrm>
            <a:off x="8645032" y="3167676"/>
            <a:ext cx="390956" cy="3473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436269" y="846542"/>
            <a:ext cx="5375564" cy="738664"/>
          </a:xfrm>
          <a:prstGeom prst="rect">
            <a:avLst/>
          </a:prstGeom>
          <a:ln>
            <a:solidFill>
              <a:srgbClr val="F7B183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fr-FR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Remarque : L’erreur de la forêt est aussi utilisée pour rechercher le nombre optimal d’arbres T et de variables m à tirer à chaque nœud. Les paramètres T et m retenus sont ceux qui minimisent l’erreur de la forêt</a:t>
            </a:r>
            <a:r>
              <a:rPr lang="fr-FR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7648" y="1111532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</p:spTree>
    <p:extLst>
      <p:ext uri="{BB962C8B-B14F-4D97-AF65-F5344CB8AC3E}">
        <p14:creationId xmlns:p14="http://schemas.microsoft.com/office/powerpoint/2010/main" val="362571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0" grpId="0"/>
      <p:bldP spid="9" grpId="0" animBg="1"/>
      <p:bldP spid="10" grpId="0"/>
      <p:bldP spid="52" grpId="0" animBg="1"/>
      <p:bldP spid="11" grpId="0"/>
      <p:bldP spid="53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792" y="606246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de forêt aléatoire</a:t>
            </a:r>
            <a:endParaRPr lang="fr-FR" sz="2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6234" y="1609872"/>
            <a:ext cx="39934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1" i="0" strike="noStrike" cap="none" normalizeH="0" baseline="0" dirty="0" smtClean="0">
                <a:ln>
                  <a:noFill/>
                </a:ln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Etape 3 : </a:t>
            </a:r>
            <a:r>
              <a:rPr lang="fr-FR" altLang="fr-FR" sz="1600" b="1" dirty="0" smtClean="0">
                <a:solidFill>
                  <a:srgbClr val="8DC5B1"/>
                </a:solidFill>
              </a:rPr>
              <a:t>prédiction d’un nouvel échantillon</a:t>
            </a:r>
            <a:endParaRPr kumimoji="0" lang="fr-FR" altLang="fr-FR" sz="1600" b="1" i="0" strike="noStrike" cap="none" normalizeH="0" baseline="0" dirty="0" smtClean="0">
              <a:ln>
                <a:noFill/>
              </a:ln>
              <a:solidFill>
                <a:srgbClr val="8DC5B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8" y="1111532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229364" y="2151554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12603" y="2222120"/>
            <a:ext cx="101955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Une fois la forêt obtenue,  prédiction de la classe associée à un nouvel échantillon par vote majoritaire</a:t>
            </a:r>
            <a:endParaRPr lang="fr-FR" sz="1600" dirty="0"/>
          </a:p>
        </p:txBody>
      </p:sp>
      <p:pic>
        <p:nvPicPr>
          <p:cNvPr id="13" name="Imag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64" y="2890041"/>
            <a:ext cx="5827395" cy="1645285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167648" y="4943581"/>
            <a:ext cx="11077731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15000"/>
              </a:lnSpc>
              <a:spcAft>
                <a:spcPts val="0"/>
              </a:spcAft>
            </a:pPr>
            <a:r>
              <a:rPr lang="en-GB" sz="1400" b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Références</a:t>
            </a:r>
            <a:r>
              <a:rPr lang="en-GB" sz="14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</a:p>
          <a:p>
            <a:pPr marL="571500" indent="-571500" algn="just">
              <a:lnSpc>
                <a:spcPct val="115000"/>
              </a:lnSpc>
              <a:spcAft>
                <a:spcPts val="0"/>
              </a:spcAft>
            </a:pPr>
            <a:r>
              <a:rPr lang="en-GB" sz="14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Breiman</a:t>
            </a: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, L., Friedman, J., </a:t>
            </a:r>
            <a:r>
              <a:rPr lang="en-GB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Olshen</a:t>
            </a: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, R., Stone, C., 1984. Classification and Regression Tree, Wadsworth International. California</a:t>
            </a:r>
            <a:r>
              <a:rPr lang="en-GB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ct val="115000"/>
              </a:lnSpc>
            </a:pPr>
            <a:r>
              <a:rPr lang="en-GB" sz="1400" dirty="0" err="1"/>
              <a:t>Breiman</a:t>
            </a:r>
            <a:r>
              <a:rPr lang="en-GB" sz="1400" dirty="0"/>
              <a:t>, L., 2001. Random Forests. Mach. Learn. </a:t>
            </a:r>
            <a:r>
              <a:rPr lang="fr-FR" sz="1400" dirty="0"/>
              <a:t>45, 5–32</a:t>
            </a:r>
            <a:r>
              <a:rPr lang="fr-FR" sz="1400" dirty="0" smtClean="0"/>
              <a:t>.</a:t>
            </a:r>
            <a:endParaRPr lang="fr-F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15000"/>
              </a:lnSpc>
              <a:spcAft>
                <a:spcPts val="0"/>
              </a:spcAft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Chauhan, N., 2019. Decision Tree Algorithm — Explained [WWW Document]. Data Sci. URL </a:t>
            </a: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GB" sz="1400" dirty="0" smtClean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towardsdatascience.com/decision-tree-algorithm</a:t>
            </a:r>
            <a:r>
              <a:rPr lang="en-GB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explained-83beb6e78ef4</a:t>
            </a:r>
            <a:endParaRPr lang="fr-F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5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6206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83028" y="1139568"/>
            <a:ext cx="886097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b="1" dirty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Principe de l’algorithme de l’arbre de décision appliqué à un problème de classification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de l’arbre de décision</a:t>
            </a:r>
            <a:endParaRPr lang="fr-FR" sz="2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4812" y="2007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257" y="1710912"/>
            <a:ext cx="104752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Définition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Algorithme de </a:t>
            </a:r>
            <a:r>
              <a:rPr kumimoji="0" lang="fr-FR" altLang="fr-F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kumimoji="0" lang="fr-FR" altLang="fr-F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relativement simple et intuitif </a:t>
            </a:r>
            <a:r>
              <a:rPr lang="fr-FR" alt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éveloppé par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Breiman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et al. en 1984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Applications:</a:t>
            </a: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classification supervisée (variable à prédire qualitative) ou</a:t>
            </a: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régression (variable à prédire continue).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463470" y="3429047"/>
            <a:ext cx="3022960" cy="3107748"/>
            <a:chOff x="1334590" y="3300140"/>
            <a:chExt cx="3022960" cy="3107748"/>
          </a:xfrm>
        </p:grpSpPr>
        <p:sp>
          <p:nvSpPr>
            <p:cNvPr id="13" name="Rectangle 12"/>
            <p:cNvSpPr/>
            <p:nvPr/>
          </p:nvSpPr>
          <p:spPr>
            <a:xfrm>
              <a:off x="1985878" y="4013586"/>
              <a:ext cx="1292899" cy="20606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334590" y="3945675"/>
              <a:ext cx="78377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Fen 1</a:t>
              </a:r>
            </a:p>
            <a:p>
              <a:r>
                <a:rPr lang="fr-FR" sz="1400" dirty="0" smtClean="0"/>
                <a:t>Fen 2</a:t>
              </a:r>
            </a:p>
            <a:p>
              <a:r>
                <a:rPr lang="fr-FR" sz="1400" dirty="0" smtClean="0"/>
                <a:t>Fen 3</a:t>
              </a:r>
            </a:p>
            <a:p>
              <a:r>
                <a:rPr lang="fr-FR" sz="1400" dirty="0" smtClean="0"/>
                <a:t>Fen 4</a:t>
              </a:r>
            </a:p>
            <a:p>
              <a:r>
                <a:rPr lang="fr-FR" sz="1400" dirty="0" smtClean="0"/>
                <a:t>Fen 5</a:t>
              </a:r>
            </a:p>
            <a:p>
              <a:r>
                <a:rPr lang="fr-FR" sz="1400" dirty="0" smtClean="0"/>
                <a:t>Fen 6</a:t>
              </a:r>
            </a:p>
            <a:p>
              <a:r>
                <a:rPr lang="fr-FR" sz="1400" dirty="0" smtClean="0"/>
                <a:t>Fen 7</a:t>
              </a:r>
            </a:p>
            <a:p>
              <a:r>
                <a:rPr lang="fr-FR" sz="1400" dirty="0" smtClean="0"/>
                <a:t>Fen 8</a:t>
              </a:r>
            </a:p>
            <a:p>
              <a:r>
                <a:rPr lang="fr-FR" sz="1400" dirty="0" smtClean="0"/>
                <a:t>Fen 9</a:t>
              </a:r>
            </a:p>
            <a:p>
              <a:r>
                <a:rPr lang="fr-FR" sz="1400" dirty="0" smtClean="0"/>
                <a:t>Fen 10</a:t>
              </a:r>
            </a:p>
            <a:p>
              <a:endParaRPr lang="fr-FR" sz="1400" dirty="0"/>
            </a:p>
          </p:txBody>
        </p:sp>
        <p:sp>
          <p:nvSpPr>
            <p:cNvPr id="16" name="ZoneTexte 15"/>
            <p:cNvSpPr txBox="1"/>
            <p:nvPr/>
          </p:nvSpPr>
          <p:spPr>
            <a:xfrm rot="19545751">
              <a:off x="1911092" y="3300140"/>
              <a:ext cx="1881051" cy="313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fr-FR" sz="1400" dirty="0">
                  <a:ea typeface="Calibri" panose="020F0502020204030204" pitchFamily="34" charset="0"/>
                  <a:cs typeface="Times New Roman" panose="02020603050405020304" pitchFamily="18" charset="0"/>
                </a:rPr>
                <a:t>moyenne de l’OBDA</a:t>
              </a:r>
              <a:endParaRPr lang="fr-FR" sz="1400" dirty="0"/>
            </a:p>
          </p:txBody>
        </p:sp>
        <p:sp>
          <p:nvSpPr>
            <p:cNvPr id="18" name="ZoneTexte 17"/>
            <p:cNvSpPr txBox="1"/>
            <p:nvPr/>
          </p:nvSpPr>
          <p:spPr>
            <a:xfrm rot="19545751">
              <a:off x="2476499" y="3311432"/>
              <a:ext cx="1881051" cy="313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fr-FR" sz="1400" dirty="0">
                  <a:ea typeface="Calibri" panose="020F0502020204030204" pitchFamily="34" charset="0"/>
                  <a:cs typeface="Times New Roman" panose="02020603050405020304" pitchFamily="18" charset="0"/>
                </a:rPr>
                <a:t>moyenne </a:t>
              </a:r>
              <a:r>
                <a:rPr lang="fr-FR" altLang="fr-FR" sz="14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du roll</a:t>
              </a:r>
              <a:endParaRPr lang="fr-FR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7729" y="4013586"/>
              <a:ext cx="576456" cy="20606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278777" y="3906486"/>
              <a:ext cx="66169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Pât</a:t>
              </a:r>
              <a:endParaRPr lang="fr-FR" sz="1400" dirty="0" smtClean="0"/>
            </a:p>
            <a:p>
              <a:r>
                <a:rPr lang="fr-FR" sz="1400" dirty="0" err="1" smtClean="0"/>
                <a:t>Pât</a:t>
              </a:r>
              <a:endParaRPr lang="fr-FR" sz="1400" dirty="0" smtClean="0"/>
            </a:p>
            <a:p>
              <a:r>
                <a:rPr lang="fr-FR" sz="1400" dirty="0" err="1" smtClean="0"/>
                <a:t>Pât</a:t>
              </a:r>
              <a:endParaRPr lang="fr-FR" sz="1400" dirty="0" smtClean="0"/>
            </a:p>
            <a:p>
              <a:r>
                <a:rPr lang="fr-FR" sz="1400" dirty="0" smtClean="0"/>
                <a:t>Repos</a:t>
              </a:r>
            </a:p>
            <a:p>
              <a:r>
                <a:rPr lang="fr-FR" sz="1400" dirty="0" err="1" smtClean="0"/>
                <a:t>Pât</a:t>
              </a:r>
              <a:endParaRPr lang="fr-FR" sz="1400" dirty="0" smtClean="0"/>
            </a:p>
            <a:p>
              <a:r>
                <a:rPr lang="fr-FR" sz="1400" dirty="0" smtClean="0"/>
                <a:t>Repos</a:t>
              </a:r>
            </a:p>
            <a:p>
              <a:r>
                <a:rPr lang="fr-FR" sz="1400" dirty="0" err="1" smtClean="0"/>
                <a:t>Pât</a:t>
              </a:r>
              <a:endParaRPr lang="fr-FR" sz="1400" dirty="0" smtClean="0"/>
            </a:p>
            <a:p>
              <a:r>
                <a:rPr lang="fr-FR" sz="1400" dirty="0" smtClean="0"/>
                <a:t>Repos</a:t>
              </a:r>
            </a:p>
            <a:p>
              <a:r>
                <a:rPr lang="fr-FR" sz="1400" dirty="0" smtClean="0"/>
                <a:t>Repos</a:t>
              </a:r>
            </a:p>
            <a:p>
              <a:r>
                <a:rPr lang="fr-FR" sz="1400" dirty="0" err="1" smtClean="0"/>
                <a:t>Pât</a:t>
              </a:r>
              <a:endParaRPr lang="fr-FR" sz="1400" dirty="0" smtClean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279161" y="4074582"/>
            <a:ext cx="4687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Objectif</a:t>
            </a:r>
            <a:r>
              <a:rPr lang="fr-FR" sz="1600" dirty="0" smtClean="0">
                <a:ea typeface="Calibri" panose="020F0502020204030204" pitchFamily="34" charset="0"/>
              </a:rPr>
              <a:t> = prédire </a:t>
            </a:r>
            <a:r>
              <a:rPr lang="fr-FR" sz="1600" dirty="0">
                <a:ea typeface="Calibri" panose="020F0502020204030204" pitchFamily="34" charset="0"/>
              </a:rPr>
              <a:t>les comportements </a:t>
            </a:r>
            <a:r>
              <a:rPr lang="fr-FR" sz="1600" dirty="0" smtClean="0">
                <a:ea typeface="Calibri" panose="020F0502020204030204" pitchFamily="34" charset="0"/>
              </a:rPr>
              <a:t>des  </a:t>
            </a:r>
            <a:r>
              <a:rPr lang="fr-FR" sz="1600" dirty="0">
                <a:ea typeface="Calibri" panose="020F0502020204030204" pitchFamily="34" charset="0"/>
              </a:rPr>
              <a:t>vaches laitières à partir des variables extraites du signal. </a:t>
            </a:r>
            <a:endParaRPr lang="fr-FR" sz="1600" dirty="0"/>
          </a:p>
        </p:txBody>
      </p:sp>
      <p:sp>
        <p:nvSpPr>
          <p:cNvPr id="23" name="Rectangle 22"/>
          <p:cNvSpPr/>
          <p:nvPr/>
        </p:nvSpPr>
        <p:spPr>
          <a:xfrm>
            <a:off x="257434" y="2885239"/>
            <a:ext cx="3422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avec un exemple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Supposons </a:t>
            </a:r>
            <a:r>
              <a:rPr lang="fr-FR" alt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le jeu de données suivant : </a:t>
            </a:r>
          </a:p>
        </p:txBody>
      </p:sp>
    </p:spTree>
    <p:extLst>
      <p:ext uri="{BB962C8B-B14F-4D97-AF65-F5344CB8AC3E}">
        <p14:creationId xmlns:p14="http://schemas.microsoft.com/office/powerpoint/2010/main" val="23758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6206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26421" y="1189710"/>
            <a:ext cx="7807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Une représentation possible de l’arbre de décision obtenu dans ce contexte particulier </a:t>
            </a:r>
            <a:r>
              <a:rPr lang="fr-FR" alt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de l’arbre de décision</a:t>
            </a:r>
            <a:endParaRPr lang="fr-FR" sz="2400" dirty="0"/>
          </a:p>
        </p:txBody>
      </p:sp>
      <p:pic>
        <p:nvPicPr>
          <p:cNvPr id="10" name="Image 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40" y="1696786"/>
            <a:ext cx="5029925" cy="46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avec flèche 11"/>
          <p:cNvCxnSpPr/>
          <p:nvPr/>
        </p:nvCxnSpPr>
        <p:spPr>
          <a:xfrm flipH="1">
            <a:off x="4771935" y="1937485"/>
            <a:ext cx="91439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631543" y="1783596"/>
            <a:ext cx="150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Racine </a:t>
            </a:r>
            <a:r>
              <a:rPr lang="fr-FR" sz="1400" dirty="0"/>
              <a:t>de l’arbre 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6276340" y="2297582"/>
            <a:ext cx="91439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135948" y="2143693"/>
            <a:ext cx="270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Condition </a:t>
            </a:r>
            <a:r>
              <a:rPr lang="fr-FR" sz="1400" dirty="0" smtClean="0"/>
              <a:t>de division du nœud</a:t>
            </a:r>
            <a:endParaRPr lang="fr-FR" sz="14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2623637" y="2241307"/>
            <a:ext cx="1800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089943" y="2074299"/>
            <a:ext cx="159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Branches </a:t>
            </a:r>
            <a:r>
              <a:rPr lang="fr-FR" sz="1400" dirty="0" smtClean="0"/>
              <a:t>de l’arbre</a:t>
            </a:r>
            <a:endParaRPr lang="fr-FR" sz="1400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646082" y="2240303"/>
            <a:ext cx="2365286" cy="2406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657900" y="1937484"/>
            <a:ext cx="158352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554804" y="1787342"/>
            <a:ext cx="1496968" cy="30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Nœud parent</a:t>
            </a:r>
            <a:endParaRPr lang="fr-FR" sz="1400" dirty="0"/>
          </a:p>
        </p:txBody>
      </p:sp>
      <p:cxnSp>
        <p:nvCxnSpPr>
          <p:cNvPr id="37" name="Connecteur droit avec flèche 36"/>
          <p:cNvCxnSpPr/>
          <p:nvPr/>
        </p:nvCxnSpPr>
        <p:spPr>
          <a:xfrm flipH="1">
            <a:off x="5253009" y="2754348"/>
            <a:ext cx="1499072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4376329" y="2754348"/>
            <a:ext cx="2375751" cy="17639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539" y="2580976"/>
            <a:ext cx="1496968" cy="30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Nœuds enfants</a:t>
            </a:r>
            <a:endParaRPr lang="fr-FR" sz="1400" dirty="0"/>
          </a:p>
        </p:txBody>
      </p:sp>
      <p:grpSp>
        <p:nvGrpSpPr>
          <p:cNvPr id="50" name="Groupe 49"/>
          <p:cNvGrpSpPr/>
          <p:nvPr/>
        </p:nvGrpSpPr>
        <p:grpSpPr>
          <a:xfrm>
            <a:off x="9445255" y="2586462"/>
            <a:ext cx="2042970" cy="1201509"/>
            <a:chOff x="9149955" y="2417031"/>
            <a:chExt cx="2042970" cy="1201509"/>
          </a:xfrm>
        </p:grpSpPr>
        <p:sp>
          <p:nvSpPr>
            <p:cNvPr id="46" name="Flèche vers le bas 45"/>
            <p:cNvSpPr/>
            <p:nvPr/>
          </p:nvSpPr>
          <p:spPr>
            <a:xfrm>
              <a:off x="9149955" y="2592586"/>
              <a:ext cx="357215" cy="9721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9434463" y="2724202"/>
              <a:ext cx="175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Impureté du nœud  ~hétérogénéité </a:t>
              </a:r>
              <a:endParaRPr lang="fr-FR" sz="1400" dirty="0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9453823" y="2417031"/>
              <a:ext cx="386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+</a:t>
              </a:r>
              <a:endParaRPr lang="fr-FR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9507170" y="3249208"/>
              <a:ext cx="386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-</a:t>
              </a:r>
              <a:endParaRPr lang="fr-FR" dirty="0"/>
            </a:p>
          </p:txBody>
        </p:sp>
      </p:grpSp>
      <p:cxnSp>
        <p:nvCxnSpPr>
          <p:cNvPr id="58" name="Connecteur droit avec flèche 57"/>
          <p:cNvCxnSpPr/>
          <p:nvPr/>
        </p:nvCxnSpPr>
        <p:spPr>
          <a:xfrm flipH="1">
            <a:off x="5865603" y="3526361"/>
            <a:ext cx="1499072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4865077" y="3526361"/>
            <a:ext cx="2499598" cy="20018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7398910" y="3264751"/>
            <a:ext cx="1849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Feuilles : classe finale de chaque échantillon</a:t>
            </a:r>
            <a:endParaRPr lang="fr-FR" sz="1400" dirty="0"/>
          </a:p>
        </p:txBody>
      </p:sp>
      <p:sp>
        <p:nvSpPr>
          <p:cNvPr id="62" name="Bouton d'action : Informations 61">
            <a:hlinkClick r:id="rId3" action="ppaction://hlinksldjump" highlightClick="1"/>
          </p:cNvPr>
          <p:cNvSpPr/>
          <p:nvPr/>
        </p:nvSpPr>
        <p:spPr>
          <a:xfrm>
            <a:off x="9566232" y="2143693"/>
            <a:ext cx="284508" cy="307777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1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24" grpId="0"/>
      <p:bldP spid="41" grpId="0"/>
      <p:bldP spid="61" grpId="0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792" y="854110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de l’arbre de décision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294799" y="1311697"/>
            <a:ext cx="11306220" cy="1332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Condition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à utiliser à chaque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nœud 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 Objectif</a:t>
            </a:r>
            <a:r>
              <a:rPr 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= choisir </a:t>
            </a:r>
            <a:r>
              <a:rPr 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à chaque nœud la condition qui maximise la diminution d’impureté des nœuds enfants à partir du nœud parent. </a:t>
            </a:r>
            <a:endParaRPr lang="fr-FR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8927" y="2191501"/>
                <a:ext cx="10970045" cy="251350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fr-FR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Métrique pour mesurer la pureté d’un nœud </a:t>
                </a:r>
                <a:r>
                  <a:rPr lang="fr-FR" sz="1600" dirty="0"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 </a:t>
                </a:r>
                <a:r>
                  <a:rPr lang="fr-FR" sz="1600" b="1" dirty="0">
                    <a:solidFill>
                      <a:srgbClr val="F7B183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index de Gini (G) </a:t>
                </a:r>
                <a:r>
                  <a:rPr lang="fr-FR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 :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fr-FR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fr-FR" sz="16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fr-FR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fr-FR" sz="16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Avec </a:t>
                </a:r>
                <a:r>
                  <a:rPr lang="fr-FR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 le nombre de classes, </a:t>
                </a:r>
                <a:r>
                  <a:rPr lang="fr-FR" sz="1600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i.e.</a:t>
                </a:r>
                <a:r>
                  <a:rPr lang="fr-FR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de comportements,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la proportion d’échantillons correspondant au comportement k dans le nœud. </a:t>
                </a:r>
                <a:endParaRPr lang="fr-FR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7" y="2191501"/>
                <a:ext cx="10970045" cy="2513509"/>
              </a:xfrm>
              <a:prstGeom prst="rect">
                <a:avLst/>
              </a:prstGeom>
              <a:blipFill>
                <a:blip r:embed="rId2"/>
                <a:stretch>
                  <a:fillRect l="-334" r="-334" b="-4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061779" y="4775170"/>
                <a:ext cx="1076983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i="1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Dans cet exemple où il y a deux comportements à prédire, le minimum d’impureté (proportion 0-100) conduit à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fr-FR" sz="16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et le maximum d’impureté (proportion 50-50) conduit à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=0.25</m:t>
                    </m:r>
                  </m:oMath>
                </a14:m>
                <a:r>
                  <a:rPr lang="fr-FR" sz="16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fr-FR" sz="1600" i="1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79" y="4775170"/>
                <a:ext cx="10769837" cy="584775"/>
              </a:xfrm>
              <a:prstGeom prst="rect">
                <a:avLst/>
              </a:prstGeom>
              <a:blipFill>
                <a:blip r:embed="rId3"/>
                <a:stretch>
                  <a:fillRect l="-283" t="-3125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27771" y="2784769"/>
                <a:ext cx="2801519" cy="8713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71" y="2784769"/>
                <a:ext cx="2801519" cy="8713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 droite 12"/>
          <p:cNvSpPr/>
          <p:nvPr/>
        </p:nvSpPr>
        <p:spPr>
          <a:xfrm>
            <a:off x="427771" y="5584814"/>
            <a:ext cx="726142" cy="470647"/>
          </a:xfrm>
          <a:prstGeom prst="rightArrow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153914" y="5641527"/>
            <a:ext cx="6977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7B18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chaque nœud, la condition retenue est celle qui </a:t>
            </a:r>
            <a:r>
              <a:rPr lang="fr-FR" dirty="0" smtClean="0">
                <a:solidFill>
                  <a:srgbClr val="F7B18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minimise </a:t>
            </a:r>
            <a:r>
              <a:rPr lang="fr-FR" dirty="0">
                <a:solidFill>
                  <a:srgbClr val="F7B18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 critère G.</a:t>
            </a:r>
            <a:endParaRPr lang="fr-FR" dirty="0">
              <a:solidFill>
                <a:srgbClr val="F7B183"/>
              </a:solidFill>
            </a:endParaRPr>
          </a:p>
        </p:txBody>
      </p:sp>
      <p:sp>
        <p:nvSpPr>
          <p:cNvPr id="15" name="Virage 14"/>
          <p:cNvSpPr/>
          <p:nvPr/>
        </p:nvSpPr>
        <p:spPr>
          <a:xfrm flipV="1">
            <a:off x="568966" y="4750894"/>
            <a:ext cx="443752" cy="444980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6206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26421" y="1189710"/>
            <a:ext cx="7807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Une représentation possible de l’arbre de décision obtenu dans ce contexte particulier </a:t>
            </a:r>
            <a:r>
              <a:rPr lang="fr-FR" alt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de l’arbre de décision</a:t>
            </a:r>
            <a:endParaRPr lang="fr-FR" sz="2400" dirty="0"/>
          </a:p>
        </p:txBody>
      </p:sp>
      <p:pic>
        <p:nvPicPr>
          <p:cNvPr id="10" name="Image 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40" y="1696786"/>
            <a:ext cx="5029925" cy="462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avec flèche 11"/>
          <p:cNvCxnSpPr/>
          <p:nvPr/>
        </p:nvCxnSpPr>
        <p:spPr>
          <a:xfrm flipH="1">
            <a:off x="4771935" y="1937485"/>
            <a:ext cx="91439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631543" y="1783596"/>
            <a:ext cx="150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Racine </a:t>
            </a:r>
            <a:r>
              <a:rPr lang="fr-FR" sz="1400" dirty="0"/>
              <a:t>de l’arbre 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6276340" y="2297582"/>
            <a:ext cx="91439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135948" y="2143693"/>
            <a:ext cx="270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Condition </a:t>
            </a:r>
            <a:r>
              <a:rPr lang="fr-FR" sz="1400" dirty="0" smtClean="0"/>
              <a:t>de division du nœud</a:t>
            </a:r>
            <a:endParaRPr lang="fr-FR" sz="14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2623637" y="2241307"/>
            <a:ext cx="1800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089943" y="2074299"/>
            <a:ext cx="159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Branches </a:t>
            </a:r>
            <a:r>
              <a:rPr lang="fr-FR" sz="1400" dirty="0" smtClean="0"/>
              <a:t>de l’arbre</a:t>
            </a:r>
            <a:endParaRPr lang="fr-FR" sz="1400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646082" y="2240303"/>
            <a:ext cx="2365286" cy="2406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657900" y="1937484"/>
            <a:ext cx="158352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554804" y="1787342"/>
            <a:ext cx="1496968" cy="30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Nœud parent</a:t>
            </a:r>
            <a:endParaRPr lang="fr-FR" sz="1400" dirty="0"/>
          </a:p>
        </p:txBody>
      </p:sp>
      <p:cxnSp>
        <p:nvCxnSpPr>
          <p:cNvPr id="37" name="Connecteur droit avec flèche 36"/>
          <p:cNvCxnSpPr/>
          <p:nvPr/>
        </p:nvCxnSpPr>
        <p:spPr>
          <a:xfrm flipH="1">
            <a:off x="5253009" y="2754348"/>
            <a:ext cx="1499072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4376329" y="2754348"/>
            <a:ext cx="2375751" cy="17639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539" y="2580976"/>
            <a:ext cx="1496968" cy="30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Nœuds enfants</a:t>
            </a:r>
            <a:endParaRPr lang="fr-FR" sz="1400" dirty="0"/>
          </a:p>
        </p:txBody>
      </p:sp>
      <p:grpSp>
        <p:nvGrpSpPr>
          <p:cNvPr id="50" name="Groupe 49"/>
          <p:cNvGrpSpPr/>
          <p:nvPr/>
        </p:nvGrpSpPr>
        <p:grpSpPr>
          <a:xfrm>
            <a:off x="9445255" y="2586462"/>
            <a:ext cx="2042970" cy="1201509"/>
            <a:chOff x="9149955" y="2417031"/>
            <a:chExt cx="2042970" cy="1201509"/>
          </a:xfrm>
        </p:grpSpPr>
        <p:sp>
          <p:nvSpPr>
            <p:cNvPr id="46" name="Flèche vers le bas 45"/>
            <p:cNvSpPr/>
            <p:nvPr/>
          </p:nvSpPr>
          <p:spPr>
            <a:xfrm>
              <a:off x="9149955" y="2592586"/>
              <a:ext cx="357215" cy="9721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9434463" y="2724202"/>
              <a:ext cx="1758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Impureté du nœud  ~hétérogénéité </a:t>
              </a:r>
              <a:endParaRPr lang="fr-FR" sz="1400" dirty="0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9453823" y="2417031"/>
              <a:ext cx="386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+</a:t>
              </a:r>
              <a:endParaRPr lang="fr-FR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9507170" y="3249208"/>
              <a:ext cx="386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-</a:t>
              </a:r>
              <a:endParaRPr lang="fr-FR" dirty="0"/>
            </a:p>
          </p:txBody>
        </p:sp>
      </p:grpSp>
      <p:cxnSp>
        <p:nvCxnSpPr>
          <p:cNvPr id="58" name="Connecteur droit avec flèche 57"/>
          <p:cNvCxnSpPr/>
          <p:nvPr/>
        </p:nvCxnSpPr>
        <p:spPr>
          <a:xfrm flipH="1">
            <a:off x="5865603" y="3526361"/>
            <a:ext cx="1499072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4865077" y="3526361"/>
            <a:ext cx="2499598" cy="20018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7398910" y="3264751"/>
            <a:ext cx="1849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Feuilles : classe finale de chaque échantillon</a:t>
            </a:r>
            <a:endParaRPr lang="fr-FR" sz="1400" dirty="0"/>
          </a:p>
        </p:txBody>
      </p:sp>
      <p:grpSp>
        <p:nvGrpSpPr>
          <p:cNvPr id="67" name="Groupe 66"/>
          <p:cNvGrpSpPr/>
          <p:nvPr/>
        </p:nvGrpSpPr>
        <p:grpSpPr>
          <a:xfrm>
            <a:off x="375086" y="1816203"/>
            <a:ext cx="640717" cy="2312850"/>
            <a:chOff x="375086" y="1816203"/>
            <a:chExt cx="640717" cy="2312850"/>
          </a:xfrm>
        </p:grpSpPr>
        <p:sp>
          <p:nvSpPr>
            <p:cNvPr id="63" name="Flèche vers le bas 62"/>
            <p:cNvSpPr/>
            <p:nvPr/>
          </p:nvSpPr>
          <p:spPr>
            <a:xfrm>
              <a:off x="403412" y="3065928"/>
              <a:ext cx="234417" cy="1048871"/>
            </a:xfrm>
            <a:prstGeom prst="downArrow">
              <a:avLst/>
            </a:prstGeom>
            <a:solidFill>
              <a:srgbClr val="9EB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-72723" y="2779008"/>
              <a:ext cx="1085653" cy="190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2"/>
                  </a:solidFill>
                </a:rPr>
                <a:t>…</a:t>
              </a:r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 rot="16200000">
              <a:off x="71871" y="2206803"/>
              <a:ext cx="900000" cy="118800"/>
            </a:xfrm>
            <a:prstGeom prst="rect">
              <a:avLst/>
            </a:prstGeom>
            <a:solidFill>
              <a:srgbClr val="9EB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 rot="5400000">
              <a:off x="-282843" y="2830407"/>
              <a:ext cx="2258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solidFill>
                    <a:schemeClr val="tx2"/>
                  </a:solidFill>
                </a:rPr>
                <a:t>Profondeur de l’arbre ? 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4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6206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26421" y="1189710"/>
            <a:ext cx="2726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Profondeur de l’arbre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de l’arbre de décision</a:t>
            </a:r>
            <a:endParaRPr lang="fr-FR" sz="2400" dirty="0"/>
          </a:p>
        </p:txBody>
      </p:sp>
      <p:sp>
        <p:nvSpPr>
          <p:cNvPr id="2" name="Rectangle 1"/>
          <p:cNvSpPr/>
          <p:nvPr/>
        </p:nvSpPr>
        <p:spPr>
          <a:xfrm>
            <a:off x="373611" y="1513758"/>
            <a:ext cx="10659149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= Nombre de nœuds et branches nécessaires pour aboutir aux feuilles terminales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3079" y="2426791"/>
            <a:ext cx="93550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onditionne directement le niveau de complexité de l’arbre</a:t>
            </a:r>
          </a:p>
          <a:p>
            <a:endParaRPr lang="fr-FR" sz="1600" dirty="0">
              <a:cs typeface="Times New Roman" panose="02020603050405020304" pitchFamily="18" charset="0"/>
            </a:endParaRPr>
          </a:p>
          <a:p>
            <a:endParaRPr lang="fr-FR" sz="1600" dirty="0"/>
          </a:p>
        </p:txBody>
      </p:sp>
      <p:sp>
        <p:nvSpPr>
          <p:cNvPr id="35" name="Flèche droite 34"/>
          <p:cNvSpPr/>
          <p:nvPr/>
        </p:nvSpPr>
        <p:spPr>
          <a:xfrm>
            <a:off x="603060" y="2360744"/>
            <a:ext cx="546590" cy="470647"/>
          </a:xfrm>
          <a:prstGeom prst="rightArrow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34534" y="4822113"/>
            <a:ext cx="5035371" cy="116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Contrôle du sur-ajustement en imposant un nombre minimal d’échantillons dans chaque nœud ou en fixant un nombre maximal de branches à ne pas dépasser</a:t>
            </a:r>
            <a:endParaRPr lang="fr-F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Virage 10"/>
          <p:cNvSpPr/>
          <p:nvPr/>
        </p:nvSpPr>
        <p:spPr>
          <a:xfrm flipV="1">
            <a:off x="3696466" y="2764912"/>
            <a:ext cx="538068" cy="847717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59786" y="3235552"/>
            <a:ext cx="53273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cs typeface="Times New Roman" panose="02020603050405020304" pitchFamily="18" charset="0"/>
              </a:rPr>
              <a:t>Complexité ++ </a:t>
            </a:r>
            <a:r>
              <a:rPr lang="fr-FR" sz="16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 risque d’avoir un arbre trop spécifique du jeu de données d’entraînement qui manque de  généricité </a:t>
            </a:r>
            <a:endParaRPr lang="fr-FR" sz="16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59785" y="3089377"/>
            <a:ext cx="5117447" cy="792108"/>
          </a:xfrm>
          <a:prstGeom prst="roundRect">
            <a:avLst/>
          </a:prstGeom>
          <a:noFill/>
          <a:ln>
            <a:solidFill>
              <a:srgbClr val="F7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5774663" y="2920100"/>
            <a:ext cx="2538334" cy="338554"/>
          </a:xfrm>
          <a:prstGeom prst="rect">
            <a:avLst/>
          </a:prstGeom>
          <a:solidFill>
            <a:srgbClr val="F7B18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Sur-ajustement du modèle 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2" name="Flèche droite 41"/>
          <p:cNvSpPr/>
          <p:nvPr/>
        </p:nvSpPr>
        <p:spPr>
          <a:xfrm rot="5400000">
            <a:off x="6409889" y="4190730"/>
            <a:ext cx="546590" cy="470647"/>
          </a:xfrm>
          <a:prstGeom prst="rightArrow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69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 animBg="1"/>
      <p:bldP spid="7" grpId="0"/>
      <p:bldP spid="11" grpId="0" animBg="1"/>
      <p:bldP spid="39" grpId="0"/>
      <p:bldP spid="13" grpId="0" animBg="1"/>
      <p:bldP spid="18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792" y="606246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22628" y="1084778"/>
            <a:ext cx="2726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Elagage de l’arbre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de l’arbre de décision</a:t>
            </a:r>
            <a:endParaRPr lang="fr-FR" sz="2400" dirty="0"/>
          </a:p>
        </p:txBody>
      </p:sp>
      <p:sp>
        <p:nvSpPr>
          <p:cNvPr id="2" name="Rectangle 1"/>
          <p:cNvSpPr/>
          <p:nvPr/>
        </p:nvSpPr>
        <p:spPr>
          <a:xfrm>
            <a:off x="369818" y="1408826"/>
            <a:ext cx="10659149" cy="42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= Technique pour améliorer les performances de l’arbre une fois celui-ci obtenu</a:t>
            </a: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èche droite 4"/>
          <p:cNvSpPr/>
          <p:nvPr/>
        </p:nvSpPr>
        <p:spPr>
          <a:xfrm>
            <a:off x="369817" y="1965673"/>
            <a:ext cx="540789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10606" y="2036238"/>
            <a:ext cx="7984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ea typeface="Times New Roman" panose="02020603050405020304" pitchFamily="18" charset="0"/>
              </a:rPr>
              <a:t>Suppression des </a:t>
            </a:r>
            <a:r>
              <a:rPr lang="fr-FR" sz="1600" dirty="0">
                <a:ea typeface="Times New Roman" panose="02020603050405020304" pitchFamily="18" charset="0"/>
              </a:rPr>
              <a:t>branches qui utilisent des variables dont l’importance relative est faible</a:t>
            </a:r>
            <a:endParaRPr lang="fr-FR" sz="1600" dirty="0"/>
          </a:p>
        </p:txBody>
      </p:sp>
      <p:sp>
        <p:nvSpPr>
          <p:cNvPr id="12" name="Virage 11"/>
          <p:cNvSpPr/>
          <p:nvPr/>
        </p:nvSpPr>
        <p:spPr>
          <a:xfrm flipV="1">
            <a:off x="1284216" y="2329821"/>
            <a:ext cx="420870" cy="437075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1761339" y="2463753"/>
            <a:ext cx="10018785" cy="347776"/>
            <a:chOff x="1868771" y="2894397"/>
            <a:chExt cx="10018785" cy="347776"/>
          </a:xfrm>
        </p:grpSpPr>
        <p:sp>
          <p:nvSpPr>
            <p:cNvPr id="14" name="Rectangle 13"/>
            <p:cNvSpPr/>
            <p:nvPr/>
          </p:nvSpPr>
          <p:spPr>
            <a:xfrm>
              <a:off x="1868771" y="2903619"/>
              <a:ext cx="100187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smtClean="0">
                  <a:ea typeface="Times New Roman" panose="02020603050405020304" pitchFamily="18" charset="0"/>
                </a:rPr>
                <a:t>Amélioration du pouvoir </a:t>
              </a:r>
              <a:r>
                <a:rPr lang="fr-FR" sz="1600" dirty="0">
                  <a:ea typeface="Times New Roman" panose="02020603050405020304" pitchFamily="18" charset="0"/>
                </a:rPr>
                <a:t>prédictif de l’arbre en réduisant sa </a:t>
              </a:r>
              <a:r>
                <a:rPr lang="fr-FR" sz="1600" dirty="0" smtClean="0">
                  <a:ea typeface="Times New Roman" panose="02020603050405020304" pitchFamily="18" charset="0"/>
                </a:rPr>
                <a:t>complexité </a:t>
              </a:r>
              <a:r>
                <a:rPr lang="fr-FR" sz="1600" dirty="0" smtClean="0">
                  <a:ea typeface="Times New Roman" panose="02020603050405020304" pitchFamily="18" charset="0"/>
                  <a:sym typeface="Wingdings" panose="05000000000000000000" pitchFamily="2" charset="2"/>
                </a:rPr>
                <a:t>        </a:t>
              </a:r>
              <a:r>
                <a:rPr lang="fr-FR" sz="1600" dirty="0" smtClean="0">
                  <a:ea typeface="Times New Roman" panose="02020603050405020304" pitchFamily="18" charset="0"/>
                </a:rPr>
                <a:t> </a:t>
              </a:r>
              <a:r>
                <a:rPr lang="fr-FR" sz="1600" dirty="0">
                  <a:ea typeface="Times New Roman" panose="02020603050405020304" pitchFamily="18" charset="0"/>
                </a:rPr>
                <a:t>sur-ajustement</a:t>
              </a:r>
              <a:endParaRPr lang="fr-FR" sz="1600" dirty="0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8134661" y="2894397"/>
              <a:ext cx="224853" cy="3297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ZoneTexte 18"/>
          <p:cNvSpPr txBox="1"/>
          <p:nvPr/>
        </p:nvSpPr>
        <p:spPr>
          <a:xfrm>
            <a:off x="494736" y="3086818"/>
            <a:ext cx="10839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Méthode classique d’élagage : construction d’une suite d’arbres à partir de l’arbre obtenu en l’élaguant successivement</a:t>
            </a:r>
            <a:endParaRPr lang="fr-FR" sz="1600" dirty="0"/>
          </a:p>
        </p:txBody>
      </p:sp>
      <p:grpSp>
        <p:nvGrpSpPr>
          <p:cNvPr id="22" name="Groupe 21"/>
          <p:cNvGrpSpPr/>
          <p:nvPr/>
        </p:nvGrpSpPr>
        <p:grpSpPr>
          <a:xfrm>
            <a:off x="-3793" y="3589892"/>
            <a:ext cx="4954974" cy="2290103"/>
            <a:chOff x="821072" y="4269890"/>
            <a:chExt cx="5029925" cy="2230637"/>
          </a:xfrm>
        </p:grpSpPr>
        <p:pic>
          <p:nvPicPr>
            <p:cNvPr id="23" name="Image 8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817"/>
            <a:stretch/>
          </p:blipFill>
          <p:spPr bwMode="auto">
            <a:xfrm>
              <a:off x="821072" y="4269890"/>
              <a:ext cx="5029925" cy="2230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868771" y="5816184"/>
              <a:ext cx="2343465" cy="606327"/>
            </a:xfrm>
            <a:prstGeom prst="rect">
              <a:avLst/>
            </a:prstGeom>
            <a:solidFill>
              <a:schemeClr val="bg1">
                <a:lumMod val="65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4212236" y="5969959"/>
              <a:ext cx="1449039" cy="29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Arbre élagué 1 </a:t>
              </a:r>
              <a:endParaRPr lang="fr-FR" sz="14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609327" y="5096785"/>
              <a:ext cx="1277467" cy="314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Arbre élagué 2 </a:t>
              </a:r>
              <a:endParaRPr lang="fr-FR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84217" y="4947511"/>
              <a:ext cx="2343465" cy="606327"/>
            </a:xfrm>
            <a:prstGeom prst="rect">
              <a:avLst/>
            </a:prstGeom>
            <a:solidFill>
              <a:schemeClr val="bg1">
                <a:lumMod val="65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5786201" y="3539505"/>
            <a:ext cx="5721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ea typeface="Calibri" panose="020F0502020204030204" pitchFamily="34" charset="0"/>
              </a:rPr>
              <a:t>Arbre </a:t>
            </a:r>
            <a:r>
              <a:rPr lang="fr-FR" sz="1600" dirty="0">
                <a:ea typeface="Calibri" panose="020F0502020204030204" pitchFamily="34" charset="0"/>
              </a:rPr>
              <a:t>élagué choisi </a:t>
            </a:r>
            <a:r>
              <a:rPr lang="fr-FR" sz="1600" dirty="0" smtClean="0">
                <a:ea typeface="Calibri" panose="020F0502020204030204" pitchFamily="34" charset="0"/>
              </a:rPr>
              <a:t>= celui </a:t>
            </a:r>
            <a:r>
              <a:rPr lang="fr-FR" sz="1600" dirty="0">
                <a:ea typeface="Calibri" panose="020F0502020204030204" pitchFamily="34" charset="0"/>
              </a:rPr>
              <a:t>qui garantit le meilleur compromis entre la taille de l’arbre et son coût de mauvais </a:t>
            </a:r>
            <a:r>
              <a:rPr lang="fr-FR" sz="1600" dirty="0" smtClean="0">
                <a:ea typeface="Calibri" panose="020F0502020204030204" pitchFamily="34" charset="0"/>
              </a:rPr>
              <a:t>classement</a:t>
            </a:r>
            <a:endParaRPr lang="fr-FR" sz="16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8121310" y="4189573"/>
            <a:ext cx="543858" cy="50716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764286" y="5136735"/>
                <a:ext cx="6932065" cy="653320"/>
              </a:xfrm>
              <a:prstGeom prst="rect">
                <a:avLst/>
              </a:prstGeom>
              <a:solidFill>
                <a:srgbClr val="F7B183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𝑒𝑙𝑎𝑔𝑢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𝑛𝑜𝑚𝑏𝑟𝑒</m:t>
                              </m:r>
                              <m:r>
                                <m:rPr>
                                  <m:lit/>
                                </m:rP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𝑓𝑒𝑢𝑖𝑙𝑙𝑒𝑠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)− 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𝑛𝑜𝑚𝑏𝑟𝑒</m:t>
                              </m:r>
                              <m:r>
                                <m:rPr>
                                  <m:lit/>
                                </m:rP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𝑓𝑒𝑢𝑖𝑙𝑙𝑒𝑠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𝑒𝑙𝑎𝑔𝑢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86" y="5136735"/>
                <a:ext cx="6932065" cy="653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745655" y="4742027"/>
            <a:ext cx="64132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ea typeface="Calibri" panose="020F0502020204030204" pitchFamily="34" charset="0"/>
              </a:rPr>
              <a:t>= Celui </a:t>
            </a:r>
            <a:r>
              <a:rPr lang="fr-FR" sz="1600" dirty="0">
                <a:ea typeface="Calibri" panose="020F0502020204030204" pitchFamily="34" charset="0"/>
              </a:rPr>
              <a:t>qui </a:t>
            </a:r>
            <a:r>
              <a:rPr lang="fr-FR" sz="1600" dirty="0" smtClean="0"/>
              <a:t>minimise </a:t>
            </a:r>
            <a:r>
              <a:rPr lang="fr-FR" sz="1600" dirty="0"/>
              <a:t>le critère de complexité </a:t>
            </a:r>
            <a:r>
              <a:rPr lang="fr-FR" sz="1600" dirty="0" smtClean="0"/>
              <a:t>α de </a:t>
            </a:r>
            <a:r>
              <a:rPr lang="fr-FR" sz="1600" dirty="0" err="1" smtClean="0"/>
              <a:t>Breiman</a:t>
            </a:r>
            <a:r>
              <a:rPr lang="fr-FR" sz="1600" dirty="0" smtClean="0"/>
              <a:t> :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52450" y="6092626"/>
                <a:ext cx="1170649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>
                    <a:ea typeface="Times New Roman" panose="02020603050405020304" pitchFamily="18" charset="0"/>
                  </a:rPr>
                  <a:t>avec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𝑙𝑎𝑔𝑢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é</m:t>
                    </m:r>
                    <m:d>
                      <m:d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l’arbre T élagué de la feuille f,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𝜀</m:t>
                    </m:r>
                    <m:d>
                      <m:d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l’erreur obtenue sur un échantillon E du jeu de données avec l’arbre T et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𝑛𝑜𝑚𝑏𝑟𝑒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𝑓𝑒𝑢𝑖𝑙𝑙𝑒𝑠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le nombre de feuilles de l’arbre T. </a:t>
                </a:r>
                <a:endParaRPr lang="fr-FR" sz="1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50" y="6092626"/>
                <a:ext cx="11706497" cy="584775"/>
              </a:xfrm>
              <a:prstGeom prst="rect">
                <a:avLst/>
              </a:prstGeom>
              <a:blipFill>
                <a:blip r:embed="rId5"/>
                <a:stretch>
                  <a:fillRect l="-260" t="-3125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111327" y="861164"/>
            <a:ext cx="3698777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i="1" dirty="0" smtClean="0">
                <a:ea typeface="Times New Roman" panose="02020603050405020304" pitchFamily="18" charset="0"/>
              </a:rPr>
              <a:t>Remarque : une </a:t>
            </a:r>
            <a:r>
              <a:rPr lang="fr-FR" sz="1400" i="1" dirty="0">
                <a:ea typeface="Times New Roman" panose="02020603050405020304" pitchFamily="18" charset="0"/>
              </a:rPr>
              <a:t>procédure de cross-validation est souvent utilisée à cette étape pour générer l’échantillon E. D’autres approches peuvent être mises en œuvre pour trouver le </a:t>
            </a:r>
            <a:r>
              <a:rPr lang="fr-FR" sz="1400" i="1" dirty="0" err="1">
                <a:ea typeface="Times New Roman" panose="02020603050405020304" pitchFamily="18" charset="0"/>
              </a:rPr>
              <a:t>sous-arbre</a:t>
            </a:r>
            <a:r>
              <a:rPr lang="fr-FR" sz="1400" i="1" dirty="0">
                <a:ea typeface="Times New Roman" panose="02020603050405020304" pitchFamily="18" charset="0"/>
              </a:rPr>
              <a:t> optimal mais le principe général reste le </a:t>
            </a:r>
            <a:r>
              <a:rPr lang="fr-FR" sz="1400" i="1" dirty="0" smtClean="0">
                <a:ea typeface="Times New Roman" panose="02020603050405020304" pitchFamily="18" charset="0"/>
              </a:rPr>
              <a:t>même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21972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 animBg="1"/>
      <p:bldP spid="19" grpId="0"/>
      <p:bldP spid="24" grpId="0"/>
      <p:bldP spid="30" grpId="0" animBg="1"/>
      <p:bldP spid="25" grpId="0" animBg="1"/>
      <p:bldP spid="32" grpId="0"/>
      <p:bldP spid="28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792" y="606246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de forêt aléatoire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304257" y="1116287"/>
            <a:ext cx="689249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Algorithme de forêt aléatoire appliqué à un problème de classification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48037" y="1778719"/>
            <a:ext cx="1105643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Définition 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1600" dirty="0" smtClean="0"/>
              <a:t>Méthode </a:t>
            </a:r>
            <a:r>
              <a:rPr lang="fr-FR" sz="1600" dirty="0"/>
              <a:t>de classification supervisée ou de régression de </a:t>
            </a:r>
            <a:r>
              <a:rPr lang="fr-FR" sz="1600" i="1" dirty="0"/>
              <a:t>machine </a:t>
            </a:r>
            <a:r>
              <a:rPr lang="fr-FR" sz="1600" i="1" dirty="0" err="1"/>
              <a:t>learning</a:t>
            </a:r>
            <a:r>
              <a:rPr lang="fr-FR" sz="1600" dirty="0"/>
              <a:t> proposée en 2001 par Léo </a:t>
            </a:r>
            <a:r>
              <a:rPr lang="fr-FR" sz="1600" dirty="0" err="1"/>
              <a:t>Breiman</a:t>
            </a:r>
            <a:r>
              <a:rPr lang="fr-FR" sz="1600" dirty="0"/>
              <a:t> et Adèle </a:t>
            </a:r>
            <a:r>
              <a:rPr lang="fr-FR" sz="1600" dirty="0" err="1" smtClean="0"/>
              <a:t>Cutler</a:t>
            </a:r>
            <a:endParaRPr lang="fr-FR" sz="1600" dirty="0" smtClean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1600" dirty="0" smtClean="0"/>
              <a:t>Méthode de ML ensembliste qui appartient à la technique du </a:t>
            </a:r>
            <a:r>
              <a:rPr lang="fr-FR" sz="1600" i="1" dirty="0" err="1" smtClean="0"/>
              <a:t>bagging</a:t>
            </a:r>
            <a:endParaRPr kumimoji="0" lang="fr-FR" altLang="fr-F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504" y="3059478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Principe général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1377" y="3467648"/>
            <a:ext cx="10258205" cy="604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Création d’un ensemble d’</a:t>
            </a:r>
            <a:r>
              <a:rPr lang="fr-FR" sz="16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arbres de décision </a:t>
            </a:r>
            <a:r>
              <a:rPr 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de façon indépendante à partir d’un sous-ensemble d’échantillons choisi de manière aléatoire </a:t>
            </a:r>
            <a:endParaRPr lang="fr-FR" sz="1600" dirty="0"/>
          </a:p>
        </p:txBody>
      </p:sp>
      <p:sp>
        <p:nvSpPr>
          <p:cNvPr id="16" name="Flèche droite 15"/>
          <p:cNvSpPr/>
          <p:nvPr/>
        </p:nvSpPr>
        <p:spPr>
          <a:xfrm>
            <a:off x="351081" y="3467454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455857" y="4125693"/>
            <a:ext cx="46301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Création d’une multitude d’arbres différents</a:t>
            </a:r>
            <a:endParaRPr lang="fr-FR" sz="1600" dirty="0"/>
          </a:p>
        </p:txBody>
      </p:sp>
      <p:sp>
        <p:nvSpPr>
          <p:cNvPr id="18" name="Flèche droite 17"/>
          <p:cNvSpPr/>
          <p:nvPr/>
        </p:nvSpPr>
        <p:spPr>
          <a:xfrm>
            <a:off x="371635" y="5848254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Virage 18"/>
          <p:cNvSpPr/>
          <p:nvPr/>
        </p:nvSpPr>
        <p:spPr>
          <a:xfrm flipV="1">
            <a:off x="2004679" y="4021647"/>
            <a:ext cx="404734" cy="393077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8" name="Groupe 37"/>
          <p:cNvGrpSpPr/>
          <p:nvPr/>
        </p:nvGrpSpPr>
        <p:grpSpPr>
          <a:xfrm>
            <a:off x="6707405" y="4084195"/>
            <a:ext cx="1760400" cy="673803"/>
            <a:chOff x="6981348" y="3941074"/>
            <a:chExt cx="2097939" cy="817143"/>
          </a:xfrm>
        </p:grpSpPr>
        <p:pic>
          <p:nvPicPr>
            <p:cNvPr id="21" name="Picture 2" descr="Afficher l'image d'origi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7662" y="3979088"/>
              <a:ext cx="423157" cy="567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Afficher l'image d'origi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505" y="4190956"/>
              <a:ext cx="423157" cy="567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Afficher l'image d'origi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348" y="3946029"/>
              <a:ext cx="423157" cy="567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Afficher l'image d'origi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1896" y="4161210"/>
              <a:ext cx="423157" cy="567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Afficher l'image d'origi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6130" y="3941074"/>
              <a:ext cx="423157" cy="567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/>
          <p:cNvSpPr/>
          <p:nvPr/>
        </p:nvSpPr>
        <p:spPr>
          <a:xfrm>
            <a:off x="954874" y="5918820"/>
            <a:ext cx="101955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Une fois la forêt obtenue,  classe associée à un nouvel échantillon prédite par vote majoritaire</a:t>
            </a:r>
            <a:endParaRPr lang="fr-FR" sz="1600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6876323" y="4720852"/>
            <a:ext cx="0" cy="28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7241601" y="5019389"/>
            <a:ext cx="0" cy="28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448062" y="4994045"/>
            <a:ext cx="74868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1" dirty="0"/>
              <a:t>Pâture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885695" y="5280397"/>
            <a:ext cx="82905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1" dirty="0"/>
              <a:t>Pâture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8991201" y="4932863"/>
            <a:ext cx="82905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1" b="1" dirty="0">
                <a:solidFill>
                  <a:schemeClr val="accent1"/>
                </a:solidFill>
              </a:rPr>
              <a:t>Pâture</a:t>
            </a:r>
          </a:p>
        </p:txBody>
      </p:sp>
      <p:sp>
        <p:nvSpPr>
          <p:cNvPr id="35" name="Flèche droite 34"/>
          <p:cNvSpPr/>
          <p:nvPr/>
        </p:nvSpPr>
        <p:spPr>
          <a:xfrm rot="19729534">
            <a:off x="6068428" y="4766537"/>
            <a:ext cx="490127" cy="2816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grpSp>
        <p:nvGrpSpPr>
          <p:cNvPr id="46" name="Groupe 45"/>
          <p:cNvGrpSpPr/>
          <p:nvPr/>
        </p:nvGrpSpPr>
        <p:grpSpPr>
          <a:xfrm>
            <a:off x="5211896" y="4511347"/>
            <a:ext cx="866155" cy="923461"/>
            <a:chOff x="5186486" y="4427664"/>
            <a:chExt cx="866155" cy="923461"/>
          </a:xfrm>
        </p:grpSpPr>
        <p:sp>
          <p:nvSpPr>
            <p:cNvPr id="36" name="ZoneTexte 35"/>
            <p:cNvSpPr txBox="1"/>
            <p:nvPr/>
          </p:nvSpPr>
          <p:spPr>
            <a:xfrm>
              <a:off x="5472404" y="4427664"/>
              <a:ext cx="3917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1"/>
                  </a:solidFill>
                </a:rPr>
                <a:t>?</a:t>
              </a:r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 rotWithShape="1">
            <a:blip r:embed="rId4"/>
            <a:srcRect l="52194" t="6975" r="4164" b="52049"/>
            <a:stretch/>
          </p:blipFill>
          <p:spPr>
            <a:xfrm>
              <a:off x="5186486" y="4843047"/>
              <a:ext cx="866155" cy="508078"/>
            </a:xfrm>
            <a:prstGeom prst="rect">
              <a:avLst/>
            </a:prstGeom>
          </p:spPr>
        </p:pic>
      </p:grpSp>
      <p:cxnSp>
        <p:nvCxnSpPr>
          <p:cNvPr id="39" name="Connecteur droit avec flèche 38"/>
          <p:cNvCxnSpPr/>
          <p:nvPr/>
        </p:nvCxnSpPr>
        <p:spPr>
          <a:xfrm>
            <a:off x="7566761" y="4738670"/>
            <a:ext cx="0" cy="28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7252744" y="4996050"/>
            <a:ext cx="778845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1" dirty="0" smtClean="0"/>
              <a:t>Repos</a:t>
            </a:r>
            <a:endParaRPr lang="fr-FR" sz="1401" dirty="0"/>
          </a:p>
        </p:txBody>
      </p:sp>
      <p:sp>
        <p:nvSpPr>
          <p:cNvPr id="41" name="ZoneTexte 40"/>
          <p:cNvSpPr txBox="1"/>
          <p:nvPr/>
        </p:nvSpPr>
        <p:spPr>
          <a:xfrm>
            <a:off x="7668515" y="5240768"/>
            <a:ext cx="82905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1" dirty="0" smtClean="0"/>
              <a:t>Repos</a:t>
            </a:r>
            <a:endParaRPr lang="fr-FR" sz="1401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7952141" y="4999678"/>
            <a:ext cx="0" cy="28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8300633" y="4672043"/>
            <a:ext cx="0" cy="28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7985084" y="5005311"/>
            <a:ext cx="82905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1" dirty="0"/>
              <a:t>Pâture</a:t>
            </a:r>
          </a:p>
        </p:txBody>
      </p:sp>
      <p:sp>
        <p:nvSpPr>
          <p:cNvPr id="45" name="Flèche droite 44"/>
          <p:cNvSpPr/>
          <p:nvPr/>
        </p:nvSpPr>
        <p:spPr>
          <a:xfrm rot="1467786">
            <a:off x="8504116" y="4807161"/>
            <a:ext cx="490127" cy="2816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</p:spTree>
    <p:extLst>
      <p:ext uri="{BB962C8B-B14F-4D97-AF65-F5344CB8AC3E}">
        <p14:creationId xmlns:p14="http://schemas.microsoft.com/office/powerpoint/2010/main" val="182845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/>
      <p:bldP spid="18" grpId="0" animBg="1"/>
      <p:bldP spid="19" grpId="0" animBg="1"/>
      <p:bldP spid="26" grpId="0"/>
      <p:bldP spid="31" grpId="0"/>
      <p:bldP spid="32" grpId="0"/>
      <p:bldP spid="34" grpId="0"/>
      <p:bldP spid="35" grpId="0" animBg="1"/>
      <p:bldP spid="40" grpId="0"/>
      <p:bldP spid="41" grpId="0"/>
      <p:bldP spid="44" grpId="0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792" y="606246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de forêt aléatoire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441072" y="1693002"/>
            <a:ext cx="103509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avec un exemple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Supposons </a:t>
            </a:r>
            <a:r>
              <a:rPr lang="fr-FR" alt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le jeu de données </a:t>
            </a:r>
            <a:r>
              <a:rPr lang="fr-FR" alt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suivant. </a:t>
            </a:r>
            <a:r>
              <a:rPr lang="fr-FR" sz="1600" dirty="0"/>
              <a:t>Considérons un jeu de données constitué de n </a:t>
            </a:r>
            <a:r>
              <a:rPr lang="fr-FR" sz="1600" dirty="0" smtClean="0"/>
              <a:t>= 6 échantillons </a:t>
            </a:r>
            <a:r>
              <a:rPr lang="fr-FR" sz="1600" dirty="0"/>
              <a:t>et de </a:t>
            </a:r>
            <a:r>
              <a:rPr lang="fr-FR" sz="1600" dirty="0" smtClean="0"/>
              <a:t>p = 3 </a:t>
            </a:r>
            <a:r>
              <a:rPr lang="fr-FR" sz="1600" dirty="0"/>
              <a:t>variables.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648" y="1111532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64279"/>
              </p:ext>
            </p:extLst>
          </p:nvPr>
        </p:nvGraphicFramePr>
        <p:xfrm>
          <a:off x="505860" y="2719726"/>
          <a:ext cx="6867071" cy="26095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121477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544683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4183568"/>
                    </a:ext>
                  </a:extLst>
                </a:gridCol>
                <a:gridCol w="1990271">
                  <a:extLst>
                    <a:ext uri="{9D8B030D-6E8A-4147-A177-3AD203B41FA5}">
                      <a16:colId xmlns:a16="http://schemas.microsoft.com/office/drawing/2014/main" val="3869746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OBDA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Roll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Entropie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Comportement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7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Pâture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14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2.4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Pâture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2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Repos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6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3.0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69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Pâture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8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0.05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Repos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959668"/>
                  </a:ext>
                </a:extLst>
              </a:tr>
              <a:tr h="38455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2.8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74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0.4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Pâture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60451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41072" y="5723299"/>
            <a:ext cx="10099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Objectif</a:t>
            </a:r>
            <a:r>
              <a:rPr lang="fr-FR" sz="1600" dirty="0" smtClean="0">
                <a:ea typeface="Calibri" panose="020F0502020204030204" pitchFamily="34" charset="0"/>
              </a:rPr>
              <a:t> = prédire </a:t>
            </a:r>
            <a:r>
              <a:rPr lang="fr-FR" sz="1600" dirty="0">
                <a:ea typeface="Calibri" panose="020F0502020204030204" pitchFamily="34" charset="0"/>
              </a:rPr>
              <a:t>les comportements </a:t>
            </a:r>
            <a:r>
              <a:rPr lang="fr-FR" sz="1600" dirty="0" smtClean="0">
                <a:ea typeface="Calibri" panose="020F0502020204030204" pitchFamily="34" charset="0"/>
              </a:rPr>
              <a:t>des  </a:t>
            </a:r>
            <a:r>
              <a:rPr lang="fr-FR" sz="1600" dirty="0">
                <a:ea typeface="Calibri" panose="020F0502020204030204" pitchFamily="34" charset="0"/>
              </a:rPr>
              <a:t>vaches laitières à partir des variables extraites du </a:t>
            </a:r>
            <a:r>
              <a:rPr lang="fr-FR" sz="1600" dirty="0" smtClean="0">
                <a:ea typeface="Calibri" panose="020F0502020204030204" pitchFamily="34" charset="0"/>
              </a:rPr>
              <a:t>signal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509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Personnalisé 10">
      <a:dk1>
        <a:sysClr val="windowText" lastClr="000000"/>
      </a:dk1>
      <a:lt1>
        <a:sysClr val="window" lastClr="FFFFFF"/>
      </a:lt1>
      <a:dk2>
        <a:srgbClr val="9EB060"/>
      </a:dk2>
      <a:lt2>
        <a:srgbClr val="FEFAC9"/>
      </a:lt2>
      <a:accent1>
        <a:srgbClr val="F7B183"/>
      </a:accent1>
      <a:accent2>
        <a:srgbClr val="F7B183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ExplicationDataset</Template>
  <TotalTime>330</TotalTime>
  <Words>1235</Words>
  <Application>Microsoft Office PowerPoint</Application>
  <PresentationFormat>Grand écran</PresentationFormat>
  <Paragraphs>281</Paragraphs>
  <Slides>14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Corbel</vt:lpstr>
      <vt:lpstr>Times New Roman</vt:lpstr>
      <vt:lpstr>Wingdings</vt:lpstr>
      <vt:lpstr>Wingdings 2</vt:lpstr>
      <vt:lpstr>Cadre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lucile riaboff</dc:creator>
  <cp:lastModifiedBy>lucile riaboff</cp:lastModifiedBy>
  <cp:revision>29</cp:revision>
  <dcterms:created xsi:type="dcterms:W3CDTF">2020-10-05T10:23:40Z</dcterms:created>
  <dcterms:modified xsi:type="dcterms:W3CDTF">2020-10-07T12:29:56Z</dcterms:modified>
</cp:coreProperties>
</file>