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183"/>
    <a:srgbClr val="8DC5B1"/>
    <a:srgbClr val="FDC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928-F467-4CEF-B46B-E6772A313AE5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1A0C-606F-43BD-BAEF-D8CC6E193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85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928-F467-4CEF-B46B-E6772A313AE5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1A0C-606F-43BD-BAEF-D8CC6E193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868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928-F467-4CEF-B46B-E6772A313AE5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1A0C-606F-43BD-BAEF-D8CC6E193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84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928-F467-4CEF-B46B-E6772A313AE5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1A0C-606F-43BD-BAEF-D8CC6E193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42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928-F467-4CEF-B46B-E6772A313AE5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1A0C-606F-43BD-BAEF-D8CC6E193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79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928-F467-4CEF-B46B-E6772A313AE5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1A0C-606F-43BD-BAEF-D8CC6E193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0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928-F467-4CEF-B46B-E6772A313AE5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1A0C-606F-43BD-BAEF-D8CC6E193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111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928-F467-4CEF-B46B-E6772A313AE5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1A0C-606F-43BD-BAEF-D8CC6E193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28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928-F467-4CEF-B46B-E6772A313AE5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1A0C-606F-43BD-BAEF-D8CC6E193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2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928-F467-4CEF-B46B-E6772A313AE5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1A0C-606F-43BD-BAEF-D8CC6E193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63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B928-F467-4CEF-B46B-E6772A313AE5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81A0C-606F-43BD-BAEF-D8CC6E193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52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4FCB928-F467-4CEF-B46B-E6772A313AE5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9481A0C-606F-43BD-BAEF-D8CC6E193E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56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851470"/>
            <a:ext cx="923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Principe de l’algorithme Support </a:t>
            </a:r>
            <a:r>
              <a:rPr lang="fr-FR" sz="2400" dirty="0" err="1" smtClean="0"/>
              <a:t>Vector</a:t>
            </a:r>
            <a:r>
              <a:rPr lang="fr-FR" sz="2400" dirty="0" smtClean="0"/>
              <a:t> Machine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22069" y="5225143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Formation Pierre </a:t>
            </a:r>
            <a:r>
              <a:rPr lang="fr-FR" dirty="0" err="1" smtClean="0"/>
              <a:t>Gaignon</a:t>
            </a:r>
            <a:r>
              <a:rPr lang="fr-FR" dirty="0" smtClean="0"/>
              <a:t> </a:t>
            </a:r>
          </a:p>
          <a:p>
            <a:r>
              <a:rPr lang="fr-FR" dirty="0" smtClean="0"/>
              <a:t>ESA – 07/10/2020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167155" y="5482993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Lucile Riaboff</a:t>
            </a:r>
          </a:p>
        </p:txBody>
      </p:sp>
      <p:pic>
        <p:nvPicPr>
          <p:cNvPr id="7" name="Picture 2" descr="École supérieure d'agricultures d'Angers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36" y="944009"/>
            <a:ext cx="1546366" cy="91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862149" y="1580606"/>
            <a:ext cx="7419702" cy="36445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10" y="1974425"/>
            <a:ext cx="6688188" cy="260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1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997" y="687369"/>
                <a:ext cx="3631474" cy="56039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𝑚𝑎𝑟𝑔𝑒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.1)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" y="687369"/>
                <a:ext cx="3631474" cy="5603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solidFill>
            <a:srgbClr val="F7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SVM</a:t>
            </a:r>
            <a:endParaRPr lang="fr-FR" sz="2400" dirty="0"/>
          </a:p>
        </p:txBody>
      </p:sp>
      <p:sp>
        <p:nvSpPr>
          <p:cNvPr id="31" name="Rectangle 30"/>
          <p:cNvSpPr/>
          <p:nvPr/>
        </p:nvSpPr>
        <p:spPr>
          <a:xfrm>
            <a:off x="167648" y="1111532"/>
            <a:ext cx="1314784" cy="369332"/>
          </a:xfrm>
          <a:prstGeom prst="rect">
            <a:avLst/>
          </a:prstGeom>
          <a:solidFill>
            <a:srgbClr val="8DC5B1"/>
          </a:solidFill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Algorithme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1082" y="1549427"/>
            <a:ext cx="36647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b="1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Etape </a:t>
            </a:r>
            <a:r>
              <a:rPr lang="fr-FR" b="1" dirty="0" smtClean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b="1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b="1" dirty="0">
                <a:solidFill>
                  <a:srgbClr val="8DC5B1"/>
                </a:solidFill>
              </a:rPr>
              <a:t>Maximisation de la marge</a:t>
            </a:r>
            <a:endParaRPr lang="fr-FR" b="1" dirty="0">
              <a:solidFill>
                <a:srgbClr val="8DC5B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361082" y="2105265"/>
            <a:ext cx="29883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Cas des séparateurs non linéaires</a:t>
            </a:r>
            <a:endParaRPr lang="fr-F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7294" y="2680759"/>
            <a:ext cx="4434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ea typeface="Times New Roman" panose="02020603050405020304" pitchFamily="18" charset="0"/>
              </a:rPr>
              <a:t>Jusqu’ici, hypothèse que les échantillons peuvent être discriminés par un séparateur linéaire  </a:t>
            </a:r>
            <a:endParaRPr lang="fr-FR" sz="1600" dirty="0"/>
          </a:p>
        </p:txBody>
      </p:sp>
      <p:sp>
        <p:nvSpPr>
          <p:cNvPr id="16" name="Flèche droite 15"/>
          <p:cNvSpPr/>
          <p:nvPr/>
        </p:nvSpPr>
        <p:spPr>
          <a:xfrm>
            <a:off x="4741502" y="2771440"/>
            <a:ext cx="543191" cy="403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8736515" y="2434537"/>
            <a:ext cx="25101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i="1" dirty="0" smtClean="0">
                <a:solidFill>
                  <a:schemeClr val="accent1"/>
                </a:solidFill>
              </a:rPr>
              <a:t>Fonction de noyau</a:t>
            </a:r>
            <a:r>
              <a:rPr lang="fr-FR" sz="1600" i="1" dirty="0" smtClean="0"/>
              <a:t> :</a:t>
            </a:r>
          </a:p>
          <a:p>
            <a:pPr algn="ctr"/>
            <a:r>
              <a:rPr lang="fr-FR" sz="1600" dirty="0" smtClean="0">
                <a:sym typeface="Wingdings" panose="05000000000000000000" pitchFamily="2" charset="2"/>
              </a:rPr>
              <a:t>permet de reconsidérer le problème en introduisant de nouvelles dimensions</a:t>
            </a:r>
            <a:endParaRPr lang="fr-FR" sz="1600" dirty="0"/>
          </a:p>
        </p:txBody>
      </p:sp>
      <p:sp>
        <p:nvSpPr>
          <p:cNvPr id="18" name="Rectangle 17"/>
          <p:cNvSpPr/>
          <p:nvPr/>
        </p:nvSpPr>
        <p:spPr>
          <a:xfrm>
            <a:off x="5419622" y="2784302"/>
            <a:ext cx="27391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600" dirty="0" smtClean="0">
                <a:ea typeface="Times New Roman" panose="02020603050405020304" pitchFamily="18" charset="0"/>
              </a:rPr>
              <a:t>Rarement le cas en pratique</a:t>
            </a:r>
            <a:endParaRPr lang="fr-FR" sz="1600" dirty="0"/>
          </a:p>
        </p:txBody>
      </p:sp>
      <p:sp>
        <p:nvSpPr>
          <p:cNvPr id="23" name="Flèche droite 22"/>
          <p:cNvSpPr/>
          <p:nvPr/>
        </p:nvSpPr>
        <p:spPr>
          <a:xfrm>
            <a:off x="8125285" y="2776289"/>
            <a:ext cx="543191" cy="403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Virage 3"/>
          <p:cNvSpPr/>
          <p:nvPr/>
        </p:nvSpPr>
        <p:spPr>
          <a:xfrm rot="10800000">
            <a:off x="9559272" y="3607023"/>
            <a:ext cx="566363" cy="4840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5295" y="3815613"/>
            <a:ext cx="5698996" cy="338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sz="1600" dirty="0" smtClean="0">
                <a:ea typeface="Times New Roman" panose="02020603050405020304" pitchFamily="18" charset="0"/>
              </a:rPr>
              <a:t>Objectif </a:t>
            </a:r>
            <a:r>
              <a:rPr lang="fr-FR" sz="1600" dirty="0">
                <a:ea typeface="Times New Roman" panose="02020603050405020304" pitchFamily="18" charset="0"/>
              </a:rPr>
              <a:t>=</a:t>
            </a:r>
            <a:r>
              <a:rPr lang="fr-FR" sz="1600" dirty="0" smtClean="0">
                <a:ea typeface="Times New Roman" panose="02020603050405020304" pitchFamily="18" charset="0"/>
              </a:rPr>
              <a:t> </a:t>
            </a:r>
            <a:r>
              <a:rPr lang="fr-FR" sz="1600" dirty="0">
                <a:ea typeface="Times New Roman" panose="02020603050405020304" pitchFamily="18" charset="0"/>
              </a:rPr>
              <a:t>trouver un séparateur linéaire dans </a:t>
            </a:r>
            <a:r>
              <a:rPr lang="fr-FR" sz="1600" dirty="0" smtClean="0">
                <a:ea typeface="Times New Roman" panose="02020603050405020304" pitchFamily="18" charset="0"/>
              </a:rPr>
              <a:t>un </a:t>
            </a:r>
            <a:r>
              <a:rPr lang="fr-FR" sz="1600" dirty="0">
                <a:ea typeface="Times New Roman" panose="02020603050405020304" pitchFamily="18" charset="0"/>
              </a:rPr>
              <a:t>nouvel </a:t>
            </a:r>
            <a:r>
              <a:rPr lang="fr-FR" sz="1600" dirty="0" smtClean="0">
                <a:ea typeface="Times New Roman" panose="02020603050405020304" pitchFamily="18" charset="0"/>
              </a:rPr>
              <a:t>espace </a:t>
            </a:r>
            <a:r>
              <a:rPr lang="fr-FR" sz="1600" i="1" dirty="0">
                <a:solidFill>
                  <a:schemeClr val="accent1"/>
                </a:solidFill>
                <a:ea typeface="Calibri" panose="020F0502020204030204" pitchFamily="34" charset="0"/>
              </a:rPr>
              <a:t>Φ</a:t>
            </a:r>
            <a:endParaRPr lang="fr-FR" sz="1600" dirty="0"/>
          </a:p>
        </p:txBody>
      </p:sp>
      <p:sp>
        <p:nvSpPr>
          <p:cNvPr id="9" name="Rectangle 8"/>
          <p:cNvSpPr/>
          <p:nvPr/>
        </p:nvSpPr>
        <p:spPr>
          <a:xfrm>
            <a:off x="4437307" y="4367951"/>
            <a:ext cx="67152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ea typeface="Times New Roman" panose="02020603050405020304" pitchFamily="18" charset="0"/>
              </a:rPr>
              <a:t>R</a:t>
            </a:r>
            <a:r>
              <a:rPr lang="fr-FR" sz="1600" dirty="0" smtClean="0">
                <a:ea typeface="Times New Roman" panose="02020603050405020304" pitchFamily="18" charset="0"/>
              </a:rPr>
              <a:t>evient </a:t>
            </a:r>
            <a:r>
              <a:rPr lang="fr-FR" sz="1600" dirty="0">
                <a:ea typeface="Times New Roman" panose="02020603050405020304" pitchFamily="18" charset="0"/>
              </a:rPr>
              <a:t>à appliquer aux variables d’entrée X une transformation non-linéaire notée </a:t>
            </a:r>
            <a:r>
              <a:rPr lang="fr-FR" sz="1600" dirty="0" smtClean="0">
                <a:ea typeface="Times New Roman" panose="02020603050405020304" pitchFamily="18" charset="0"/>
              </a:rPr>
              <a:t>Φ</a:t>
            </a:r>
            <a:r>
              <a:rPr lang="fr-FR" sz="1600" dirty="0" smtClean="0">
                <a:solidFill>
                  <a:schemeClr val="accent1"/>
                </a:solidFill>
                <a:ea typeface="Times New Roman" panose="02020603050405020304" pitchFamily="18" charset="0"/>
              </a:rPr>
              <a:t> </a:t>
            </a:r>
            <a:r>
              <a:rPr lang="fr-FR" sz="1600" dirty="0" smtClean="0">
                <a:ea typeface="Times New Roman" panose="02020603050405020304" pitchFamily="18" charset="0"/>
              </a:rPr>
              <a:t>et de trouver </a:t>
            </a:r>
            <a:r>
              <a:rPr lang="fr-FR" sz="1600" dirty="0" smtClean="0"/>
              <a:t>de </a:t>
            </a:r>
            <a:r>
              <a:rPr lang="fr-FR" sz="1600" dirty="0"/>
              <a:t>l’hyperplan optimal dans l’espace de </a:t>
            </a:r>
            <a:r>
              <a:rPr lang="fr-FR" sz="1600" dirty="0" err="1" smtClean="0"/>
              <a:t>redescription</a:t>
            </a: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24" name="Virage 23"/>
          <p:cNvSpPr/>
          <p:nvPr/>
        </p:nvSpPr>
        <p:spPr>
          <a:xfrm rot="10800000" flipH="1">
            <a:off x="3776683" y="4307059"/>
            <a:ext cx="521213" cy="48409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9109" y="3375470"/>
            <a:ext cx="27109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i="1" dirty="0" smtClean="0">
                <a:solidFill>
                  <a:schemeClr val="accent1"/>
                </a:solidFill>
                <a:ea typeface="Calibri" panose="020F0502020204030204" pitchFamily="34" charset="0"/>
              </a:rPr>
              <a:t>Φ(X</a:t>
            </a:r>
            <a:r>
              <a:rPr lang="fr-FR" sz="1600" i="1" dirty="0">
                <a:solidFill>
                  <a:schemeClr val="accent1"/>
                </a:solidFill>
                <a:ea typeface="Calibri" panose="020F0502020204030204" pitchFamily="34" charset="0"/>
              </a:rPr>
              <a:t>)</a:t>
            </a:r>
            <a:r>
              <a:rPr lang="fr-FR" sz="1600" i="1" dirty="0">
                <a:solidFill>
                  <a:schemeClr val="accent1"/>
                </a:solidFill>
                <a:ea typeface="Times New Roman" panose="02020603050405020304" pitchFamily="18" charset="0"/>
              </a:rPr>
              <a:t> </a:t>
            </a:r>
            <a:r>
              <a:rPr lang="fr-FR" sz="1600" i="1" dirty="0" smtClean="0">
                <a:solidFill>
                  <a:schemeClr val="accent1"/>
                </a:solidFill>
                <a:ea typeface="Times New Roman" panose="02020603050405020304" pitchFamily="18" charset="0"/>
              </a:rPr>
              <a:t>= espace </a:t>
            </a:r>
            <a:r>
              <a:rPr lang="fr-FR" sz="1600" i="1" dirty="0">
                <a:solidFill>
                  <a:schemeClr val="accent1"/>
                </a:solidFill>
                <a:ea typeface="Times New Roman" panose="02020603050405020304" pitchFamily="18" charset="0"/>
              </a:rPr>
              <a:t>de </a:t>
            </a:r>
            <a:r>
              <a:rPr lang="fr-FR" sz="1600" i="1" dirty="0" err="1">
                <a:solidFill>
                  <a:schemeClr val="accent1"/>
                </a:solidFill>
                <a:ea typeface="Times New Roman" panose="02020603050405020304" pitchFamily="18" charset="0"/>
              </a:rPr>
              <a:t>redescription</a:t>
            </a:r>
            <a:r>
              <a:rPr lang="fr-FR" sz="1600" i="1" dirty="0">
                <a:solidFill>
                  <a:schemeClr val="accent1"/>
                </a:solidFill>
                <a:ea typeface="Times New Roman" panose="02020603050405020304" pitchFamily="18" charset="0"/>
              </a:rPr>
              <a:t>.</a:t>
            </a:r>
            <a:endParaRPr lang="fr-FR" sz="1600" i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88219" y="5320479"/>
                <a:ext cx="7263400" cy="118821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fr-FR" sz="14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Remarque : En </a:t>
                </a:r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pratique, deux fonctions de noyau sont généralement utilisées : </a:t>
                </a:r>
                <a:endParaRPr lang="fr-FR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 </a:t>
                </a:r>
                <a:r>
                  <a:rPr lang="fr-FR" sz="14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noyau polynomial</a:t>
                </a:r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Φ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fr-FR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  <m:r>
                          <a:rPr lang="fr-FR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avec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fr-FR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 nombre d’échantillons,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les deux variables,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le </a:t>
                </a:r>
                <a:r>
                  <a:rPr lang="fr-FR" sz="14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dégré</a:t>
                </a:r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du </a:t>
                </a:r>
                <a:r>
                  <a:rPr lang="fr-FR" sz="14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polynome</a:t>
                </a:r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une constante. </a:t>
                </a:r>
                <a:endParaRPr lang="fr-FR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La fonction de </a:t>
                </a:r>
                <a:r>
                  <a:rPr lang="fr-FR" sz="14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base radiale </a:t>
                </a:r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Φ</m:t>
                    </m:r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exp</m:t>
                    </m:r>
                    <m:r>
                      <a:rPr lang="fr-FR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ϒ</m:t>
                    </m:r>
                    <m:sSup>
                      <m:sSupPr>
                        <m:ctrlP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fr-FR" sz="1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fr-FR" sz="14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fr-FR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avec </a:t>
                </a:r>
                <a14:m>
                  <m:oMath xmlns:m="http://schemas.openxmlformats.org/officeDocument/2006/math">
                    <m:r>
                      <a:rPr lang="fr-FR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la distance euclidienne entre les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ϒ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un paramètre de contrôle du sur-ajustement. </a:t>
                </a:r>
                <a:endParaRPr lang="fr-FR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19" y="5320479"/>
                <a:ext cx="7263400" cy="1188210"/>
              </a:xfrm>
              <a:prstGeom prst="rect">
                <a:avLst/>
              </a:prstGeom>
              <a:blipFill>
                <a:blip r:embed="rId3"/>
                <a:stretch>
                  <a:fillRect l="-168" t="-6599" r="-84" b="-355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55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/>
      <p:bldP spid="18" grpId="0"/>
      <p:bldP spid="23" grpId="0" animBg="1"/>
      <p:bldP spid="4" grpId="0" animBg="1"/>
      <p:bldP spid="4" grpId="1" animBg="1"/>
      <p:bldP spid="5" grpId="0" animBg="1"/>
      <p:bldP spid="5" grpId="1" animBg="1"/>
      <p:bldP spid="9" grpId="0"/>
      <p:bldP spid="24" grpId="0" animBg="1"/>
      <p:bldP spid="10" grpId="0"/>
      <p:bldP spid="10" grpId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997" y="687369"/>
                <a:ext cx="3631474" cy="56039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𝑚𝑎𝑟𝑔𝑒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.1)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" y="687369"/>
                <a:ext cx="3631474" cy="5603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solidFill>
            <a:srgbClr val="F7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SVM</a:t>
            </a:r>
            <a:endParaRPr lang="fr-FR" sz="24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74322" y="1084279"/>
            <a:ext cx="11397725" cy="1021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15000"/>
              </a:lnSpc>
              <a:spcAft>
                <a:spcPts val="800"/>
              </a:spcAft>
            </a:pPr>
            <a:r>
              <a:rPr lang="fr-FR" sz="16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Références</a:t>
            </a:r>
          </a:p>
          <a:p>
            <a:pPr marL="571500" indent="-571500" algn="just">
              <a:lnSpc>
                <a:spcPct val="115000"/>
              </a:lnSpc>
              <a:spcAft>
                <a:spcPts val="800"/>
              </a:spcAft>
            </a:pPr>
            <a:r>
              <a:rPr lang="fr-FR" sz="16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Yadav</a:t>
            </a:r>
            <a:r>
              <a:rPr lang="fr-FR" sz="1600" dirty="0">
                <a:ea typeface="Calibri" panose="020F0502020204030204" pitchFamily="34" charset="0"/>
                <a:cs typeface="Times New Roman" panose="02020603050405020304" pitchFamily="18" charset="0"/>
              </a:rPr>
              <a:t>, A., 2018. Support </a:t>
            </a:r>
            <a:r>
              <a:rPr lang="fr-FR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fr-FR" sz="1600" dirty="0">
                <a:ea typeface="Calibri" panose="020F0502020204030204" pitchFamily="34" charset="0"/>
                <a:cs typeface="Times New Roman" panose="02020603050405020304" pitchFamily="18" charset="0"/>
              </a:rPr>
              <a:t> Machines (SVM) [WWW Document]. </a:t>
            </a: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Data Sci. URL https://towardsdatascience.com/support-vector-machines-svm-c9ef22815589</a:t>
            </a: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46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6206"/>
            <a:ext cx="3631474" cy="56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SVM</a:t>
            </a:r>
            <a:endParaRPr lang="fr-FR" sz="240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65157" y="985534"/>
            <a:ext cx="1105643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Définition </a:t>
            </a:r>
            <a:endParaRPr lang="fr-FR" alt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1600" dirty="0"/>
              <a:t>M</a:t>
            </a:r>
            <a:r>
              <a:rPr lang="fr-FR" sz="1600" dirty="0" smtClean="0"/>
              <a:t>éthode </a:t>
            </a:r>
            <a:r>
              <a:rPr lang="fr-FR" sz="1600" dirty="0"/>
              <a:t>de classification de </a:t>
            </a:r>
            <a:r>
              <a:rPr lang="fr-FR" sz="1600" i="1" dirty="0"/>
              <a:t>machine </a:t>
            </a:r>
            <a:r>
              <a:rPr lang="fr-FR" sz="1600" i="1" dirty="0" err="1"/>
              <a:t>learning</a:t>
            </a:r>
            <a:r>
              <a:rPr lang="fr-FR" sz="1600" dirty="0"/>
              <a:t> développée dans les années 1990 sur la base de la théorie de </a:t>
            </a:r>
            <a:r>
              <a:rPr lang="fr-FR" sz="1600" dirty="0" err="1" smtClean="0"/>
              <a:t>Vapnik-Tchervonenkis</a:t>
            </a:r>
            <a:endParaRPr lang="fr-FR" sz="1600" dirty="0" smtClean="0"/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1600" dirty="0"/>
              <a:t>A</a:t>
            </a:r>
            <a:r>
              <a:rPr lang="fr-FR" sz="1600" dirty="0" smtClean="0"/>
              <a:t>doption de cette méthode dans une diversité de domaines : aptitude </a:t>
            </a:r>
            <a:r>
              <a:rPr lang="fr-FR" sz="1600" dirty="0"/>
              <a:t>à travailler avec des données de grandes dimensions, </a:t>
            </a:r>
            <a:r>
              <a:rPr lang="fr-FR" sz="1600" dirty="0" smtClean="0"/>
              <a:t>faible </a:t>
            </a:r>
            <a:r>
              <a:rPr lang="fr-FR" sz="1600" dirty="0"/>
              <a:t>nombre d’</a:t>
            </a:r>
            <a:r>
              <a:rPr lang="fr-FR" sz="1600" dirty="0" err="1"/>
              <a:t>hyperparamètres</a:t>
            </a:r>
            <a:r>
              <a:rPr lang="fr-FR" sz="1600" dirty="0"/>
              <a:t> à ajuster </a:t>
            </a:r>
            <a:r>
              <a:rPr lang="fr-FR" sz="1600" dirty="0" smtClean="0"/>
              <a:t>et </a:t>
            </a:r>
            <a:r>
              <a:rPr lang="fr-FR" sz="1600" dirty="0"/>
              <a:t>très bons </a:t>
            </a:r>
            <a:r>
              <a:rPr lang="fr-FR" sz="1600" dirty="0" smtClean="0"/>
              <a:t>résultats</a:t>
            </a:r>
            <a:endParaRPr lang="fr-FR" sz="14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22504" y="2706988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Principe général</a:t>
            </a:r>
          </a:p>
        </p:txBody>
      </p:sp>
      <p:sp>
        <p:nvSpPr>
          <p:cNvPr id="11" name="Flèche droite 10"/>
          <p:cNvSpPr/>
          <p:nvPr/>
        </p:nvSpPr>
        <p:spPr>
          <a:xfrm>
            <a:off x="194348" y="3109929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714626" y="3167430"/>
            <a:ext cx="11477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/>
              <a:t>T</a:t>
            </a:r>
            <a:r>
              <a:rPr lang="fr-FR" sz="1600" dirty="0" smtClean="0"/>
              <a:t>rouver </a:t>
            </a:r>
            <a:r>
              <a:rPr lang="fr-FR" sz="1600" dirty="0"/>
              <a:t>une surface de décision, appelée </a:t>
            </a:r>
            <a:r>
              <a:rPr lang="fr-FR" sz="1600" i="1" dirty="0"/>
              <a:t>hyperplan</a:t>
            </a:r>
            <a:r>
              <a:rPr lang="fr-FR" sz="1600" dirty="0"/>
              <a:t>, qui discrimine au mieux les échantillons selon </a:t>
            </a:r>
            <a:r>
              <a:rPr lang="fr-FR" sz="1600" dirty="0" smtClean="0"/>
              <a:t>leur classe</a:t>
            </a:r>
            <a:endParaRPr lang="fr-FR" sz="1400" dirty="0"/>
          </a:p>
        </p:txBody>
      </p:sp>
      <p:grpSp>
        <p:nvGrpSpPr>
          <p:cNvPr id="14" name="Groupe 13"/>
          <p:cNvGrpSpPr/>
          <p:nvPr/>
        </p:nvGrpSpPr>
        <p:grpSpPr>
          <a:xfrm>
            <a:off x="4181894" y="3829068"/>
            <a:ext cx="3022960" cy="3185686"/>
            <a:chOff x="1334590" y="3222202"/>
            <a:chExt cx="3022960" cy="3185686"/>
          </a:xfrm>
        </p:grpSpPr>
        <p:sp>
          <p:nvSpPr>
            <p:cNvPr id="15" name="Rectangle 14"/>
            <p:cNvSpPr/>
            <p:nvPr/>
          </p:nvSpPr>
          <p:spPr>
            <a:xfrm>
              <a:off x="1985878" y="4013586"/>
              <a:ext cx="1292899" cy="20606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334590" y="3945675"/>
              <a:ext cx="783771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Fen 1</a:t>
              </a:r>
            </a:p>
            <a:p>
              <a:r>
                <a:rPr lang="fr-FR" sz="1400" dirty="0" smtClean="0"/>
                <a:t>Fen 2</a:t>
              </a:r>
            </a:p>
            <a:p>
              <a:r>
                <a:rPr lang="fr-FR" sz="1400" dirty="0" smtClean="0"/>
                <a:t>Fen 3</a:t>
              </a:r>
            </a:p>
            <a:p>
              <a:r>
                <a:rPr lang="fr-FR" sz="1400" dirty="0" smtClean="0"/>
                <a:t>Fen 4</a:t>
              </a:r>
            </a:p>
            <a:p>
              <a:r>
                <a:rPr lang="fr-FR" sz="1400" dirty="0" smtClean="0"/>
                <a:t>…</a:t>
              </a:r>
            </a:p>
            <a:p>
              <a:endParaRPr lang="fr-FR" sz="1400" dirty="0"/>
            </a:p>
            <a:p>
              <a:endParaRPr lang="fr-FR" sz="1400" dirty="0" smtClean="0"/>
            </a:p>
            <a:p>
              <a:endParaRPr lang="fr-FR" sz="1400" dirty="0"/>
            </a:p>
            <a:p>
              <a:r>
                <a:rPr lang="fr-FR" sz="1400" dirty="0" smtClean="0"/>
                <a:t>Fen 21</a:t>
              </a:r>
            </a:p>
            <a:p>
              <a:r>
                <a:rPr lang="fr-FR" sz="1400" dirty="0" smtClean="0"/>
                <a:t>Fen 22</a:t>
              </a:r>
            </a:p>
            <a:p>
              <a:endParaRPr lang="fr-FR" sz="1400" dirty="0"/>
            </a:p>
          </p:txBody>
        </p:sp>
        <p:sp>
          <p:nvSpPr>
            <p:cNvPr id="17" name="ZoneTexte 16"/>
            <p:cNvSpPr txBox="1"/>
            <p:nvPr/>
          </p:nvSpPr>
          <p:spPr>
            <a:xfrm rot="19545751">
              <a:off x="1886204" y="3222202"/>
              <a:ext cx="21682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fr-FR" sz="1400" dirty="0">
                  <a:ea typeface="Calibri" panose="020F0502020204030204" pitchFamily="34" charset="0"/>
                  <a:cs typeface="Times New Roman" panose="02020603050405020304" pitchFamily="18" charset="0"/>
                </a:rPr>
                <a:t>moyenne de </a:t>
              </a:r>
              <a:r>
                <a:rPr lang="fr-FR" altLang="fr-FR" sz="14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l’OBDA (X1)</a:t>
              </a:r>
              <a:endParaRPr lang="fr-FR" sz="1400" dirty="0"/>
            </a:p>
          </p:txBody>
        </p:sp>
        <p:sp>
          <p:nvSpPr>
            <p:cNvPr id="18" name="ZoneTexte 17"/>
            <p:cNvSpPr txBox="1"/>
            <p:nvPr/>
          </p:nvSpPr>
          <p:spPr>
            <a:xfrm rot="19545751">
              <a:off x="2476499" y="3314298"/>
              <a:ext cx="18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fr-FR" sz="1400" dirty="0">
                  <a:ea typeface="Calibri" panose="020F0502020204030204" pitchFamily="34" charset="0"/>
                  <a:cs typeface="Times New Roman" panose="02020603050405020304" pitchFamily="18" charset="0"/>
                </a:rPr>
                <a:t>moyenne </a:t>
              </a:r>
              <a:r>
                <a:rPr lang="fr-FR" altLang="fr-FR" sz="14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du roll (X2)</a:t>
              </a:r>
              <a:endParaRPr lang="fr-FR" sz="1400" dirty="0" smtClean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7729" y="4013586"/>
              <a:ext cx="576456" cy="20606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278777" y="3906486"/>
              <a:ext cx="66169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Pât</a:t>
              </a:r>
              <a:endParaRPr lang="fr-FR" sz="1400" dirty="0" smtClean="0"/>
            </a:p>
            <a:p>
              <a:r>
                <a:rPr lang="fr-FR" sz="1400" dirty="0" err="1" smtClean="0"/>
                <a:t>Pât</a:t>
              </a:r>
              <a:endParaRPr lang="fr-FR" sz="1400" dirty="0" smtClean="0"/>
            </a:p>
            <a:p>
              <a:r>
                <a:rPr lang="fr-FR" sz="1400" dirty="0" err="1" smtClean="0"/>
                <a:t>Pât</a:t>
              </a:r>
              <a:endParaRPr lang="fr-FR" sz="1400" dirty="0" smtClean="0"/>
            </a:p>
            <a:p>
              <a:r>
                <a:rPr lang="fr-FR" sz="1400" dirty="0" smtClean="0"/>
                <a:t>Repos</a:t>
              </a:r>
            </a:p>
            <a:p>
              <a:r>
                <a:rPr lang="fr-FR" sz="1400" dirty="0" smtClean="0"/>
                <a:t>…</a:t>
              </a:r>
            </a:p>
            <a:p>
              <a:endParaRPr lang="fr-FR" sz="1400" dirty="0"/>
            </a:p>
            <a:p>
              <a:endParaRPr lang="fr-FR" sz="1400" dirty="0" smtClean="0"/>
            </a:p>
            <a:p>
              <a:endParaRPr lang="fr-FR" sz="1400" dirty="0" smtClean="0"/>
            </a:p>
            <a:p>
              <a:r>
                <a:rPr lang="fr-FR" sz="1400" dirty="0" smtClean="0"/>
                <a:t>Repos</a:t>
              </a:r>
            </a:p>
            <a:p>
              <a:r>
                <a:rPr lang="fr-FR" sz="1400" dirty="0" err="1" smtClean="0"/>
                <a:t>Pât</a:t>
              </a:r>
              <a:endParaRPr lang="fr-FR" sz="1400" dirty="0" smtClean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6960313" y="4713047"/>
            <a:ext cx="46875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Objectif</a:t>
            </a:r>
            <a:r>
              <a:rPr lang="fr-FR" sz="1600" dirty="0" smtClean="0">
                <a:ea typeface="Calibri" panose="020F0502020204030204" pitchFamily="34" charset="0"/>
              </a:rPr>
              <a:t> = prédire </a:t>
            </a:r>
            <a:r>
              <a:rPr lang="fr-FR" sz="1600" dirty="0">
                <a:ea typeface="Calibri" panose="020F0502020204030204" pitchFamily="34" charset="0"/>
              </a:rPr>
              <a:t>les comportements </a:t>
            </a:r>
            <a:r>
              <a:rPr lang="fr-FR" sz="1600" dirty="0" smtClean="0">
                <a:ea typeface="Calibri" panose="020F0502020204030204" pitchFamily="34" charset="0"/>
              </a:rPr>
              <a:t>des  </a:t>
            </a:r>
            <a:r>
              <a:rPr lang="fr-FR" sz="1600" dirty="0">
                <a:ea typeface="Calibri" panose="020F0502020204030204" pitchFamily="34" charset="0"/>
              </a:rPr>
              <a:t>vaches laitières à partir des variables extraites du signal. </a:t>
            </a:r>
            <a:endParaRPr lang="fr-FR" sz="1600" dirty="0"/>
          </a:p>
        </p:txBody>
      </p:sp>
      <p:sp>
        <p:nvSpPr>
          <p:cNvPr id="22" name="Rectangle 21"/>
          <p:cNvSpPr/>
          <p:nvPr/>
        </p:nvSpPr>
        <p:spPr>
          <a:xfrm>
            <a:off x="239033" y="3709676"/>
            <a:ext cx="342273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Application avec un exemple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Supposons </a:t>
            </a:r>
            <a:r>
              <a:rPr lang="fr-FR" altLang="fr-FR" sz="1600" dirty="0">
                <a:ea typeface="Calibri" panose="020F0502020204030204" pitchFamily="34" charset="0"/>
                <a:cs typeface="Times New Roman" panose="02020603050405020304" pitchFamily="18" charset="0"/>
              </a:rPr>
              <a:t>le jeu de données suivant : 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94348" y="5211394"/>
            <a:ext cx="3821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22 fenêtres de signal</a:t>
            </a:r>
          </a:p>
          <a:p>
            <a:r>
              <a:rPr lang="fr-FR" sz="1600" dirty="0"/>
              <a:t>12 fenêtres </a:t>
            </a:r>
            <a:r>
              <a:rPr lang="fr-FR" sz="1600" dirty="0" smtClean="0">
                <a:sym typeface="Wingdings" panose="05000000000000000000" pitchFamily="2" charset="2"/>
              </a:rPr>
              <a:t> </a:t>
            </a:r>
            <a:r>
              <a:rPr lang="fr-FR" sz="1600" dirty="0" smtClean="0"/>
              <a:t>comportement </a:t>
            </a:r>
            <a:r>
              <a:rPr lang="fr-FR" sz="1600" dirty="0"/>
              <a:t>de pâturage </a:t>
            </a:r>
          </a:p>
          <a:p>
            <a:r>
              <a:rPr lang="fr-FR" sz="1600" dirty="0" smtClean="0"/>
              <a:t>10 </a:t>
            </a:r>
            <a:r>
              <a:rPr lang="fr-FR" sz="1600" dirty="0"/>
              <a:t>autres </a:t>
            </a:r>
            <a:r>
              <a:rPr lang="fr-FR" sz="1600" dirty="0" smtClean="0">
                <a:sym typeface="Wingdings" panose="05000000000000000000" pitchFamily="2" charset="2"/>
              </a:rPr>
              <a:t> </a:t>
            </a:r>
            <a:r>
              <a:rPr lang="fr-FR" sz="1600" dirty="0" smtClean="0"/>
              <a:t>au </a:t>
            </a:r>
            <a:r>
              <a:rPr lang="fr-FR" sz="1600" dirty="0"/>
              <a:t>comportement de repos</a:t>
            </a:r>
          </a:p>
        </p:txBody>
      </p:sp>
    </p:spTree>
    <p:extLst>
      <p:ext uri="{BB962C8B-B14F-4D97-AF65-F5344CB8AC3E}">
        <p14:creationId xmlns:p14="http://schemas.microsoft.com/office/powerpoint/2010/main" val="5487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6206"/>
            <a:ext cx="3631474" cy="56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SVM</a:t>
            </a:r>
            <a:endParaRPr lang="fr-FR" sz="2400" dirty="0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86166" y="992666"/>
            <a:ext cx="110564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/>
              <a:t>Supposons que la distribution des échantillons selon (X1, X2) soit la suivante :</a:t>
            </a:r>
          </a:p>
        </p:txBody>
      </p:sp>
      <p:pic>
        <p:nvPicPr>
          <p:cNvPr id="25" name="Image 2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063"/>
            <a:ext cx="5434148" cy="3537631"/>
          </a:xfrm>
          <a:prstGeom prst="rect">
            <a:avLst/>
          </a:prstGeom>
          <a:noFill/>
        </p:spPr>
      </p:pic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4984008" y="1487070"/>
            <a:ext cx="16066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 smtClean="0"/>
              <a:t>Algorithme SVM</a:t>
            </a:r>
            <a:endParaRPr lang="fr-FR" sz="1400" dirty="0"/>
          </a:p>
        </p:txBody>
      </p:sp>
      <p:sp>
        <p:nvSpPr>
          <p:cNvPr id="27" name="Flèche droite 26"/>
          <p:cNvSpPr/>
          <p:nvPr/>
        </p:nvSpPr>
        <p:spPr>
          <a:xfrm>
            <a:off x="6590691" y="1513033"/>
            <a:ext cx="433192" cy="2995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7050009" y="1383472"/>
            <a:ext cx="39951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Identification </a:t>
            </a:r>
            <a:r>
              <a:rPr lang="fr-FR" sz="1600" dirty="0"/>
              <a:t>de l’</a:t>
            </a:r>
            <a:r>
              <a:rPr lang="fr-FR" sz="1600" b="1" dirty="0">
                <a:solidFill>
                  <a:schemeClr val="accent3"/>
                </a:solidFill>
              </a:rPr>
              <a:t>hyperplan</a:t>
            </a:r>
            <a:r>
              <a:rPr lang="fr-FR" sz="1600" dirty="0"/>
              <a:t> qui discrimine au mieux les deux types d’échantillons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740418" y="2529282"/>
                <a:ext cx="2305631" cy="458074"/>
              </a:xfrm>
              <a:prstGeom prst="rect">
                <a:avLst/>
              </a:prstGeom>
              <a:solidFill>
                <a:srgbClr val="FDC527"/>
              </a:solidFill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0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418" y="2529282"/>
                <a:ext cx="2305631" cy="458074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èche droite 27"/>
          <p:cNvSpPr/>
          <p:nvPr/>
        </p:nvSpPr>
        <p:spPr>
          <a:xfrm rot="5400000">
            <a:off x="8526873" y="2054037"/>
            <a:ext cx="433192" cy="2995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506889" y="2629757"/>
            <a:ext cx="22198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Equation de l’hyperplan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78191" y="3195514"/>
                <a:ext cx="50354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400" dirty="0">
                    <a:ea typeface="Calibri" panose="020F0502020204030204" pitchFamily="34" charset="0"/>
                  </a:rPr>
                  <a:t>Avec X1 et X2 les deux variables du jeu de données,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</a:rPr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400" dirty="0">
                    <a:ea typeface="Times New Roman" panose="02020603050405020304" pitchFamily="18" charset="0"/>
                  </a:rPr>
                  <a:t> les poids associés à chacune des variables et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fr-FR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</a:rPr>
                  <a:t>une constante</a:t>
                </a:r>
                <a:endParaRPr lang="fr-FR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191" y="3195514"/>
                <a:ext cx="5035450" cy="523220"/>
              </a:xfrm>
              <a:prstGeom prst="rect">
                <a:avLst/>
              </a:prstGeom>
              <a:blipFill>
                <a:blip r:embed="rId4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Virage 11"/>
          <p:cNvSpPr/>
          <p:nvPr/>
        </p:nvSpPr>
        <p:spPr>
          <a:xfrm rot="10800000">
            <a:off x="8258625" y="3811242"/>
            <a:ext cx="600890" cy="623928"/>
          </a:xfrm>
          <a:prstGeom prst="ben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Virage 29"/>
          <p:cNvSpPr/>
          <p:nvPr/>
        </p:nvSpPr>
        <p:spPr>
          <a:xfrm rot="10800000" flipH="1">
            <a:off x="8761355" y="3808617"/>
            <a:ext cx="590195" cy="620214"/>
          </a:xfrm>
          <a:prstGeom prst="bentArrow">
            <a:avLst>
              <a:gd name="adj1" fmla="val 25000"/>
              <a:gd name="adj2" fmla="val 26129"/>
              <a:gd name="adj3" fmla="val 25000"/>
              <a:gd name="adj4" fmla="val 4375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257690" y="3948609"/>
            <a:ext cx="23937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fr-FR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Le domaine positif par rapport à l’hyperplan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9320266" y="4525531"/>
                <a:ext cx="2406043" cy="3693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none">
                <a:spAutoFit/>
              </a:bodyPr>
              <a:lstStyle/>
              <a:p>
                <a:pPr lvl="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 0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266" y="4525531"/>
                <a:ext cx="24060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5878458" y="3948608"/>
            <a:ext cx="23937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fr-FR" sz="1600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Le domaine négatif par rapport à l’hyperplan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843068" y="4520321"/>
                <a:ext cx="2406043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pPr lvl="0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fr-F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fr-F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0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068" y="4520321"/>
                <a:ext cx="24060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e 35"/>
          <p:cNvGrpSpPr/>
          <p:nvPr/>
        </p:nvGrpSpPr>
        <p:grpSpPr>
          <a:xfrm>
            <a:off x="6385426" y="5077189"/>
            <a:ext cx="757149" cy="448324"/>
            <a:chOff x="2216980" y="2262114"/>
            <a:chExt cx="757149" cy="448324"/>
          </a:xfrm>
        </p:grpSpPr>
        <p:sp>
          <p:nvSpPr>
            <p:cNvPr id="37" name="Ellipse 36"/>
            <p:cNvSpPr/>
            <p:nvPr/>
          </p:nvSpPr>
          <p:spPr>
            <a:xfrm>
              <a:off x="2216980" y="2286692"/>
              <a:ext cx="185227" cy="2007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/>
            <p:cNvSpPr/>
            <p:nvPr/>
          </p:nvSpPr>
          <p:spPr>
            <a:xfrm>
              <a:off x="2300417" y="2509716"/>
              <a:ext cx="185227" cy="2007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>
              <a:off x="2454704" y="2264390"/>
              <a:ext cx="185227" cy="2007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/>
            <p:cNvSpPr/>
            <p:nvPr/>
          </p:nvSpPr>
          <p:spPr>
            <a:xfrm>
              <a:off x="2547317" y="2499286"/>
              <a:ext cx="185227" cy="2007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/>
            <p:cNvSpPr/>
            <p:nvPr/>
          </p:nvSpPr>
          <p:spPr>
            <a:xfrm>
              <a:off x="2744925" y="2262114"/>
              <a:ext cx="185227" cy="2007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2788902" y="2497291"/>
              <a:ext cx="185227" cy="2007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10100337" y="5088204"/>
            <a:ext cx="757149" cy="448324"/>
            <a:chOff x="2216980" y="2262114"/>
            <a:chExt cx="757149" cy="448324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4" name="Ellipse 43"/>
            <p:cNvSpPr/>
            <p:nvPr/>
          </p:nvSpPr>
          <p:spPr>
            <a:xfrm>
              <a:off x="2216980" y="2286692"/>
              <a:ext cx="185227" cy="2007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/>
            <p:cNvSpPr/>
            <p:nvPr/>
          </p:nvSpPr>
          <p:spPr>
            <a:xfrm>
              <a:off x="2300417" y="2509716"/>
              <a:ext cx="185227" cy="2007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/>
            <p:cNvSpPr/>
            <p:nvPr/>
          </p:nvSpPr>
          <p:spPr>
            <a:xfrm>
              <a:off x="2454704" y="2264390"/>
              <a:ext cx="185227" cy="2007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/>
            <p:cNvSpPr/>
            <p:nvPr/>
          </p:nvSpPr>
          <p:spPr>
            <a:xfrm>
              <a:off x="2547317" y="2499286"/>
              <a:ext cx="185227" cy="2007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/>
            <p:cNvSpPr/>
            <p:nvPr/>
          </p:nvSpPr>
          <p:spPr>
            <a:xfrm>
              <a:off x="2744925" y="2262114"/>
              <a:ext cx="185227" cy="2007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/>
            <p:cNvSpPr/>
            <p:nvPr/>
          </p:nvSpPr>
          <p:spPr>
            <a:xfrm>
              <a:off x="2788902" y="2497291"/>
              <a:ext cx="185227" cy="2007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Flèche droite 49"/>
          <p:cNvSpPr/>
          <p:nvPr/>
        </p:nvSpPr>
        <p:spPr>
          <a:xfrm rot="5400000">
            <a:off x="6610276" y="5649617"/>
            <a:ext cx="268040" cy="28726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5618157" y="5995669"/>
            <a:ext cx="2505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Tous les échantillons situés en dessous de l’hyperplan  seront classés en « repos »</a:t>
            </a:r>
            <a:endParaRPr lang="fr-FR" sz="1600" dirty="0"/>
          </a:p>
        </p:txBody>
      </p:sp>
      <p:sp>
        <p:nvSpPr>
          <p:cNvPr id="53" name="ZoneTexte 52"/>
          <p:cNvSpPr txBox="1"/>
          <p:nvPr/>
        </p:nvSpPr>
        <p:spPr>
          <a:xfrm>
            <a:off x="9389150" y="5995669"/>
            <a:ext cx="2505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Tous les échantillons situés en dessous de l’hyperplan  seront classés en « pâture »</a:t>
            </a:r>
            <a:endParaRPr lang="fr-FR" sz="1600" dirty="0"/>
          </a:p>
        </p:txBody>
      </p:sp>
      <p:sp>
        <p:nvSpPr>
          <p:cNvPr id="54" name="Flèche droite 53"/>
          <p:cNvSpPr/>
          <p:nvPr/>
        </p:nvSpPr>
        <p:spPr>
          <a:xfrm rot="5400000">
            <a:off x="10381545" y="5709571"/>
            <a:ext cx="268040" cy="28726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5459" y="5849535"/>
                <a:ext cx="4710548" cy="95410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fr-FR" sz="1400" i="1" dirty="0" smtClean="0">
                    <a:effectLst/>
                  </a:rPr>
                  <a:t>Remarque : soit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400" i="1" dirty="0">
                    <a:ea typeface="Times New Roman" panose="02020603050405020304" pitchFamily="18" charset="0"/>
                  </a:rPr>
                  <a:t> le comportement associé à l’échantillon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400" i="1" dirty="0">
                    <a:ea typeface="Times New Roman" panose="02020603050405020304" pitchFamily="18" charset="0"/>
                  </a:rPr>
                  <a:t>  et qui prend la valeur -1 lorsque le comportement est « repos » et +1 lorsque le comportement  est « pâture »</a:t>
                </a:r>
                <a:r>
                  <a:rPr lang="fr-FR" sz="1400" i="1" dirty="0"/>
                  <a:t> », alors l’échantillon sera bien classé uniquement si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1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9" y="5849535"/>
                <a:ext cx="4710548" cy="954107"/>
              </a:xfrm>
              <a:prstGeom prst="rect">
                <a:avLst/>
              </a:prstGeom>
              <a:blipFill>
                <a:blip r:embed="rId7"/>
                <a:stretch>
                  <a:fillRect l="-258" t="-633" r="-387" b="-506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23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" grpId="0"/>
      <p:bldP spid="3" grpId="0" animBg="1"/>
      <p:bldP spid="28" grpId="0" animBg="1"/>
      <p:bldP spid="29" grpId="0"/>
      <p:bldP spid="4" grpId="0"/>
      <p:bldP spid="12" grpId="0" animBg="1"/>
      <p:bldP spid="30" grpId="0" animBg="1"/>
      <p:bldP spid="31" grpId="0"/>
      <p:bldP spid="32" grpId="0" animBg="1"/>
      <p:bldP spid="33" grpId="0"/>
      <p:bldP spid="34" grpId="0" animBg="1"/>
      <p:bldP spid="50" grpId="0" animBg="1"/>
      <p:bldP spid="51" grpId="0"/>
      <p:bldP spid="53" grpId="0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6206"/>
            <a:ext cx="3631474" cy="56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SVM</a:t>
            </a:r>
            <a:endParaRPr lang="fr-FR" sz="2400" dirty="0"/>
          </a:p>
        </p:txBody>
      </p:sp>
      <p:sp>
        <p:nvSpPr>
          <p:cNvPr id="58" name="Rectangle 57"/>
          <p:cNvSpPr/>
          <p:nvPr/>
        </p:nvSpPr>
        <p:spPr>
          <a:xfrm>
            <a:off x="167648" y="1111532"/>
            <a:ext cx="1314784" cy="369332"/>
          </a:xfrm>
          <a:prstGeom prst="rect">
            <a:avLst/>
          </a:prstGeom>
          <a:solidFill>
            <a:srgbClr val="8DC5B1"/>
          </a:solidFill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Algorithme 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167649" y="1708391"/>
            <a:ext cx="4103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Identification de l’hyperplan optimal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3" y="3029218"/>
            <a:ext cx="7041665" cy="2397162"/>
          </a:xfrm>
          <a:prstGeom prst="rect">
            <a:avLst/>
          </a:prstGeom>
        </p:spPr>
      </p:pic>
      <p:sp>
        <p:nvSpPr>
          <p:cNvPr id="15" name="Virage 14"/>
          <p:cNvSpPr/>
          <p:nvPr/>
        </p:nvSpPr>
        <p:spPr>
          <a:xfrm>
            <a:off x="3450801" y="2386670"/>
            <a:ext cx="1031966" cy="52357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4508891" y="2320639"/>
            <a:ext cx="322869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1600" dirty="0" smtClean="0"/>
              <a:t>Infinité d’hyperplans possibles…</a:t>
            </a:r>
            <a:endParaRPr lang="fr-FR" sz="1600" dirty="0"/>
          </a:p>
        </p:txBody>
      </p:sp>
      <p:sp>
        <p:nvSpPr>
          <p:cNvPr id="16" name="Rectangle 15"/>
          <p:cNvSpPr/>
          <p:nvPr/>
        </p:nvSpPr>
        <p:spPr>
          <a:xfrm>
            <a:off x="7737586" y="2320639"/>
            <a:ext cx="34291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/>
              <a:t>Identification de l’hyperplan optimal ? </a:t>
            </a:r>
          </a:p>
        </p:txBody>
      </p:sp>
      <p:sp>
        <p:nvSpPr>
          <p:cNvPr id="17" name="Flèche droite 16"/>
          <p:cNvSpPr/>
          <p:nvPr/>
        </p:nvSpPr>
        <p:spPr>
          <a:xfrm>
            <a:off x="7367844" y="2386670"/>
            <a:ext cx="369742" cy="27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7059111" y="2833428"/>
            <a:ext cx="34703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ea typeface="Calibri" panose="020F0502020204030204" pitchFamily="34" charset="0"/>
              </a:rPr>
              <a:t>M</a:t>
            </a:r>
            <a:r>
              <a:rPr lang="fr-FR" sz="1600" dirty="0" smtClean="0">
                <a:ea typeface="Calibri" panose="020F0502020204030204" pitchFamily="34" charset="0"/>
              </a:rPr>
              <a:t>éthode </a:t>
            </a:r>
            <a:r>
              <a:rPr lang="fr-FR" sz="1600" dirty="0">
                <a:ea typeface="Calibri" panose="020F0502020204030204" pitchFamily="34" charset="0"/>
              </a:rPr>
              <a:t>de </a:t>
            </a:r>
            <a:r>
              <a:rPr lang="fr-FR" sz="1600" i="1" dirty="0">
                <a:ea typeface="Calibri" panose="020F0502020204030204" pitchFamily="34" charset="0"/>
              </a:rPr>
              <a:t>maximisation de la marge</a:t>
            </a:r>
            <a:endParaRPr lang="fr-FR" sz="1600" dirty="0"/>
          </a:p>
        </p:txBody>
      </p:sp>
      <p:sp>
        <p:nvSpPr>
          <p:cNvPr id="61" name="Virage 60"/>
          <p:cNvSpPr/>
          <p:nvPr/>
        </p:nvSpPr>
        <p:spPr>
          <a:xfrm flipV="1">
            <a:off x="6696621" y="2685932"/>
            <a:ext cx="355237" cy="43236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" y="2640728"/>
            <a:ext cx="8536046" cy="3051754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7871011" y="3630197"/>
            <a:ext cx="39761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 smtClean="0"/>
              <a:t>La </a:t>
            </a:r>
            <a:r>
              <a:rPr lang="fr-FR" sz="1600" dirty="0"/>
              <a:t>plus courte distance qui sépare les échantillons les plus proches de l’hyperplan, aussi appelés </a:t>
            </a:r>
            <a:r>
              <a:rPr lang="fr-FR" sz="1600" i="1" dirty="0"/>
              <a:t>vecteurs supports</a:t>
            </a:r>
            <a:endParaRPr lang="fr-FR" sz="1400" dirty="0"/>
          </a:p>
        </p:txBody>
      </p:sp>
      <p:sp>
        <p:nvSpPr>
          <p:cNvPr id="64" name="Flèche droite 63"/>
          <p:cNvSpPr/>
          <p:nvPr/>
        </p:nvSpPr>
        <p:spPr>
          <a:xfrm rot="5400000">
            <a:off x="9793633" y="3281164"/>
            <a:ext cx="403382" cy="27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42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1" grpId="0" animBg="1"/>
      <p:bldP spid="63" grpId="0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66206"/>
            <a:ext cx="3631474" cy="5603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SVM</a:t>
            </a:r>
            <a:endParaRPr lang="fr-FR" sz="2400" dirty="0"/>
          </a:p>
        </p:txBody>
      </p:sp>
      <p:sp>
        <p:nvSpPr>
          <p:cNvPr id="31" name="Rectangle 30"/>
          <p:cNvSpPr/>
          <p:nvPr/>
        </p:nvSpPr>
        <p:spPr>
          <a:xfrm>
            <a:off x="167648" y="1111532"/>
            <a:ext cx="1314784" cy="369332"/>
          </a:xfrm>
          <a:prstGeom prst="rect">
            <a:avLst/>
          </a:prstGeom>
          <a:solidFill>
            <a:srgbClr val="8DC5B1"/>
          </a:solidFill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Algorithme </a:t>
            </a:r>
          </a:p>
        </p:txBody>
      </p:sp>
      <p:sp>
        <p:nvSpPr>
          <p:cNvPr id="3" name="Rectangle 2"/>
          <p:cNvSpPr/>
          <p:nvPr/>
        </p:nvSpPr>
        <p:spPr>
          <a:xfrm>
            <a:off x="242405" y="1516521"/>
            <a:ext cx="3389069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b="1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Etape 1 : Expression de la marge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2405" y="2024352"/>
                <a:ext cx="10631688" cy="5955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dirty="0">
                    <a:ea typeface="Calibri" panose="020F0502020204030204" pitchFamily="34" charset="0"/>
                  </a:rPr>
                  <a:t>Soit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un échantillon du jeu de données décrit précédemment.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est défini par ses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et associé à la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qui vaut -1 si le comportement est « repos » ou 1 si le comportement est « pâture ». </a:t>
                </a:r>
                <a:endParaRPr lang="fr-FR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05" y="2024352"/>
                <a:ext cx="10631688" cy="595548"/>
              </a:xfrm>
              <a:prstGeom prst="rect">
                <a:avLst/>
              </a:prstGeom>
              <a:blipFill>
                <a:blip r:embed="rId2"/>
                <a:stretch>
                  <a:fillRect l="-344" t="-2041" b="-122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286" y="2322126"/>
            <a:ext cx="7062358" cy="27500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42405" y="5128346"/>
                <a:ext cx="1108185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dirty="0">
                    <a:ea typeface="Times New Roman" panose="02020603050405020304" pitchFamily="18" charset="0"/>
                  </a:rPr>
                  <a:t>Supposons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soit un vecteur support potentiel. Soit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fr-FR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l’hyperplan défini par l’équation 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= 0</a:t>
                </a:r>
                <a:r>
                  <a:rPr lang="fr-FR" sz="1600" dirty="0">
                    <a:ea typeface="Calibri" panose="020F0502020204030204" pitchFamily="34" charset="0"/>
                  </a:rPr>
                  <a:t>. </a:t>
                </a:r>
                <a:endParaRPr lang="fr-FR" sz="1600" dirty="0" smtClean="0">
                  <a:ea typeface="Calibri" panose="020F0502020204030204" pitchFamily="34" charset="0"/>
                </a:endParaRPr>
              </a:p>
              <a:p>
                <a:r>
                  <a:rPr lang="fr-FR" sz="1600" dirty="0" smtClean="0">
                    <a:ea typeface="Calibri" panose="020F0502020204030204" pitchFamily="34" charset="0"/>
                  </a:rPr>
                  <a:t>Connaissant </a:t>
                </a:r>
                <a:r>
                  <a:rPr lang="fr-FR" sz="1600" dirty="0">
                    <a:ea typeface="Calibri" panose="020F0502020204030204" pitchFamily="34" charset="0"/>
                  </a:rPr>
                  <a:t>l’équation du plan, on peut définir un vecteur normal au plan noté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fr-FR" sz="1600" dirty="0">
                    <a:solidFill>
                      <a:schemeClr val="accent6">
                        <a:lumMod val="75000"/>
                      </a:schemeClr>
                    </a:solidFill>
                    <a:ea typeface="Calibri" panose="020F0502020204030204" pitchFamily="34" charset="0"/>
                  </a:rPr>
                  <a:t> de coordonnées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;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accent6">
                        <a:lumMod val="75000"/>
                      </a:schemeClr>
                    </a:solidFill>
                    <a:ea typeface="Calibri" panose="020F0502020204030204" pitchFamily="34" charset="0"/>
                  </a:rPr>
                  <a:t>)</a:t>
                </a:r>
                <a:r>
                  <a:rPr lang="fr-FR" sz="1600" dirty="0">
                    <a:ea typeface="Times New Roman" panose="02020603050405020304" pitchFamily="18" charset="0"/>
                  </a:rPr>
                  <a:t>. </a:t>
                </a:r>
                <a:endParaRPr lang="fr-FR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05" y="5128346"/>
                <a:ext cx="11081854" cy="584775"/>
              </a:xfrm>
              <a:prstGeom prst="rect">
                <a:avLst/>
              </a:prstGeom>
              <a:blipFill>
                <a:blip r:embed="rId4"/>
                <a:stretch>
                  <a:fillRect l="-330" t="-3125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e 16"/>
          <p:cNvGrpSpPr/>
          <p:nvPr/>
        </p:nvGrpSpPr>
        <p:grpSpPr>
          <a:xfrm>
            <a:off x="242405" y="5854740"/>
            <a:ext cx="11461682" cy="350642"/>
            <a:chOff x="242405" y="5854740"/>
            <a:chExt cx="11461682" cy="350642"/>
          </a:xfrm>
        </p:grpSpPr>
        <p:sp>
          <p:nvSpPr>
            <p:cNvPr id="58" name="Rectangle 57"/>
            <p:cNvSpPr/>
            <p:nvPr/>
          </p:nvSpPr>
          <p:spPr>
            <a:xfrm>
              <a:off x="242405" y="5854740"/>
              <a:ext cx="347036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i="1" dirty="0">
                  <a:ea typeface="Calibri" panose="020F0502020204030204" pitchFamily="34" charset="0"/>
                </a:rPr>
                <a:t>M</a:t>
              </a:r>
              <a:r>
                <a:rPr lang="fr-FR" sz="1600" i="1" dirty="0" smtClean="0">
                  <a:ea typeface="Calibri" panose="020F0502020204030204" pitchFamily="34" charset="0"/>
                </a:rPr>
                <a:t>arge</a:t>
              </a:r>
              <a:endParaRPr lang="fr-FR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/>
                <p:cNvSpPr/>
                <p:nvPr/>
              </p:nvSpPr>
              <p:spPr>
                <a:xfrm>
                  <a:off x="1383725" y="5866828"/>
                  <a:ext cx="1032036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fr-FR" sz="1600" dirty="0" smtClean="0"/>
                    <a:t>La </a:t>
                  </a:r>
                  <a:r>
                    <a:rPr lang="fr-FR" sz="1600" dirty="0"/>
                    <a:t>plus courte distance qui sépare les échantillons les plus proches de </a:t>
                  </a:r>
                  <a:r>
                    <a:rPr lang="fr-FR" sz="1600" dirty="0" smtClean="0"/>
                    <a:t>l’hyperplan </a:t>
                  </a:r>
                  <a:r>
                    <a:rPr lang="fr-FR" sz="1600" dirty="0" smtClean="0">
                      <a:ea typeface="Times New Roman" panose="02020603050405020304" pitchFamily="18" charset="0"/>
                    </a:rPr>
                    <a:t>et </a:t>
                  </a:r>
                  <a:r>
                    <a:rPr lang="fr-FR" sz="1600" dirty="0">
                      <a:ea typeface="Times New Roman" panose="02020603050405020304" pitchFamily="18" charset="0"/>
                    </a:rPr>
                    <a:t>l’hyperplan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3725" y="5866828"/>
                  <a:ext cx="10320362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354" t="-5357" b="-214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lèche droite 59"/>
            <p:cNvSpPr/>
            <p:nvPr/>
          </p:nvSpPr>
          <p:spPr>
            <a:xfrm>
              <a:off x="994411" y="5904722"/>
              <a:ext cx="403382" cy="2725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Virage 14"/>
          <p:cNvSpPr/>
          <p:nvPr/>
        </p:nvSpPr>
        <p:spPr>
          <a:xfrm flipV="1">
            <a:off x="1936939" y="6175266"/>
            <a:ext cx="295422" cy="32355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232361" y="6227650"/>
                <a:ext cx="36227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 dirty="0" smtClean="0">
                    <a:ea typeface="Times New Roman" panose="02020603050405020304" pitchFamily="18" charset="0"/>
                  </a:rPr>
                  <a:t>Projection </a:t>
                </a:r>
                <a:r>
                  <a:rPr lang="fr-FR" sz="1600" dirty="0">
                    <a:ea typeface="Times New Roman" panose="02020603050405020304" pitchFamily="18" charset="0"/>
                  </a:rPr>
                  <a:t>orthogonale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sur ce plan</a:t>
                </a:r>
                <a:endParaRPr lang="fr-FR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361" y="6227650"/>
                <a:ext cx="3622723" cy="338554"/>
              </a:xfrm>
              <a:prstGeom prst="rect">
                <a:avLst/>
              </a:prstGeom>
              <a:blipFill>
                <a:blip r:embed="rId6"/>
                <a:stretch>
                  <a:fillRect l="-842" t="-5455" r="-168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87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997" y="687369"/>
                <a:ext cx="3631474" cy="56039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𝑚𝑎𝑟𝑔𝑒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.1) 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" y="687369"/>
                <a:ext cx="3631474" cy="5603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solidFill>
            <a:srgbClr val="F7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SVM</a:t>
            </a:r>
            <a:endParaRPr lang="fr-FR" sz="2400" dirty="0"/>
          </a:p>
        </p:txBody>
      </p:sp>
      <p:sp>
        <p:nvSpPr>
          <p:cNvPr id="31" name="Rectangle 30"/>
          <p:cNvSpPr/>
          <p:nvPr/>
        </p:nvSpPr>
        <p:spPr>
          <a:xfrm>
            <a:off x="167648" y="1111532"/>
            <a:ext cx="1314784" cy="369332"/>
          </a:xfrm>
          <a:prstGeom prst="rect">
            <a:avLst/>
          </a:prstGeom>
          <a:solidFill>
            <a:srgbClr val="8DC5B1"/>
          </a:solidFill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Algorithme </a:t>
            </a:r>
          </a:p>
        </p:txBody>
      </p:sp>
      <p:sp>
        <p:nvSpPr>
          <p:cNvPr id="3" name="Rectangle 2"/>
          <p:cNvSpPr/>
          <p:nvPr/>
        </p:nvSpPr>
        <p:spPr>
          <a:xfrm>
            <a:off x="327044" y="1509586"/>
            <a:ext cx="3389069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b="1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Etape 1 : Expression de la marge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/>
          <a:srcRect r="7558"/>
          <a:stretch/>
        </p:blipFill>
        <p:spPr>
          <a:xfrm>
            <a:off x="5157815" y="2018895"/>
            <a:ext cx="6528573" cy="275008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7827" y="1992044"/>
            <a:ext cx="109084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ea typeface="Times New Roman" panose="02020603050405020304" pitchFamily="18" charset="0"/>
              </a:rPr>
              <a:t>Le problème revient donc à calculer la distance associée à la projection orthogonale d’un point de coordonnées connues sur un plan défini par son équation cartésienne.  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7827" y="3341975"/>
                <a:ext cx="4648772" cy="663258"/>
              </a:xfrm>
              <a:prstGeom prst="rect">
                <a:avLst/>
              </a:prstGeom>
              <a:solidFill>
                <a:srgbClr val="F7B183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𝑚𝑎𝑟𝑔𝑒</m:t>
                      </m:r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.1) </m:t>
                      </m:r>
                    </m:oMath>
                  </m:oMathPara>
                </a14:m>
                <a:endParaRPr lang="fr-F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27" y="3341975"/>
                <a:ext cx="4648772" cy="6632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èche droite 18"/>
          <p:cNvSpPr/>
          <p:nvPr/>
        </p:nvSpPr>
        <p:spPr>
          <a:xfrm rot="5400000">
            <a:off x="2456824" y="2755838"/>
            <a:ext cx="403382" cy="27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361082" y="4366707"/>
            <a:ext cx="36647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b="1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Etape </a:t>
            </a:r>
            <a:r>
              <a:rPr lang="fr-FR" b="1" dirty="0" smtClean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b="1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b="1" dirty="0">
                <a:solidFill>
                  <a:srgbClr val="8DC5B1"/>
                </a:solidFill>
              </a:rPr>
              <a:t>Maximisation de la marge</a:t>
            </a:r>
            <a:endParaRPr lang="fr-FR" b="1" dirty="0">
              <a:solidFill>
                <a:srgbClr val="8DC5B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330869" y="5203921"/>
            <a:ext cx="2505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Hyperplan optimal</a:t>
            </a:r>
            <a:endParaRPr lang="fr-FR" sz="1600" dirty="0"/>
          </a:p>
        </p:txBody>
      </p:sp>
      <p:sp>
        <p:nvSpPr>
          <p:cNvPr id="22" name="Flèche droite 21"/>
          <p:cNvSpPr/>
          <p:nvPr/>
        </p:nvSpPr>
        <p:spPr>
          <a:xfrm>
            <a:off x="2593086" y="5255681"/>
            <a:ext cx="403382" cy="27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3094944" y="5220511"/>
            <a:ext cx="333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Celui qui maximise la marge</a:t>
            </a:r>
            <a:endParaRPr lang="fr-FR" sz="1600" dirty="0"/>
          </a:p>
        </p:txBody>
      </p:sp>
      <p:grpSp>
        <p:nvGrpSpPr>
          <p:cNvPr id="18" name="Groupe 17"/>
          <p:cNvGrpSpPr/>
          <p:nvPr/>
        </p:nvGrpSpPr>
        <p:grpSpPr>
          <a:xfrm>
            <a:off x="660277" y="6166777"/>
            <a:ext cx="8350904" cy="690626"/>
            <a:chOff x="660277" y="6166777"/>
            <a:chExt cx="8350904" cy="6906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60277" y="6173035"/>
                  <a:ext cx="281910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z="1600" dirty="0" smtClean="0">
                      <a:ea typeface="Times New Roman" panose="02020603050405020304" pitchFamily="18" charset="0"/>
                    </a:rPr>
                    <a:t>Infinité </a:t>
                  </a:r>
                  <a:r>
                    <a:rPr lang="fr-FR" sz="1600" dirty="0">
                      <a:ea typeface="Times New Roman" panose="02020603050405020304" pitchFamily="18" charset="0"/>
                    </a:rPr>
                    <a:t>de solutions </a:t>
                  </a:r>
                  <a14:m>
                    <m:oMath xmlns:m="http://schemas.openxmlformats.org/officeDocument/2006/math">
                      <m:r>
                        <a:rPr lang="fr-FR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𝑒𝑡</m:t>
                      </m:r>
                      <m:r>
                        <a:rPr lang="fr-FR" sz="16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277" y="6173035"/>
                  <a:ext cx="281910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080" t="-5455" b="-2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lèche droite 24"/>
            <p:cNvSpPr/>
            <p:nvPr/>
          </p:nvSpPr>
          <p:spPr>
            <a:xfrm>
              <a:off x="3472949" y="6224795"/>
              <a:ext cx="403382" cy="2725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55485" y="6518849"/>
              <a:ext cx="109356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 smtClean="0">
                  <a:ea typeface="Times New Roman" panose="02020603050405020304" pitchFamily="18" charset="0"/>
                </a:rPr>
                <a:t>Contrainte</a:t>
              </a:r>
              <a:endParaRPr lang="fr-FR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026360" y="6173035"/>
                  <a:ext cx="2448491" cy="338554"/>
                </a:xfrm>
                <a:prstGeom prst="rect">
                  <a:avLst/>
                </a:prstGeom>
                <a:solidFill>
                  <a:srgbClr val="F7B183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fr-FR" sz="16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FR" sz="16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6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fr-FR" sz="1600" i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6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|= 1</m:t>
                        </m:r>
                      </m:oMath>
                    </m:oMathPara>
                  </a14:m>
                  <a:endParaRPr lang="fr-FR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6360" y="6173035"/>
                  <a:ext cx="2448491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523384" y="6166777"/>
                  <a:ext cx="248779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fr-FR" sz="1600" dirty="0">
                      <a:ea typeface="Times New Roman" panose="02020603050405020304" pitchFamily="18" charset="0"/>
                    </a:rPr>
                    <a:t>avec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fr-FR" sz="1600" dirty="0">
                      <a:ea typeface="Times New Roman" panose="02020603050405020304" pitchFamily="18" charset="0"/>
                    </a:rPr>
                    <a:t> un vecteur support</a:t>
                  </a:r>
                  <a:endParaRPr lang="fr-FR" sz="16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384" y="6166777"/>
                  <a:ext cx="2487797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1225" t="-5455" r="-490" b="-2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474851" y="4646399"/>
                <a:ext cx="3221266" cy="731867"/>
              </a:xfrm>
              <a:prstGeom prst="rect">
                <a:avLst/>
              </a:prstGeom>
              <a:solidFill>
                <a:srgbClr val="F7B183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bSup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 (</m:t>
                                  </m:r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.2</m:t>
                                  </m:r>
                                </m:e>
                              </m:d>
                            </m:e>
                            <m:e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=−1 (</m:t>
                                  </m:r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.3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851" y="4646399"/>
                <a:ext cx="3221266" cy="7318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/>
          <p:cNvCxnSpPr/>
          <p:nvPr/>
        </p:nvCxnSpPr>
        <p:spPr>
          <a:xfrm>
            <a:off x="8623020" y="4316475"/>
            <a:ext cx="0" cy="216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9696117" y="4699428"/>
            <a:ext cx="1210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Frontière +</a:t>
            </a:r>
            <a:endParaRPr lang="fr-FR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9696117" y="5032346"/>
            <a:ext cx="1210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Frontière -</a:t>
            </a:r>
            <a:endParaRPr lang="fr-F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5590388" y="5435074"/>
                <a:ext cx="636212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fr-FR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fr-FR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fr-FR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</a:rPr>
                  <a:t> un vecteur support appartenant à la frontière </a:t>
                </a:r>
                <a:r>
                  <a:rPr lang="fr-FR" sz="1400" dirty="0" smtClean="0">
                    <a:ea typeface="Times New Roman" panose="02020603050405020304" pitchFamily="18" charset="0"/>
                  </a:rPr>
                  <a:t>négative 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fr-FR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fr-FR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fr-FR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fr-FR" sz="14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</a:rPr>
                  <a:t> un vecteur support appartenant à la </a:t>
                </a:r>
                <a:r>
                  <a:rPr lang="fr-FR" sz="1400" dirty="0" smtClean="0">
                    <a:ea typeface="Times New Roman" panose="02020603050405020304" pitchFamily="18" charset="0"/>
                  </a:rPr>
                  <a:t>frontière positive</a:t>
                </a:r>
                <a:endParaRPr lang="fr-FR" sz="1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388" y="5435074"/>
                <a:ext cx="6362126" cy="523220"/>
              </a:xfrm>
              <a:prstGeom prst="rect">
                <a:avLst/>
              </a:prstGeom>
              <a:blipFill>
                <a:blip r:embed="rId9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/>
          <p:cNvCxnSpPr/>
          <p:nvPr/>
        </p:nvCxnSpPr>
        <p:spPr>
          <a:xfrm flipH="1">
            <a:off x="7684034" y="4259029"/>
            <a:ext cx="0" cy="27985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92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0" grpId="0"/>
      <p:bldP spid="21" grpId="0"/>
      <p:bldP spid="22" grpId="0" animBg="1"/>
      <p:bldP spid="23" grpId="0"/>
      <p:bldP spid="4" grpId="0" animBg="1"/>
      <p:bldP spid="14" grpId="0"/>
      <p:bldP spid="27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997" y="687369"/>
                <a:ext cx="3631474" cy="56039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𝑚𝑎𝑟𝑔𝑒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.1)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" y="687369"/>
                <a:ext cx="3631474" cy="5603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solidFill>
            <a:srgbClr val="F7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SVM</a:t>
            </a:r>
            <a:endParaRPr lang="fr-FR" sz="2400" dirty="0"/>
          </a:p>
        </p:txBody>
      </p:sp>
      <p:sp>
        <p:nvSpPr>
          <p:cNvPr id="31" name="Rectangle 30"/>
          <p:cNvSpPr/>
          <p:nvPr/>
        </p:nvSpPr>
        <p:spPr>
          <a:xfrm>
            <a:off x="167648" y="1111532"/>
            <a:ext cx="1314784" cy="369332"/>
          </a:xfrm>
          <a:prstGeom prst="rect">
            <a:avLst/>
          </a:prstGeom>
          <a:solidFill>
            <a:srgbClr val="8DC5B1"/>
          </a:solidFill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Algorithme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1082" y="1457986"/>
            <a:ext cx="36647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b="1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Etape </a:t>
            </a:r>
            <a:r>
              <a:rPr lang="fr-FR" b="1" dirty="0" smtClean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b="1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b="1" dirty="0">
                <a:solidFill>
                  <a:srgbClr val="8DC5B1"/>
                </a:solidFill>
              </a:rPr>
              <a:t>Maximisation de la marge</a:t>
            </a:r>
            <a:endParaRPr lang="fr-FR" b="1" dirty="0">
              <a:solidFill>
                <a:srgbClr val="8DC5B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61082" y="1926628"/>
                <a:ext cx="109458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fr-FR" sz="1600" dirty="0" smtClean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 considérant la condition de normalisation, le problème revient à trouver les coefficients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𝑒𝑡</m:t>
                    </m:r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tels que :</a:t>
                </a:r>
                <a:endParaRPr lang="fr-FR" sz="16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82" y="1926628"/>
                <a:ext cx="10945826" cy="461665"/>
              </a:xfrm>
              <a:prstGeom prst="rect">
                <a:avLst/>
              </a:prstGeom>
              <a:blipFill>
                <a:blip r:embed="rId3"/>
                <a:stretch>
                  <a:fillRect l="-278" b="-78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61081" y="2388293"/>
                <a:ext cx="98028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spcAft>
                    <a:spcPts val="800"/>
                  </a:spcAft>
                  <a:buClr>
                    <a:srgbClr val="C45911"/>
                  </a:buClr>
                </a:pPr>
                <a:r>
                  <a:rPr lang="fr-FR" sz="1600" dirty="0" smtClean="0">
                    <a:solidFill>
                      <a:srgbClr val="F7B18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(1) La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F7B18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600" i="1">
                            <a:solidFill>
                              <a:srgbClr val="F7B18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i="1">
                            <a:solidFill>
                              <a:srgbClr val="F7B18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i="1">
                        <a:solidFill>
                          <a:srgbClr val="F7B183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fr-FR" sz="1600" i="1">
                            <a:solidFill>
                              <a:srgbClr val="F7B18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solidFill>
                              <a:srgbClr val="F7B18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fr-FR" sz="1600" i="1">
                            <a:solidFill>
                              <a:srgbClr val="F7B18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F7B183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solidFill>
                                  <a:srgbClr val="F7B183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F7B183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solidFill>
                                  <a:srgbClr val="F7B183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F7B183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F7B183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1600" i="1">
                                <a:solidFill>
                                  <a:srgbClr val="F7B183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rgbClr val="F7B18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rgbClr val="F7B183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solidFill>
                                  <a:srgbClr val="F7B183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F7B183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solidFill>
                                  <a:srgbClr val="F7B183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rgbClr val="F7B183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rgbClr val="F7B183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1600" i="1">
                                <a:solidFill>
                                  <a:srgbClr val="F7B183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1600" i="1">
                        <a:solidFill>
                          <a:srgbClr val="F7B183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fr-FR" sz="1600" dirty="0">
                    <a:solidFill>
                      <a:srgbClr val="F7B18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soit satisfaite pour tout échantillon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F7B18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F7B18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1600" i="1">
                            <a:solidFill>
                              <a:srgbClr val="F7B183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rgbClr val="F7B18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du jeu de </a:t>
                </a:r>
                <a:r>
                  <a:rPr lang="fr-FR" sz="1600" dirty="0" smtClean="0">
                    <a:solidFill>
                      <a:srgbClr val="F7B18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données</a:t>
                </a:r>
                <a:endParaRPr lang="fr-FR" sz="1600" dirty="0">
                  <a:solidFill>
                    <a:srgbClr val="F7B183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81" y="2388293"/>
                <a:ext cx="9802827" cy="461665"/>
              </a:xfrm>
              <a:prstGeom prst="rect">
                <a:avLst/>
              </a:prstGeom>
              <a:blipFill>
                <a:blip r:embed="rId4"/>
                <a:stretch>
                  <a:fillRect l="-311" b="-78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830080" y="2948376"/>
                <a:ext cx="3812736" cy="747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spcAft>
                    <a:spcPts val="800"/>
                  </a:spcAft>
                </a:pPr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1, alors l’échantillon est bien classé s’il est situé à droite de la frontière positive définie par l’équation 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 (</m:t>
                    </m:r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𝑒𝑞</m:t>
                    </m:r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2)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fr-FR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080" y="2948376"/>
                <a:ext cx="3812736" cy="747449"/>
              </a:xfrm>
              <a:prstGeom prst="rect">
                <a:avLst/>
              </a:prstGeom>
              <a:blipFill>
                <a:blip r:embed="rId5"/>
                <a:stretch>
                  <a:fillRect l="-479" t="-1639" r="-319"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8310163" y="3743839"/>
                <a:ext cx="2730171" cy="841256"/>
              </a:xfrm>
              <a:prstGeom prst="rect">
                <a:avLst/>
              </a:prstGeom>
              <a:solidFill>
                <a:srgbClr val="F7B183"/>
              </a:solidFill>
            </p:spPr>
            <p:txBody>
              <a:bodyPr wrap="none">
                <a:sp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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fr-FR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"/>
                </a:pPr>
                <a:r>
                  <a:rPr lang="fr-FR" sz="1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fr-F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)≥1</m:t>
                    </m:r>
                  </m:oMath>
                </a14:m>
                <a:endPara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163" y="3743839"/>
                <a:ext cx="2730171" cy="841256"/>
              </a:xfrm>
              <a:prstGeom prst="rect">
                <a:avLst/>
              </a:prstGeom>
              <a:blipFill>
                <a:blip r:embed="rId6"/>
                <a:stretch>
                  <a:fillRect l="-223" b="-7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Image 34"/>
          <p:cNvPicPr>
            <a:picLocks noChangeAspect="1"/>
          </p:cNvPicPr>
          <p:nvPr/>
        </p:nvPicPr>
        <p:blipFill rotWithShape="1">
          <a:blip r:embed="rId7"/>
          <a:srcRect r="21160"/>
          <a:stretch/>
        </p:blipFill>
        <p:spPr>
          <a:xfrm>
            <a:off x="3881870" y="3251259"/>
            <a:ext cx="4237294" cy="22632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02670" y="2918452"/>
                <a:ext cx="3944277" cy="841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:r>
                  <a:rPr lang="fr-FR" sz="1400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400" dirty="0"/>
                  <a:t> = - 1, alors l’échantillon est bien classé s’il est situé à gauche de la frontière négative définie par l’équation  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fr-FR" sz="1400" i="1">
                        <a:latin typeface="Cambria Math" panose="02040503050406030204" pitchFamily="18" charset="0"/>
                      </a:rPr>
                      <m:t>=−1 (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𝑒𝑞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.3)</m:t>
                    </m:r>
                  </m:oMath>
                </a14:m>
                <a:r>
                  <a:rPr lang="fr-FR" sz="1400" dirty="0"/>
                  <a:t>. </a:t>
                </a: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0" y="2918452"/>
                <a:ext cx="3944277" cy="841256"/>
              </a:xfrm>
              <a:prstGeom prst="rect">
                <a:avLst/>
              </a:prstGeom>
              <a:blipFill>
                <a:blip r:embed="rId8"/>
                <a:stretch>
                  <a:fillRect l="-464" t="-1449" r="-4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987147" y="3743839"/>
                <a:ext cx="2629181" cy="802592"/>
              </a:xfrm>
              <a:prstGeom prst="rect">
                <a:avLst/>
              </a:prstGeom>
              <a:solidFill>
                <a:srgbClr val="F7B183"/>
              </a:solidFill>
            </p:spPr>
            <p:txBody>
              <a:bodyPr wrap="none">
                <a:spAutoFit/>
              </a:bodyPr>
              <a:lstStyle/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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fr-F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F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1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16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sz="1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fr-FR" sz="1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fr-FR" sz="1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sz="14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"/>
                </a:pPr>
                <a:r>
                  <a:rPr lang="fr-FR" sz="1400" dirty="0" smtClean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fr-F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)≥1</m:t>
                    </m:r>
                  </m:oMath>
                </a14:m>
                <a:endParaRPr lang="fr-FR" sz="1400" dirty="0">
                  <a:solidFill>
                    <a:schemeClr val="bg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47" y="3743839"/>
                <a:ext cx="2629181" cy="802592"/>
              </a:xfrm>
              <a:prstGeom prst="rect">
                <a:avLst/>
              </a:prstGeom>
              <a:blipFill>
                <a:blip r:embed="rId9"/>
                <a:stretch>
                  <a:fillRect l="-464" b="-53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52295" y="5069885"/>
                <a:ext cx="3872716" cy="481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spcAft>
                    <a:spcPts val="800"/>
                  </a:spcAft>
                  <a:buClr>
                    <a:srgbClr val="C45911"/>
                  </a:buClr>
                </a:pPr>
                <a:r>
                  <a:rPr lang="fr-FR" sz="1600" dirty="0" smtClean="0">
                    <a:solidFill>
                      <a:srgbClr val="F7B183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fr-FR" sz="1600" dirty="0">
                    <a:solidFill>
                      <a:srgbClr val="F7B183"/>
                    </a:solidFill>
                  </a:rPr>
                  <a:t>L’expression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sz="1600" i="1">
                            <a:solidFill>
                              <a:srgbClr val="F7B18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sz="1600" i="1">
                                <a:solidFill>
                                  <a:srgbClr val="F7B1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rgbClr val="F7B18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rgbClr val="F7B183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rgbClr val="F7B18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fr-FR" sz="1600" i="1">
                                <a:solidFill>
                                  <a:srgbClr val="F7B18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600" i="1">
                            <a:solidFill>
                              <a:srgbClr val="F7B18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1600" i="1">
                                <a:solidFill>
                                  <a:srgbClr val="F7B18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rgbClr val="F7B18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rgbClr val="F7B183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rgbClr val="F7B18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fr-FR" sz="1600" i="1">
                                <a:solidFill>
                                  <a:srgbClr val="F7B18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sz="1600" dirty="0">
                    <a:solidFill>
                      <a:srgbClr val="F7B183"/>
                    </a:solidFill>
                  </a:rPr>
                  <a:t> soit minimale</a:t>
                </a:r>
                <a:endParaRPr lang="fr-FR" sz="1600" dirty="0">
                  <a:solidFill>
                    <a:srgbClr val="F7B183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95" y="5069885"/>
                <a:ext cx="3872716" cy="481863"/>
              </a:xfrm>
              <a:prstGeom prst="rect">
                <a:avLst/>
              </a:prstGeom>
              <a:blipFill>
                <a:blip r:embed="rId10"/>
                <a:stretch>
                  <a:fillRect l="-945" b="-164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-3791" y="5605234"/>
                <a:ext cx="1146419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49580"/>
                <a:r>
                  <a:rPr 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 considérant la condition de normalisation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on </a:t>
                </a:r>
                <a:r>
                  <a:rPr lang="fr-FR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                             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fr-FR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𝑎𝑝𝑟</m:t>
                    </m:r>
                    <m:r>
                      <a:rPr lang="fr-FR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è</m:t>
                    </m:r>
                    <m:r>
                      <a:rPr lang="fr-FR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fr-FR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fr-FR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𝑒𝑞</m:t>
                    </m:r>
                    <m:r>
                      <a:rPr lang="fr-FR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.1)</m:t>
                    </m:r>
                  </m:oMath>
                </a14:m>
                <a:endParaRPr lang="fr-FR" sz="1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>
                  <a:spcAft>
                    <a:spcPts val="0"/>
                  </a:spcAft>
                </a:pPr>
                <a:r>
                  <a:rPr 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1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91" y="5605234"/>
                <a:ext cx="11464193" cy="584775"/>
              </a:xfrm>
              <a:prstGeom prst="rect">
                <a:avLst/>
              </a:prstGeom>
              <a:blipFill>
                <a:blip r:embed="rId11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089503" y="5484571"/>
                <a:ext cx="2173544" cy="65825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𝑚𝑎𝑟𝑔𝑒</m:t>
                      </m:r>
                      <m:r>
                        <a:rPr lang="fr-F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503" y="5484571"/>
                <a:ext cx="2173544" cy="6582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èche droite 19"/>
          <p:cNvSpPr/>
          <p:nvPr/>
        </p:nvSpPr>
        <p:spPr>
          <a:xfrm>
            <a:off x="1052924" y="6102125"/>
            <a:ext cx="403382" cy="272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1440992" y="6067845"/>
            <a:ext cx="6473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Maximiser la marge revient donc à minimiser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448895" y="6048249"/>
                <a:ext cx="1290418" cy="39049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fr-F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895" y="6048249"/>
                <a:ext cx="1290418" cy="3904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4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39" grpId="0"/>
      <p:bldP spid="40" grpId="0" animBg="1"/>
      <p:bldP spid="36" grpId="0"/>
      <p:bldP spid="2" grpId="0" animBg="1"/>
      <p:bldP spid="20" grpId="0" animBg="1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997" y="687369"/>
                <a:ext cx="3631474" cy="56039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𝑚𝑎𝑟𝑔𝑒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.1)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" y="687369"/>
                <a:ext cx="3631474" cy="5603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solidFill>
            <a:srgbClr val="F7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SVM</a:t>
            </a:r>
            <a:endParaRPr lang="fr-FR" sz="2400" dirty="0"/>
          </a:p>
        </p:txBody>
      </p:sp>
      <p:sp>
        <p:nvSpPr>
          <p:cNvPr id="31" name="Rectangle 30"/>
          <p:cNvSpPr/>
          <p:nvPr/>
        </p:nvSpPr>
        <p:spPr>
          <a:xfrm>
            <a:off x="167648" y="1111532"/>
            <a:ext cx="1314784" cy="369332"/>
          </a:xfrm>
          <a:prstGeom prst="rect">
            <a:avLst/>
          </a:prstGeom>
          <a:solidFill>
            <a:srgbClr val="8DC5B1"/>
          </a:solidFill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Algorithme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1082" y="1549427"/>
            <a:ext cx="36647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b="1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Etape </a:t>
            </a:r>
            <a:r>
              <a:rPr lang="fr-FR" b="1" dirty="0" smtClean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b="1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b="1" dirty="0">
                <a:solidFill>
                  <a:srgbClr val="8DC5B1"/>
                </a:solidFill>
              </a:rPr>
              <a:t>Maximisation de la marge</a:t>
            </a:r>
            <a:endParaRPr lang="fr-FR" b="1" dirty="0">
              <a:solidFill>
                <a:srgbClr val="8DC5B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62411" y="2461797"/>
            <a:ext cx="681074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On se retrouve donc à devoir minimiser                                    sous la contrainte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756842" y="2422381"/>
                <a:ext cx="1290418" cy="39049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fr-F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fr-FR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842" y="2422381"/>
                <a:ext cx="1290418" cy="3904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642680" y="2461797"/>
                <a:ext cx="2678105" cy="338554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fr-FR" sz="1600" i="1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fr-FR" sz="16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fr-FR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680" y="2461797"/>
                <a:ext cx="2678105" cy="338554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èche droite 8"/>
          <p:cNvSpPr/>
          <p:nvPr/>
        </p:nvSpPr>
        <p:spPr>
          <a:xfrm>
            <a:off x="646111" y="3118368"/>
            <a:ext cx="443753" cy="403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210235" y="3150797"/>
            <a:ext cx="8586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Problème résolu par la </a:t>
            </a:r>
            <a:r>
              <a:rPr lang="fr-FR" sz="1600" dirty="0"/>
              <a:t>méthode des multiplicateurs de Lagrange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46110" y="3975797"/>
                <a:ext cx="10849203" cy="139249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fr-FR" sz="1400" u="sng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Remarque</a:t>
                </a:r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Dans un souci de simplification, toute l’explication a été faite en considérant un jeu de données de deux variables. Le problème est bien-sûr généralisable avec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variables &gt;&gt; 2, ce qui revient à chercher l’hyperplan suivant :</a:t>
                </a:r>
                <a:endParaRPr lang="fr-FR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+…+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fr-FR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0</m:t>
                    </m:r>
                  </m:oMath>
                </a14:m>
                <a:r>
                  <a:rPr lang="fr-FR" sz="1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=&gt;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nary>
                      <m:naryPr>
                        <m:chr m:val="∑"/>
                        <m:limLoc m:val="undOvr"/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fr-FR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0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Trouver l’hyperplan optimal revient à minimiser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sous la contrainte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l-G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nary>
                      <m:naryPr>
                        <m:chr m:val="∑"/>
                        <m:limLoc m:val="undOvr"/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l-G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𝑠𝑖</m:t>
                            </m:r>
                          </m:sub>
                        </m:sSub>
                      </m:e>
                    </m:nary>
                    <m:r>
                      <a:rPr lang="fr-FR" sz="14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fr-FR" sz="1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fr-FR" sz="14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0" y="3975797"/>
                <a:ext cx="10849203" cy="1392497"/>
              </a:xfrm>
              <a:prstGeom prst="rect">
                <a:avLst/>
              </a:prstGeom>
              <a:blipFill>
                <a:blip r:embed="rId5"/>
                <a:stretch>
                  <a:fillRect l="-1684" t="-433" r="-56" b="-3376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72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997" y="687369"/>
                <a:ext cx="3631474" cy="56039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𝑚𝑎𝑟𝑔𝑒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𝑒𝑞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.1)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" y="687369"/>
                <a:ext cx="3631474" cy="5603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solidFill>
            <a:srgbClr val="F7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SVM</a:t>
            </a:r>
            <a:endParaRPr lang="fr-FR" sz="2400" dirty="0"/>
          </a:p>
        </p:txBody>
      </p:sp>
      <p:sp>
        <p:nvSpPr>
          <p:cNvPr id="31" name="Rectangle 30"/>
          <p:cNvSpPr/>
          <p:nvPr/>
        </p:nvSpPr>
        <p:spPr>
          <a:xfrm>
            <a:off x="167648" y="1111532"/>
            <a:ext cx="1314784" cy="369332"/>
          </a:xfrm>
          <a:prstGeom prst="rect">
            <a:avLst/>
          </a:prstGeom>
          <a:solidFill>
            <a:srgbClr val="8DC5B1"/>
          </a:solidFill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Algorithme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61082" y="1549427"/>
            <a:ext cx="366478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b="1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Etape </a:t>
            </a:r>
            <a:r>
              <a:rPr lang="fr-FR" b="1" dirty="0" smtClean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b="1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b="1" dirty="0">
                <a:solidFill>
                  <a:srgbClr val="8DC5B1"/>
                </a:solidFill>
              </a:rPr>
              <a:t>Maximisation de la marge</a:t>
            </a:r>
            <a:endParaRPr lang="fr-FR" b="1" dirty="0">
              <a:solidFill>
                <a:srgbClr val="8DC5B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361082" y="2156046"/>
            <a:ext cx="2138727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Notion de marge faible</a:t>
            </a:r>
            <a:endParaRPr lang="fr-FR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083" y="2884513"/>
            <a:ext cx="41571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600" dirty="0">
                <a:ea typeface="Times New Roman" panose="02020603050405020304" pitchFamily="18" charset="0"/>
              </a:rPr>
              <a:t>Dans le cas précédent, </a:t>
            </a:r>
            <a:r>
              <a:rPr lang="fr-FR" sz="1600" dirty="0" smtClean="0">
                <a:ea typeface="Times New Roman" panose="02020603050405020304" pitchFamily="18" charset="0"/>
              </a:rPr>
              <a:t>hypothèse qu’aucun échantillon </a:t>
            </a:r>
            <a:r>
              <a:rPr lang="fr-FR" sz="1600" dirty="0">
                <a:ea typeface="Times New Roman" panose="02020603050405020304" pitchFamily="18" charset="0"/>
              </a:rPr>
              <a:t>ne </a:t>
            </a:r>
            <a:r>
              <a:rPr lang="fr-FR" sz="1600" dirty="0" smtClean="0">
                <a:ea typeface="Times New Roman" panose="02020603050405020304" pitchFamily="18" charset="0"/>
              </a:rPr>
              <a:t>doit être compris </a:t>
            </a:r>
            <a:r>
              <a:rPr lang="fr-FR" sz="1600" dirty="0">
                <a:ea typeface="Times New Roman" panose="02020603050405020304" pitchFamily="18" charset="0"/>
              </a:rPr>
              <a:t>dans la marge</a:t>
            </a:r>
            <a:endParaRPr lang="fr-FR" sz="1600" dirty="0"/>
          </a:p>
        </p:txBody>
      </p:sp>
      <p:grpSp>
        <p:nvGrpSpPr>
          <p:cNvPr id="14" name="Groupe 13"/>
          <p:cNvGrpSpPr/>
          <p:nvPr/>
        </p:nvGrpSpPr>
        <p:grpSpPr>
          <a:xfrm>
            <a:off x="4652422" y="2529655"/>
            <a:ext cx="6764132" cy="1014780"/>
            <a:chOff x="4652422" y="2317018"/>
            <a:chExt cx="6764132" cy="1014780"/>
          </a:xfrm>
        </p:grpSpPr>
        <p:sp>
          <p:nvSpPr>
            <p:cNvPr id="16" name="Flèche droite 15"/>
            <p:cNvSpPr/>
            <p:nvPr/>
          </p:nvSpPr>
          <p:spPr>
            <a:xfrm>
              <a:off x="4652422" y="2762557"/>
              <a:ext cx="1829060" cy="4034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671806" y="2500801"/>
              <a:ext cx="4744748" cy="83099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fr-FR" sz="1600" dirty="0">
                <a:ea typeface="Times New Roman" panose="02020603050405020304" pitchFamily="18" charset="0"/>
              </a:endParaRPr>
            </a:p>
            <a:p>
              <a:pPr algn="ctr"/>
              <a:r>
                <a:rPr lang="fr-FR" sz="1600" dirty="0" smtClean="0">
                  <a:ea typeface="Times New Roman" panose="02020603050405020304" pitchFamily="18" charset="0"/>
                </a:rPr>
                <a:t>Risque d’avoir une surface de décision trop spécifique au jeu de données utilisé pour l’apprentissage</a:t>
              </a:r>
              <a:endParaRPr lang="fr-FR" sz="16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72954" y="2317018"/>
              <a:ext cx="1542452" cy="33855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fr-FR" sz="1600" dirty="0" smtClean="0">
                  <a:solidFill>
                    <a:schemeClr val="bg1"/>
                  </a:solidFill>
                </a:rPr>
                <a:t>Sur-ajustement</a:t>
              </a:r>
              <a:endParaRPr lang="fr-FR" sz="1600" dirty="0">
                <a:solidFill>
                  <a:schemeClr val="bg1"/>
                </a:solidFill>
                <a:ea typeface="Times New Roman" panose="02020603050405020304" pitchFamily="18" charset="0"/>
              </a:endParaRPr>
            </a:p>
          </p:txBody>
        </p:sp>
      </p:grpSp>
      <p:sp>
        <p:nvSpPr>
          <p:cNvPr id="20" name="Flèche droite 19"/>
          <p:cNvSpPr/>
          <p:nvPr/>
        </p:nvSpPr>
        <p:spPr>
          <a:xfrm rot="5400000">
            <a:off x="8857684" y="3825083"/>
            <a:ext cx="443753" cy="4034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6853422" y="4289007"/>
            <a:ext cx="48556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600" dirty="0" smtClean="0"/>
              <a:t>Notion de </a:t>
            </a:r>
            <a:r>
              <a:rPr lang="fr-FR" sz="1600" i="1" dirty="0" smtClean="0">
                <a:solidFill>
                  <a:schemeClr val="accent1"/>
                </a:solidFill>
              </a:rPr>
              <a:t>marge souple </a:t>
            </a:r>
            <a:r>
              <a:rPr lang="fr-FR" sz="1600" dirty="0" smtClean="0"/>
              <a:t>ou </a:t>
            </a:r>
            <a:r>
              <a:rPr lang="fr-FR" sz="1600" i="1" dirty="0" smtClean="0">
                <a:solidFill>
                  <a:schemeClr val="accent1"/>
                </a:solidFill>
              </a:rPr>
              <a:t>marge faible </a:t>
            </a:r>
            <a:r>
              <a:rPr lang="fr-FR" sz="1600" dirty="0" smtClean="0"/>
              <a:t>= tolérance d’un certain nombres d’échantillons dans la marge </a:t>
            </a:r>
            <a:endParaRPr lang="fr-FR" sz="1600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8" y="3250538"/>
            <a:ext cx="6833691" cy="2717439"/>
          </a:xfrm>
          <a:prstGeom prst="rect">
            <a:avLst/>
          </a:prstGeom>
        </p:spPr>
      </p:pic>
      <p:sp>
        <p:nvSpPr>
          <p:cNvPr id="15" name="Étoile à 5 branches 14"/>
          <p:cNvSpPr/>
          <p:nvPr/>
        </p:nvSpPr>
        <p:spPr>
          <a:xfrm>
            <a:off x="6919652" y="5267942"/>
            <a:ext cx="488673" cy="40341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7228943" y="5224296"/>
            <a:ext cx="425256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FR" sz="1600" dirty="0" smtClean="0">
                <a:ea typeface="Times New Roman" panose="02020603050405020304" pitchFamily="18" charset="0"/>
              </a:rPr>
              <a:t>Tolérance régulée par l’</a:t>
            </a:r>
            <a:r>
              <a:rPr lang="fr-FR" sz="1600" dirty="0" err="1" smtClean="0">
                <a:ea typeface="Times New Roman" panose="02020603050405020304" pitchFamily="18" charset="0"/>
              </a:rPr>
              <a:t>hyperparamètre</a:t>
            </a:r>
            <a:r>
              <a:rPr lang="fr-FR" sz="1600" dirty="0" smtClean="0">
                <a:ea typeface="Times New Roman" panose="02020603050405020304" pitchFamily="18" charset="0"/>
              </a:rPr>
              <a:t> C = paramètre de régularisation du SVM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11985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15" grpId="0" animBg="1"/>
      <p:bldP spid="25" grpId="0"/>
    </p:bldLst>
  </p:timing>
</p:sld>
</file>

<file path=ppt/theme/theme1.xml><?xml version="1.0" encoding="utf-8"?>
<a:theme xmlns:a="http://schemas.openxmlformats.org/drawingml/2006/main" name="Cadre">
  <a:themeElements>
    <a:clrScheme name="Personnalisé 10">
      <a:dk1>
        <a:sysClr val="windowText" lastClr="000000"/>
      </a:dk1>
      <a:lt1>
        <a:sysClr val="window" lastClr="FFFFFF"/>
      </a:lt1>
      <a:dk2>
        <a:srgbClr val="9EB060"/>
      </a:dk2>
      <a:lt2>
        <a:srgbClr val="FEFAC9"/>
      </a:lt2>
      <a:accent1>
        <a:srgbClr val="F7B183"/>
      </a:accent1>
      <a:accent2>
        <a:srgbClr val="F7B183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ExplicationDataset</Template>
  <TotalTime>1358</TotalTime>
  <Words>686</Words>
  <Application>Microsoft Office PowerPoint</Application>
  <PresentationFormat>Grand écran</PresentationFormat>
  <Paragraphs>146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Corbel</vt:lpstr>
      <vt:lpstr>Times New Roman</vt:lpstr>
      <vt:lpstr>Wingdings</vt:lpstr>
      <vt:lpstr>Wingdings 2</vt:lpstr>
      <vt:lpstr>Cadre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lucile riaboff</dc:creator>
  <cp:lastModifiedBy>lucile riaboff</cp:lastModifiedBy>
  <cp:revision>35</cp:revision>
  <dcterms:created xsi:type="dcterms:W3CDTF">2020-10-05T17:37:16Z</dcterms:created>
  <dcterms:modified xsi:type="dcterms:W3CDTF">2020-10-07T11:36:08Z</dcterms:modified>
</cp:coreProperties>
</file>