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5B1"/>
    <a:srgbClr val="F7B183"/>
    <a:srgbClr val="F6A772"/>
    <a:srgbClr val="C5D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3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00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B052BC-81E0-47FF-87F4-1C0C81CA693A}" type="datetimeFigureOut">
              <a:rPr lang="fr-FR" smtClean="0"/>
              <a:t>09/10/2020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0" Type="http://schemas.openxmlformats.org/officeDocument/2006/relationships/image" Target="../media/image29.png"/><Relationship Id="rId4" Type="http://schemas.openxmlformats.org/officeDocument/2006/relationships/image" Target="../media/image79.pn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944009"/>
            <a:ext cx="923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22069" y="5225143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Pierre </a:t>
            </a:r>
            <a:r>
              <a:rPr lang="fr-FR" dirty="0" err="1" smtClean="0"/>
              <a:t>Gaignon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ESA – 09/10/2020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167155" y="548299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Lucile Riaboff</a:t>
            </a:r>
          </a:p>
        </p:txBody>
      </p:sp>
      <p:pic>
        <p:nvPicPr>
          <p:cNvPr id="7" name="Picture 2" descr="École supérieure d'agricultures d'Angers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944009"/>
            <a:ext cx="1546366" cy="91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9086" y="2011680"/>
            <a:ext cx="7352212" cy="2416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5" y="2375162"/>
            <a:ext cx="7020414" cy="158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8823" y="2488417"/>
                <a:ext cx="6390917" cy="637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8DC5B1"/>
                    </a:solidFill>
                    <a:ea typeface="Calibri" panose="020F0502020204030204" pitchFamily="34" charset="0"/>
                  </a:rPr>
                  <a:t>(C) Pour </a:t>
                </a:r>
                <a:r>
                  <a:rPr lang="fr-FR" sz="1600" dirty="0">
                    <a:solidFill>
                      <a:srgbClr val="8DC5B1"/>
                    </a:solidFill>
                    <a:ea typeface="Calibri" panose="020F0502020204030204" pitchFamily="34" charset="0"/>
                  </a:rPr>
                  <a:t>j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600" dirty="0" smtClean="0">
                    <a:solidFill>
                      <a:srgbClr val="8DC5B1"/>
                    </a:solidFill>
                  </a:rPr>
                  <a:t> </a:t>
                </a:r>
                <a:r>
                  <a:rPr lang="fr-FR" sz="1600" dirty="0">
                    <a:solidFill>
                      <a:srgbClr val="8DC5B1"/>
                    </a:solidFill>
                    <a:ea typeface="Times New Roman" panose="02020603050405020304" pitchFamily="18" charset="0"/>
                  </a:rPr>
                  <a:t>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  <m:r>
                      <a:rPr lang="fr-FR" sz="1600" i="1">
                        <a:solidFill>
                          <a:srgbClr val="8DC5B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𝑎𝑟𝑔𝑚𝑖𝑛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endParaRPr lang="fr-FR" sz="1600" dirty="0">
                  <a:solidFill>
                    <a:srgbClr val="8DC5B1"/>
                  </a:solidFill>
                </a:endParaRPr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2488417"/>
                <a:ext cx="6390917" cy="637610"/>
              </a:xfrm>
              <a:prstGeom prst="rect">
                <a:avLst/>
              </a:prstGeom>
              <a:blipFill>
                <a:blip r:embed="rId2"/>
                <a:stretch>
                  <a:fillRect l="-477" t="-57143" b="-438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 de texte 132"/>
              <p:cNvSpPr txBox="1"/>
              <p:nvPr/>
            </p:nvSpPr>
            <p:spPr>
              <a:xfrm>
                <a:off x="815871" y="2989119"/>
                <a:ext cx="10906168" cy="42432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On cherche donc pour chacune des feuilles de l’arbre créé précédemment la valeur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 minimise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endPara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Zone de 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1" y="2989119"/>
                <a:ext cx="10906168" cy="424320"/>
              </a:xfrm>
              <a:prstGeom prst="rect">
                <a:avLst/>
              </a:prstGeom>
              <a:blipFill>
                <a:blip r:embed="rId3"/>
                <a:stretch>
                  <a:fillRect l="-335" t="-85714" b="-11571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èche droite 29"/>
          <p:cNvSpPr/>
          <p:nvPr/>
        </p:nvSpPr>
        <p:spPr>
          <a:xfrm>
            <a:off x="378823" y="2917586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04569" y="3498288"/>
            <a:ext cx="1032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En remplaçant par l’expression de la fonction de 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coût                                                                                                       ,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on a :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37651" y="4191814"/>
                <a:ext cx="6847516" cy="1139286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r>
                  <a:rPr lang="fr-FR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fr-FR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ϒ</m:t>
                                </m:r>
                              </m:e>
                            </m:d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(1+ </m:t>
                            </m:r>
                            <m:sSup>
                              <m:sSupPr>
                                <m:ctrl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ϒ</m:t>
                                </m:r>
                              </m:sup>
                            </m:s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fr-FR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51" y="4191814"/>
                <a:ext cx="6847516" cy="1139286"/>
              </a:xfrm>
              <a:prstGeom prst="rect">
                <a:avLst/>
              </a:prstGeom>
              <a:blipFill>
                <a:blip r:embed="rId4"/>
                <a:stretch>
                  <a:fillRect l="-4987" t="-27807" b="-508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426336" y="3470972"/>
                <a:ext cx="4104137" cy="51629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336" y="3470972"/>
                <a:ext cx="4104137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 de texte 482"/>
              <p:cNvSpPr txBox="1"/>
              <p:nvPr/>
            </p:nvSpPr>
            <p:spPr>
              <a:xfrm>
                <a:off x="634948" y="5533395"/>
                <a:ext cx="7899452" cy="915035"/>
              </a:xfrm>
              <a:prstGeom prst="rect">
                <a:avLst/>
              </a:prstGeom>
              <a:noFill/>
              <a:ln w="6350">
                <a:solidFill>
                  <a:srgbClr val="F7B183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Trouver le minimum de cette expression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nécessite d’approximer </a:t>
                </a:r>
                <a14:m>
                  <m:oMath xmlns:m="http://schemas.openxmlformats.org/officeDocument/2006/math"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</m:d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avec un polynôme de Taylor du second ordre puis de dériver l’expression obtenue. La valeur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recherchée correspond à celle pour laquelle la dérivée s’annule.</a:t>
                </a: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r>
                  <a:rPr lang="fr-F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3" name="Zone de texte 4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8" y="5533395"/>
                <a:ext cx="7899452" cy="915035"/>
              </a:xfrm>
              <a:prstGeom prst="rect">
                <a:avLst/>
              </a:prstGeom>
              <a:blipFill>
                <a:blip r:embed="rId6"/>
                <a:stretch>
                  <a:fillRect t="-1987" r="-231"/>
                </a:stretch>
              </a:blipFill>
              <a:ln w="6350">
                <a:solidFill>
                  <a:srgbClr val="F7B183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9" grpId="0"/>
      <p:bldP spid="13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8823" y="2317255"/>
            <a:ext cx="3785011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A l’issue de cette étape, on démontre que 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8824" y="2904491"/>
                <a:ext cx="3274871" cy="979755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fr-F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6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𝑜𝑑𝑑𝑠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fr-F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6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fr-F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fr-FR" sz="1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𝑜𝑑𝑑𝑠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" y="2904491"/>
                <a:ext cx="3274871" cy="9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78824" y="4053853"/>
                <a:ext cx="3274871" cy="720069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" y="4053853"/>
                <a:ext cx="3274871" cy="720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 de texte 483"/>
              <p:cNvSpPr txBox="1"/>
              <p:nvPr/>
            </p:nvSpPr>
            <p:spPr>
              <a:xfrm>
                <a:off x="3653695" y="4198928"/>
                <a:ext cx="4926648" cy="50833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probabilité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l’échantillon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Zone de texte 4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95" y="4198928"/>
                <a:ext cx="4926648" cy="508337"/>
              </a:xfrm>
              <a:prstGeom prst="rect">
                <a:avLst/>
              </a:prstGeom>
              <a:blipFill>
                <a:blip r:embed="rId4"/>
                <a:stretch>
                  <a:fillRect l="-371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823" y="5021948"/>
                <a:ext cx="3274871" cy="717761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5021948"/>
                <a:ext cx="3274871" cy="717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 de texte 483"/>
          <p:cNvSpPr txBox="1"/>
          <p:nvPr/>
        </p:nvSpPr>
        <p:spPr>
          <a:xfrm>
            <a:off x="3653694" y="5126659"/>
            <a:ext cx="3058899" cy="50833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Définition des pseudos-résidus (**)</a:t>
            </a:r>
            <a:endParaRPr lang="fr-FR" sz="1400" dirty="0">
              <a:solidFill>
                <a:schemeClr val="bg1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413774" y="5766859"/>
                <a:ext cx="2626488" cy="717761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74" y="5766859"/>
                <a:ext cx="2626488" cy="717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41127" y="609887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>
                <a:spLocks noChangeArrowheads="1"/>
              </p:cNvSpPr>
              <p:nvPr/>
            </p:nvSpPr>
            <p:spPr bwMode="auto">
              <a:xfrm>
                <a:off x="837805" y="5956255"/>
                <a:ext cx="9332964" cy="358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fr-FR" altLang="fr-F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Calculer la valeur de log(</a:t>
                </a:r>
                <a:r>
                  <a:rPr kumimoji="0" lang="fr-FR" altLang="fr-FR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odds</a:t>
                </a:r>
                <a:r>
                  <a:rPr kumimoji="0" lang="fr-FR" altLang="fr-F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associée à chacune des feuilles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kumimoji="0" lang="fr-FR" altLang="fr-FR" sz="16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0" lang="fr-FR" altLang="fr-FR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revient donc à calcule</a:t>
                </a:r>
                <a:r>
                  <a:rPr lang="fr-FR" altLang="fr-FR" sz="1600" dirty="0" smtClean="0"/>
                  <a:t>r</a:t>
                </a:r>
                <a:endParaRPr kumimoji="0" lang="fr-FR" altLang="fr-F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805" y="5956255"/>
                <a:ext cx="9332964" cy="358368"/>
              </a:xfrm>
              <a:prstGeom prst="rect">
                <a:avLst/>
              </a:prstGeom>
              <a:blipFill>
                <a:blip r:embed="rId7"/>
                <a:stretch>
                  <a:fillRect l="-327" t="-3390" b="-16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849106" y="6257603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+mj-lt"/>
                <a:ea typeface="Calibri" panose="020F0502020204030204" pitchFamily="34" charset="0"/>
              </a:rPr>
              <a:t>pour chacune d’elle</a:t>
            </a:r>
            <a:endParaRPr lang="fr-FR" sz="1600" dirty="0">
              <a:latin typeface="+mj-lt"/>
            </a:endParaRPr>
          </a:p>
        </p:txBody>
      </p:sp>
      <p:sp>
        <p:nvSpPr>
          <p:cNvPr id="28" name="Flèche droite 27"/>
          <p:cNvSpPr/>
          <p:nvPr/>
        </p:nvSpPr>
        <p:spPr>
          <a:xfrm>
            <a:off x="378823" y="6003016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7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4" grpId="0" animBg="1"/>
      <p:bldP spid="21" grpId="0" animBg="1"/>
      <p:bldP spid="15" grpId="0" animBg="1"/>
      <p:bldP spid="16" grpId="0"/>
      <p:bldP spid="17" grpId="0"/>
      <p:bldP spid="18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6261" y="2285137"/>
            <a:ext cx="8060871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tabLst>
                <a:tab pos="1550670" algn="l"/>
              </a:tabLst>
            </a:pP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Exemple : Calculer la valeur de log(</a:t>
            </a:r>
            <a:r>
              <a:rPr lang="fr-FR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odds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) de chacune des feuilles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de l’arbre (étape 2 - (C))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535010"/>
                  </p:ext>
                </p:extLst>
              </p:nvPr>
            </p:nvGraphicFramePr>
            <p:xfrm>
              <a:off x="530226" y="2854961"/>
              <a:ext cx="4329642" cy="140853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63224">
                      <a:extLst>
                        <a:ext uri="{9D8B030D-6E8A-4147-A177-3AD203B41FA5}">
                          <a16:colId xmlns:a16="http://schemas.microsoft.com/office/drawing/2014/main" val="625589889"/>
                        </a:ext>
                      </a:extLst>
                    </a:gridCol>
                    <a:gridCol w="637886">
                      <a:extLst>
                        <a:ext uri="{9D8B030D-6E8A-4147-A177-3AD203B41FA5}">
                          <a16:colId xmlns:a16="http://schemas.microsoft.com/office/drawing/2014/main" val="3974611450"/>
                        </a:ext>
                      </a:extLst>
                    </a:gridCol>
                    <a:gridCol w="1774298">
                      <a:extLst>
                        <a:ext uri="{9D8B030D-6E8A-4147-A177-3AD203B41FA5}">
                          <a16:colId xmlns:a16="http://schemas.microsoft.com/office/drawing/2014/main" val="1422149979"/>
                        </a:ext>
                      </a:extLst>
                    </a:gridCol>
                    <a:gridCol w="1254234">
                      <a:extLst>
                        <a:ext uri="{9D8B030D-6E8A-4147-A177-3AD203B41FA5}">
                          <a16:colId xmlns:a16="http://schemas.microsoft.com/office/drawing/2014/main" val="112286751"/>
                        </a:ext>
                      </a:extLst>
                    </a:gridCol>
                  </a:tblGrid>
                  <a:tr h="580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OBDA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Roll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comportement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Pseudo résidus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200952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72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2283155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79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741465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1.6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Ne pâture pas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-0.67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2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au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4535010"/>
                  </p:ext>
                </p:extLst>
              </p:nvPr>
            </p:nvGraphicFramePr>
            <p:xfrm>
              <a:off x="530226" y="2854961"/>
              <a:ext cx="4329642" cy="140853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63224">
                      <a:extLst>
                        <a:ext uri="{9D8B030D-6E8A-4147-A177-3AD203B41FA5}">
                          <a16:colId xmlns:a16="http://schemas.microsoft.com/office/drawing/2014/main" val="625589889"/>
                        </a:ext>
                      </a:extLst>
                    </a:gridCol>
                    <a:gridCol w="637886">
                      <a:extLst>
                        <a:ext uri="{9D8B030D-6E8A-4147-A177-3AD203B41FA5}">
                          <a16:colId xmlns:a16="http://schemas.microsoft.com/office/drawing/2014/main" val="3974611450"/>
                        </a:ext>
                      </a:extLst>
                    </a:gridCol>
                    <a:gridCol w="1774298">
                      <a:extLst>
                        <a:ext uri="{9D8B030D-6E8A-4147-A177-3AD203B41FA5}">
                          <a16:colId xmlns:a16="http://schemas.microsoft.com/office/drawing/2014/main" val="1422149979"/>
                        </a:ext>
                      </a:extLst>
                    </a:gridCol>
                    <a:gridCol w="1254234">
                      <a:extLst>
                        <a:ext uri="{9D8B030D-6E8A-4147-A177-3AD203B41FA5}">
                          <a16:colId xmlns:a16="http://schemas.microsoft.com/office/drawing/2014/main" val="112286751"/>
                        </a:ext>
                      </a:extLst>
                    </a:gridCol>
                  </a:tblGrid>
                  <a:tr h="580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OBDA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Roll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3288" t="-1042" r="-70890" b="-15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5631" t="-1042" r="-485" b="-1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0952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72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3288" t="-215556" r="-70890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2283155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79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3288" t="-308696" r="-70890" b="-1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741465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1.6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3288" t="-417778" r="-70890" b="-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-0.67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2239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Imag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68" y="3094091"/>
            <a:ext cx="1811020" cy="9302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0672" y="4324225"/>
                <a:ext cx="11346863" cy="726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On calcule d’abord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associée à la feuille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qui ne comprend que l’échantillon 1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∗(1−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0.33</m:t>
                        </m:r>
                      </m:num>
                      <m:den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0.67∗(1−0.67)</m:t>
                        </m:r>
                      </m:den>
                    </m:f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=1.49</m:t>
                    </m:r>
                  </m:oMath>
                </a14:m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 calcule ensuite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associée à la feuille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qui comprend l’échantillon 2 et l’échantillon 3 :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2" y="4324225"/>
                <a:ext cx="11346863" cy="726096"/>
              </a:xfrm>
              <a:prstGeom prst="rect">
                <a:avLst/>
              </a:prstGeom>
              <a:blipFill>
                <a:blip r:embed="rId4"/>
                <a:stretch>
                  <a:fillRect l="-269" b="-10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457132" y="3319836"/>
                <a:ext cx="2626488" cy="717761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132" y="3319836"/>
                <a:ext cx="2626488" cy="717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0226" y="4990403"/>
                <a:ext cx="10553394" cy="535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0">
                              <a:latin typeface="Cambria Math" panose="02040503050406030204" pitchFamily="18" charset="0"/>
                            </a:rPr>
                            <m:t>0.33−0.67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0.67∗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0">
                                      <a:latin typeface="Cambria Math" panose="02040503050406030204" pitchFamily="18" charset="0"/>
                                    </a:rPr>
                                    <m:t>1−0.67</m:t>
                                  </m:r>
                                </m:e>
                              </m:d>
                              <m:r>
                                <a:rPr lang="fr-FR" sz="1400" i="0">
                                  <a:latin typeface="Cambria Math" panose="02040503050406030204" pitchFamily="18" charset="0"/>
                                </a:rPr>
                                <m:t>+0.67∗(1−0.67</m:t>
                              </m:r>
                            </m:e>
                          </m:d>
                        </m:den>
                      </m:f>
                      <m:r>
                        <a:rPr lang="fr-FR" sz="1400" i="0">
                          <a:latin typeface="Cambria Math" panose="02040503050406030204" pitchFamily="18" charset="0"/>
                        </a:rPr>
                        <m:t>=−0.77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26" y="4990403"/>
                <a:ext cx="10553394" cy="535275"/>
              </a:xfrm>
              <a:prstGeom prst="rect">
                <a:avLst/>
              </a:prstGeom>
              <a:blipFill>
                <a:blip r:embed="rId6"/>
                <a:stretch>
                  <a:fillRect t="-16092" b="-942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485" y="5620405"/>
            <a:ext cx="1713124" cy="1237595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5451" y="5892066"/>
            <a:ext cx="1662635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On obtient donc 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883487" y="5716499"/>
                <a:ext cx="7200133" cy="830997"/>
              </a:xfrm>
              <a:prstGeom prst="rect">
                <a:avLst/>
              </a:prstGeom>
              <a:ln>
                <a:solidFill>
                  <a:srgbClr val="F7B183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600" u="sng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Remarque</a:t>
                </a:r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 : on avait 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m = 1 mais ces probabilités seront modifiées au fur et à mesure des itérations. La mise à jour des probabilités associées à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=1]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chacun des échantillons i est réalisée à l’étape D.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487" y="5716499"/>
                <a:ext cx="7200133" cy="830997"/>
              </a:xfrm>
              <a:prstGeom prst="rect">
                <a:avLst/>
              </a:prstGeom>
              <a:blipFill>
                <a:blip r:embed="rId8"/>
                <a:stretch>
                  <a:fillRect l="-338" t="-1449" r="-423" b="-7971"/>
                </a:stretch>
              </a:blipFill>
              <a:ln>
                <a:solidFill>
                  <a:srgbClr val="F7B183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1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22" grpId="0"/>
      <p:bldP spid="30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8669" y="2340434"/>
                <a:ext cx="3893630" cy="812530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fr-FR" sz="16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ϒ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fr-FR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6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69" y="2340434"/>
                <a:ext cx="3893630" cy="812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7099" y="2535756"/>
            <a:ext cx="1731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</a:rPr>
              <a:t>(D) Mettre 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</a:rPr>
              <a:t>à jour </a:t>
            </a:r>
            <a:endParaRPr lang="fr-FR" sz="1600" dirty="0">
              <a:solidFill>
                <a:srgbClr val="8DC5B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2299" y="2525503"/>
            <a:ext cx="2050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8DC5B1"/>
                </a:solidFill>
                <a:ea typeface="Times New Roman" panose="02020603050405020304" pitchFamily="18" charset="0"/>
              </a:rPr>
              <a:t>pour tout échantillon i</a:t>
            </a:r>
            <a:endParaRPr lang="fr-FR" sz="1600" dirty="0">
              <a:solidFill>
                <a:srgbClr val="8DC5B1"/>
              </a:solidFill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1946122" y="2943458"/>
            <a:ext cx="287867" cy="46147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 de texte 502"/>
              <p:cNvSpPr txBox="1"/>
              <p:nvPr/>
            </p:nvSpPr>
            <p:spPr>
              <a:xfrm>
                <a:off x="1748669" y="4584377"/>
                <a:ext cx="2907997" cy="83248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Log(</a:t>
                </a:r>
                <a:r>
                  <a:rPr lang="fr-FR" sz="14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odds</a:t>
                </a:r>
                <a:r>
                  <a:rPr lang="fr-FR" sz="14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) obtenu à partir de l’arbre construit à l’itération m-1 pour un échantillon i associé aux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29" name="Zone de texte 5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669" y="4584377"/>
                <a:ext cx="2907997" cy="832485"/>
              </a:xfrm>
              <a:prstGeom prst="rect">
                <a:avLst/>
              </a:prstGeom>
              <a:blipFill>
                <a:blip r:embed="rId3"/>
                <a:stretch>
                  <a:fillRect t="-730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èche vers le bas 31"/>
          <p:cNvSpPr/>
          <p:nvPr/>
        </p:nvSpPr>
        <p:spPr>
          <a:xfrm>
            <a:off x="2988137" y="2916481"/>
            <a:ext cx="296929" cy="166789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 de texte 492"/>
              <p:cNvSpPr txBox="1"/>
              <p:nvPr/>
            </p:nvSpPr>
            <p:spPr>
              <a:xfrm>
                <a:off x="599388" y="3475604"/>
                <a:ext cx="2981337" cy="808529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Log(</a:t>
                </a:r>
                <a:r>
                  <a:rPr lang="fr-FR" sz="14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odds</a:t>
                </a: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obtenu à partir de l’arbre construit à l’itération m pour un échantillon i associé aux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Zone de texte 4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88" y="3475604"/>
                <a:ext cx="2981337" cy="808529"/>
              </a:xfrm>
              <a:prstGeom prst="rect">
                <a:avLst/>
              </a:prstGeom>
              <a:blipFill>
                <a:blip r:embed="rId4"/>
                <a:stretch>
                  <a:fillRect t="-752" b="-3008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 de texte 495"/>
          <p:cNvSpPr txBox="1"/>
          <p:nvPr/>
        </p:nvSpPr>
        <p:spPr>
          <a:xfrm>
            <a:off x="3136601" y="1361534"/>
            <a:ext cx="1569498" cy="4794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Paramètre d’apprentissage</a:t>
            </a:r>
          </a:p>
        </p:txBody>
      </p:sp>
      <p:sp>
        <p:nvSpPr>
          <p:cNvPr id="34" name="Flèche vers le bas 33"/>
          <p:cNvSpPr/>
          <p:nvPr/>
        </p:nvSpPr>
        <p:spPr>
          <a:xfrm flipV="1">
            <a:off x="3724919" y="1876081"/>
            <a:ext cx="298441" cy="73985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 de texte 501"/>
              <p:cNvSpPr txBox="1"/>
              <p:nvPr/>
            </p:nvSpPr>
            <p:spPr>
              <a:xfrm>
                <a:off x="3657727" y="3352724"/>
                <a:ext cx="1897698" cy="2889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Valeur de la feuille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Zone de texte 5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27" y="3352724"/>
                <a:ext cx="1897698" cy="288907"/>
              </a:xfrm>
              <a:prstGeom prst="rect">
                <a:avLst/>
              </a:prstGeom>
              <a:blipFill>
                <a:blip r:embed="rId5"/>
                <a:stretch>
                  <a:fillRect b="-3404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lèche vers le bas 35"/>
          <p:cNvSpPr/>
          <p:nvPr/>
        </p:nvSpPr>
        <p:spPr>
          <a:xfrm>
            <a:off x="4333660" y="2915058"/>
            <a:ext cx="287867" cy="461471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 de texte 498"/>
              <p:cNvSpPr txBox="1"/>
              <p:nvPr/>
            </p:nvSpPr>
            <p:spPr>
              <a:xfrm>
                <a:off x="5673815" y="3145793"/>
                <a:ext cx="2819550" cy="9690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800"/>
                  </a:spcAft>
                </a:pP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Définition de la fonction identité :</a:t>
                </a: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𝑗𝑚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𝑗𝑚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fr-FR" sz="1400" i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𝑗𝑚</m:t>
                          </m:r>
                        </m:sub>
                      </m:sSub>
                    </m:oMath>
                  </m:oMathPara>
                </a14:m>
                <a:endParaRPr lang="fr-FR" sz="14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7" name="Zone de texte 4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15" y="3145793"/>
                <a:ext cx="2819550" cy="969007"/>
              </a:xfrm>
              <a:prstGeom prst="rect">
                <a:avLst/>
              </a:prstGeom>
              <a:blipFill>
                <a:blip r:embed="rId6"/>
                <a:stretch>
                  <a:fillRect t="-1258" b="-440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4435" y="5503861"/>
                <a:ext cx="11371408" cy="34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Les probabilités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associées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sont également calculées et mises à jour. 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35" y="5503861"/>
                <a:ext cx="11371408" cy="343427"/>
              </a:xfrm>
              <a:prstGeom prst="rect">
                <a:avLst/>
              </a:prstGeom>
              <a:blipFill>
                <a:blip r:embed="rId7"/>
                <a:stretch>
                  <a:fillRect l="-268" t="-3571" b="-232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84647" y="6015442"/>
            <a:ext cx="1121167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Les étapes (A), (B), (C) et (D) sont ensuite réitérées jusqu’à ce que m = M ou que les résidus obtenus convergent vers 0.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Flèche droite 37"/>
          <p:cNvSpPr/>
          <p:nvPr/>
        </p:nvSpPr>
        <p:spPr>
          <a:xfrm>
            <a:off x="337388" y="5459510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347600" y="6001016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59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/>
      <p:bldP spid="32" grpId="0" animBg="1"/>
      <p:bldP spid="28" grpId="0" animBg="1"/>
      <p:bldP spid="33" grpId="0"/>
      <p:bldP spid="34" grpId="0" animBg="1"/>
      <p:bldP spid="35" grpId="0"/>
      <p:bldP spid="36" grpId="0" animBg="1"/>
      <p:bldP spid="37" grpId="0"/>
      <p:bldP spid="15" grpId="0"/>
      <p:bldP spid="16" grpId="0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2832" y="2448631"/>
            <a:ext cx="101733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sng" strike="noStrike" cap="none" normalizeH="0" baseline="0" dirty="0" smtClean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Exemple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: Mettre à jour les log(</a:t>
            </a:r>
            <a:r>
              <a:rPr kumimoji="0" lang="fr-FR" altLang="fr-FR" sz="1600" b="0" i="0" u="none" strike="noStrike" cap="none" normalizeH="0" baseline="0" dirty="0" err="1" smtClean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odds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et probabilités associées à chaque échantillon i à partir de l’arbre crée à l’étape m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rgbClr val="1F4E7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9515" y="2827244"/>
                <a:ext cx="6096000" cy="3385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ν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= 0.8. Commençons par 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pour l’échantillon 1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15" y="2827244"/>
                <a:ext cx="6096000" cy="338554"/>
              </a:xfrm>
              <a:prstGeom prst="rect">
                <a:avLst/>
              </a:prstGeom>
              <a:blipFill>
                <a:blip r:embed="rId2"/>
                <a:stretch>
                  <a:fillRect l="-600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82397" y="4292452"/>
                <a:ext cx="7315200" cy="3527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+0.8∗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600" i="1" smtClean="0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fr-FR" sz="1600" i="1" smtClean="0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+0.8∗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fr-FR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fr-FR" sz="160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fr-FR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  <m:r>
                      <a:rPr lang="fr-FR" sz="16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97" y="4292452"/>
                <a:ext cx="7315200" cy="352789"/>
              </a:xfrm>
              <a:prstGeom prst="rect">
                <a:avLst/>
              </a:prstGeom>
              <a:blipFill>
                <a:blip r:embed="rId3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 de texte 506"/>
              <p:cNvSpPr txBox="1"/>
              <p:nvPr/>
            </p:nvSpPr>
            <p:spPr>
              <a:xfrm>
                <a:off x="1943275" y="4659986"/>
                <a:ext cx="2845071" cy="5111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smtClean="0">
                    <a:solidFill>
                      <a:srgbClr val="F7B183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1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solidFill>
                          <a:srgbClr val="F7B183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solidFill>
                      <a:srgbClr val="F7B183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appartient pas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solidFill>
                              <a:srgbClr val="F7B183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Zone de texte 5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275" y="4659986"/>
                <a:ext cx="2845071" cy="511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 de texte 507"/>
              <p:cNvSpPr txBox="1"/>
              <p:nvPr/>
            </p:nvSpPr>
            <p:spPr>
              <a:xfrm>
                <a:off x="4954756" y="4666709"/>
                <a:ext cx="2642841" cy="51117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smtClean="0">
                    <a:solidFill>
                      <a:schemeClr val="bg1">
                        <a:lumMod val="65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 0 car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solidFill>
                      <a:schemeClr val="bg1">
                        <a:lumMod val="65000"/>
                      </a:schemeClr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n’appartient pas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Zone de texte 5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56" y="4666709"/>
                <a:ext cx="2642841" cy="511175"/>
              </a:xfrm>
              <a:prstGeom prst="rect">
                <a:avLst/>
              </a:prstGeom>
              <a:blipFill>
                <a:blip r:embed="rId5"/>
                <a:stretch>
                  <a:fillRect t="-1205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485727" y="3322860"/>
                <a:ext cx="3893630" cy="812530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fr-FR" sz="16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ϒ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fr-FR" sz="160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60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27" y="3322860"/>
                <a:ext cx="3893630" cy="812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0901" y="5046316"/>
                <a:ext cx="2529923" cy="352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0.69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+0.8∗1.49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1" y="5046316"/>
                <a:ext cx="2529923" cy="352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9138" y="5460107"/>
                <a:ext cx="14379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latin typeface="Cambria Math" panose="02040503050406030204" pitchFamily="18" charset="0"/>
                        </a:rPr>
                        <m:t>=1.88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38" y="5460107"/>
                <a:ext cx="143795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1293" y="3677616"/>
            <a:ext cx="1935838" cy="1398488"/>
          </a:xfrm>
          <a:prstGeom prst="rect">
            <a:avLst/>
          </a:prstGeom>
        </p:spPr>
      </p:pic>
      <p:pic>
        <p:nvPicPr>
          <p:cNvPr id="44" name="Image 43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71" y="3152259"/>
            <a:ext cx="1766681" cy="39029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au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383115"/>
                  </p:ext>
                </p:extLst>
              </p:nvPr>
            </p:nvGraphicFramePr>
            <p:xfrm>
              <a:off x="6495515" y="5105020"/>
              <a:ext cx="4329642" cy="140853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63224">
                      <a:extLst>
                        <a:ext uri="{9D8B030D-6E8A-4147-A177-3AD203B41FA5}">
                          <a16:colId xmlns:a16="http://schemas.microsoft.com/office/drawing/2014/main" val="625589889"/>
                        </a:ext>
                      </a:extLst>
                    </a:gridCol>
                    <a:gridCol w="637886">
                      <a:extLst>
                        <a:ext uri="{9D8B030D-6E8A-4147-A177-3AD203B41FA5}">
                          <a16:colId xmlns:a16="http://schemas.microsoft.com/office/drawing/2014/main" val="3974611450"/>
                        </a:ext>
                      </a:extLst>
                    </a:gridCol>
                    <a:gridCol w="1774298">
                      <a:extLst>
                        <a:ext uri="{9D8B030D-6E8A-4147-A177-3AD203B41FA5}">
                          <a16:colId xmlns:a16="http://schemas.microsoft.com/office/drawing/2014/main" val="1422149979"/>
                        </a:ext>
                      </a:extLst>
                    </a:gridCol>
                    <a:gridCol w="1254234">
                      <a:extLst>
                        <a:ext uri="{9D8B030D-6E8A-4147-A177-3AD203B41FA5}">
                          <a16:colId xmlns:a16="http://schemas.microsoft.com/office/drawing/2014/main" val="112286751"/>
                        </a:ext>
                      </a:extLst>
                    </a:gridCol>
                  </a:tblGrid>
                  <a:tr h="580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OBDA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Roll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comportement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Pseudo résidus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200952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72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2283155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79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741465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1.6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Ne pâture pas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-0.67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22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au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383115"/>
                  </p:ext>
                </p:extLst>
              </p:nvPr>
            </p:nvGraphicFramePr>
            <p:xfrm>
              <a:off x="6495515" y="5105020"/>
              <a:ext cx="4329642" cy="140853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663224">
                      <a:extLst>
                        <a:ext uri="{9D8B030D-6E8A-4147-A177-3AD203B41FA5}">
                          <a16:colId xmlns:a16="http://schemas.microsoft.com/office/drawing/2014/main" val="625589889"/>
                        </a:ext>
                      </a:extLst>
                    </a:gridCol>
                    <a:gridCol w="637886">
                      <a:extLst>
                        <a:ext uri="{9D8B030D-6E8A-4147-A177-3AD203B41FA5}">
                          <a16:colId xmlns:a16="http://schemas.microsoft.com/office/drawing/2014/main" val="3974611450"/>
                        </a:ext>
                      </a:extLst>
                    </a:gridCol>
                    <a:gridCol w="1774298">
                      <a:extLst>
                        <a:ext uri="{9D8B030D-6E8A-4147-A177-3AD203B41FA5}">
                          <a16:colId xmlns:a16="http://schemas.microsoft.com/office/drawing/2014/main" val="1422149979"/>
                        </a:ext>
                      </a:extLst>
                    </a:gridCol>
                    <a:gridCol w="1254234">
                      <a:extLst>
                        <a:ext uri="{9D8B030D-6E8A-4147-A177-3AD203B41FA5}">
                          <a16:colId xmlns:a16="http://schemas.microsoft.com/office/drawing/2014/main" val="112286751"/>
                        </a:ext>
                      </a:extLst>
                    </a:gridCol>
                  </a:tblGrid>
                  <a:tr h="5807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OBDA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Roll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11"/>
                          <a:stretch>
                            <a:fillRect l="-73540" t="-1042" r="-71134" b="-155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11"/>
                          <a:stretch>
                            <a:fillRect l="-245146" t="-1042" r="-485" b="-155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0952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72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11"/>
                          <a:stretch>
                            <a:fillRect l="-73540" t="-215556" r="-71134" b="-23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32283155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2.4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79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11"/>
                          <a:stretch>
                            <a:fillRect l="-73540" t="-308696" r="-71134" b="-1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0.33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07414650"/>
                      </a:ext>
                    </a:extLst>
                  </a:tr>
                  <a:tr h="275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1.6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>
                              <a:effectLst/>
                            </a:rPr>
                            <a:t>74</a:t>
                          </a:r>
                          <a:endParaRPr lang="fr-FR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11"/>
                          <a:stretch>
                            <a:fillRect l="-73540" t="-417778" r="-71134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200" dirty="0">
                              <a:effectLst/>
                            </a:rPr>
                            <a:t>-0.67</a:t>
                          </a:r>
                          <a:endParaRPr lang="fr-FR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057223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5486" y="5897969"/>
                <a:ext cx="6096000" cy="7711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tabLst>
                    <a:tab pos="2506980" algn="l"/>
                  </a:tabLs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De la même manière, on trouve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=0.07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=0.07</m:t>
                    </m:r>
                  </m:oMath>
                </a14:m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tabLst>
                    <a:tab pos="2506980" algn="l"/>
                  </a:tabLst>
                </a:pPr>
                <a:endPara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6" y="5897969"/>
                <a:ext cx="6096000" cy="771109"/>
              </a:xfrm>
              <a:prstGeom prst="rect">
                <a:avLst/>
              </a:prstGeom>
              <a:blipFill>
                <a:blip r:embed="rId1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0" grpId="0"/>
      <p:bldP spid="41" grpId="0"/>
      <p:bldP spid="18" grpId="0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43348" y="2338386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En repassant par les probabilités, on obtient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1223505" y="2717580"/>
                <a:ext cx="6096000" cy="14838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1.88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1.88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=0.86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=0.52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3505" y="2717580"/>
                <a:ext cx="6096000" cy="1483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 de texte 508"/>
          <p:cNvSpPr txBox="1"/>
          <p:nvPr/>
        </p:nvSpPr>
        <p:spPr>
          <a:xfrm>
            <a:off x="1253317" y="4435267"/>
            <a:ext cx="9222204" cy="102108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l’issue de la première itération, l’échantillon 1 a une probabilité de 0.86 d’être associé au comportement « pâture ». Les échantillons 2 et 3 ont une probabilité de 0.52 d’être associés au comportement « pâture ».</a:t>
            </a:r>
            <a:endParaRPr lang="fr-F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fr-FR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" name="Flèche droite 25"/>
          <p:cNvSpPr/>
          <p:nvPr/>
        </p:nvSpPr>
        <p:spPr>
          <a:xfrm>
            <a:off x="535318" y="4630115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44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6608" y="2084485"/>
                <a:ext cx="7513442" cy="70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328285" algn="l"/>
                  </a:tabLst>
                </a:pPr>
                <a:r>
                  <a:rPr lang="fr-FR" sz="16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Etape 3 : obtention du </a:t>
                </a:r>
                <a:r>
                  <a:rPr lang="fr-FR" sz="160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fort en sortie de l’algorithme</a:t>
                </a:r>
                <a:endParaRPr lang="fr-FR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5328285" algn="l"/>
                  </a:tabLst>
                </a:pP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la fin de l’étape 2, on obtient donc le </a:t>
                </a:r>
                <a:r>
                  <a:rPr lang="fr-FR" sz="1600" dirty="0" err="1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fort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8" y="2084485"/>
                <a:ext cx="7513442" cy="704104"/>
              </a:xfrm>
              <a:prstGeom prst="rect">
                <a:avLst/>
              </a:prstGeom>
              <a:blipFill>
                <a:blip r:embed="rId2"/>
                <a:stretch>
                  <a:fillRect l="-487" t="-2609" b="-1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9049" y="2906846"/>
                <a:ext cx="3780715" cy="8125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ϒ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9" y="2906846"/>
                <a:ext cx="3780715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1050" y="3967381"/>
                <a:ext cx="10957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  <a:tabLst>
                    <a:tab pos="5328285" algn="l"/>
                  </a:tabLst>
                </a:pP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 </a:t>
                </a:r>
                <a:r>
                  <a:rPr lang="fr-FR" sz="1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pourra par la suite être utilisé pour prédire la probabilité qu’un nouvel échantillon i réalise l’évènement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3967381"/>
                <a:ext cx="10957560" cy="461665"/>
              </a:xfrm>
              <a:prstGeom prst="rect">
                <a:avLst/>
              </a:prstGeom>
              <a:blipFill>
                <a:blip r:embed="rId4"/>
                <a:stretch>
                  <a:fillRect l="-278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 droite 16"/>
          <p:cNvSpPr/>
          <p:nvPr/>
        </p:nvSpPr>
        <p:spPr>
          <a:xfrm>
            <a:off x="367522" y="4000097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18" name="Imag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01" y="5302598"/>
            <a:ext cx="5374005" cy="14351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8136" y="4901402"/>
            <a:ext cx="118638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Pour cet exemple constitué de seulement de 3 échantillons et de 2 variables, le </a:t>
            </a:r>
            <a:r>
              <a:rPr lang="fr-FR" sz="1600" dirty="0" err="1">
                <a:ea typeface="Times New Roman" panose="02020603050405020304" pitchFamily="18" charset="0"/>
              </a:rPr>
              <a:t>classifieur</a:t>
            </a:r>
            <a:r>
              <a:rPr lang="fr-FR" sz="1600" dirty="0">
                <a:ea typeface="Times New Roman" panose="02020603050405020304" pitchFamily="18" charset="0"/>
              </a:rPr>
              <a:t> fort obtenu en posant M = 2 pourrait être 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327290" y="4489090"/>
            <a:ext cx="34002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5328285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Exemple : obtention du </a:t>
            </a:r>
            <a:r>
              <a:rPr lang="fr-FR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classifieur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fort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8823" y="1623880"/>
            <a:ext cx="11222628" cy="3703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1887220" algn="l"/>
              </a:tabLst>
            </a:pPr>
            <a:r>
              <a:rPr lang="fr-F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Cas particulier de l’</a:t>
            </a:r>
            <a:r>
              <a:rPr lang="fr-FR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fr-F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fr-FR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L’algorithme XGB repose sur l’algorithme de </a:t>
            </a:r>
            <a:r>
              <a:rPr lang="fr-FR" sz="16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fr-FR" sz="1600" i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        Régression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itérative des arbres de décision sur les résidus obtenus avec l’arbre précédent</a:t>
            </a:r>
            <a:endParaRPr lang="fr-FR" sz="16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tabLst>
                <a:tab pos="1887220" algn="l"/>
              </a:tabLst>
            </a:pPr>
            <a:endParaRPr lang="fr-FR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tabLst>
                <a:tab pos="1887220" algn="l"/>
              </a:tabLs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principales différences reposent sur :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La construction de l’arbre à chaque étape m. Contrairement au </a:t>
            </a:r>
            <a:r>
              <a:rPr lang="fr-FR" sz="16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fr-FR" sz="16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, l’arbre construit à chaque étape est unique : il s’agit de celui qui s’ajuste le mieux aux résidus. Pour trouver cet arbre, plusieurs étapes sont réalisées 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spcAft>
                <a:spcPts val="0"/>
              </a:spcAft>
              <a:tabLst>
                <a:tab pos="1887220" algn="l"/>
              </a:tabLst>
            </a:pP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Both"/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Une seule partie des échantillons et des variables est sélectionnée aléatoirement à chaque étape m. Ce sous-jeu de données sera celui utilisé pour construire l’arbre de régression à l’itération m. Le ratio de variables et le ratio des échantillons sont fixés par l’utilisateur. </a:t>
            </a:r>
            <a:endParaRPr lang="fr-FR" sz="16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1887220" algn="l"/>
              </a:tabLst>
            </a:pP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800"/>
              </a:spcAft>
              <a:tabLst>
                <a:tab pos="1887220" algn="l"/>
              </a:tabLs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(2)   Pour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chacun des nœuds de l’arbre de régression potentiel, on calcule le score de similarité de la manière suivante :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6008930" y="1931225"/>
            <a:ext cx="437047" cy="470971"/>
          </a:xfrm>
          <a:prstGeom prst="rightArrow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6143" y="5399632"/>
                <a:ext cx="4219425" cy="74167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𝑠𝑖𝑚𝑖𝑙𝑎𝑟𝑖𝑡𝑒</m:t>
                          </m:r>
                        </m:sub>
                      </m:sSub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é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𝑠𝑖𝑑𝑢𝑠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 </m:t>
                                      </m:r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)]+ 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43" y="5399632"/>
                <a:ext cx="4219425" cy="741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757855" y="622787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Avec λ ≥ 0 un paramètre de régularisation fixé par 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3" name="Flèche droite 22"/>
          <p:cNvSpPr/>
          <p:nvPr/>
        </p:nvSpPr>
        <p:spPr>
          <a:xfrm>
            <a:off x="1253317" y="9678306"/>
            <a:ext cx="232410" cy="2254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092787" y="9841501"/>
            <a:ext cx="1790700" cy="4572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378823" y="1623880"/>
            <a:ext cx="112226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tabLst>
                <a:tab pos="1887220" algn="l"/>
              </a:tabLst>
            </a:pPr>
            <a:r>
              <a:rPr lang="fr-F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Cas particulier de l’</a:t>
            </a:r>
            <a:r>
              <a:rPr lang="fr-FR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fr-F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Gradient </a:t>
            </a:r>
            <a:r>
              <a:rPr lang="fr-FR" sz="1600" b="1" dirty="0" err="1" smtClean="0"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5160" y="2065559"/>
            <a:ext cx="1087696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  <a:tabLst>
                <a:tab pos="1887220" algn="l"/>
              </a:tabLs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(3) A 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chaque séparation de l’arbre de régression potentiel, on calcule le gain ci-après :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7967" y="2603012"/>
                <a:ext cx="10824155" cy="39190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ain</m:t>
                    </m:r>
                  </m:oMath>
                </a14:m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𝑠𝑖𝑚𝑖𝑙𝑎𝑟𝑖𝑡𝑒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𝑛𝑜𝑒𝑢𝑑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𝑔𝑎𝑢𝑐h𝑒</m:t>
                        </m:r>
                      </m:sub>
                    </m:sSub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𝑠𝑖𝑚𝑖𝑙𝑎𝑟𝑖𝑡𝑒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𝑛𝑜𝑒𝑢𝑑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𝑑𝑟𝑜𝑖𝑡𝑒</m:t>
                        </m:r>
                      </m:sub>
                    </m:sSub>
                    <m:r>
                      <a:rPr lang="fr-F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𝑠𝑖𝑚𝑖𝑙𝑎𝑟𝑖𝑡𝑒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𝑛𝑜𝑒𝑢𝑑</m:t>
                        </m:r>
                        <m:r>
                          <m:rPr>
                            <m:lit/>
                          </m:rPr>
                          <a:rPr lang="fr-F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𝑝𝑎𝑟𝑒𝑛𝑡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7" y="2603012"/>
                <a:ext cx="10824155" cy="39190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5417" y="3168986"/>
                <a:ext cx="10893299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  <a:tabLst>
                    <a:tab pos="1887220" algn="l"/>
                  </a:tabLst>
                </a:pPr>
                <a:r>
                  <a:rPr 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(4) Pour </a:t>
                </a: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chacune des séparations possibles, on retient celle qui maximise le gain. </a:t>
                </a:r>
                <a:endParaRPr lang="fr-FR" sz="16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  <a:tabLst>
                    <a:tab pos="1887220" algn="l"/>
                  </a:tabLst>
                </a:pP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algn="just">
                  <a:spcAft>
                    <a:spcPts val="0"/>
                  </a:spcAft>
                  <a:tabLst>
                    <a:tab pos="1887220" algn="l"/>
                  </a:tabLst>
                </a:pPr>
                <a:r>
                  <a:rPr lang="fr-FR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(5) Une </a:t>
                </a: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fois l’arbre de régression créé, celui-ci va être élagué afin d’éviter le sur-ajustement de la façon suivante </a:t>
                </a:r>
                <a:r>
                  <a:rPr lang="fr-FR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 algn="just">
                  <a:spcAft>
                    <a:spcPts val="0"/>
                  </a:spcAft>
                  <a:tabLst>
                    <a:tab pos="1887220" algn="l"/>
                  </a:tabLst>
                </a:pP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0"/>
                  </a:spcAft>
                  <a:buFont typeface="Courier New" panose="02070309020205020404" pitchFamily="49" charset="0"/>
                  <a:buChar char="o"/>
                  <a:tabLst>
                    <a:tab pos="1887220" algn="l"/>
                  </a:tabLst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</a:t>
                </a:r>
                <a:r>
                  <a:rPr lang="fr-FR" sz="16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min_child_weight</a:t>
                </a:r>
                <a:r>
                  <a:rPr lang="fr-F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un paramètre fixé par l’utilisateur. Toutes les feuilles comprenant un nombre de résidus inférieur au paramètre </a:t>
                </a:r>
                <a:r>
                  <a:rPr lang="fr-FR" sz="16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min_child_weight</a:t>
                </a:r>
                <a:r>
                  <a:rPr lang="fr-FR" sz="16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seront supprimées. Par défaut, ce paramètre est fixé à 1. </a:t>
                </a:r>
                <a:endParaRPr lang="fr-FR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spcAft>
                    <a:spcPts val="0"/>
                  </a:spcAft>
                  <a:tabLst>
                    <a:tab pos="1887220" algn="l"/>
                  </a:tabLst>
                </a:pP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0"/>
                  </a:spcAft>
                  <a:buFont typeface="Courier New" panose="02070309020205020404" pitchFamily="49" charset="0"/>
                  <a:buChar char="o"/>
                  <a:tabLst>
                    <a:tab pos="1887220" algn="l"/>
                  </a:tabLst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gamma γ un paramètre fixé par l’utilisateur. Pour chacune des feuilles, </a:t>
                </a:r>
                <a:r>
                  <a:rPr lang="fr-FR" sz="16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pour chacun des nœuds terminaux de l’arbre, on calcule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delta</m:t>
                    </m:r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Gain</m:t>
                    </m:r>
                    <m: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sty m:val="p"/>
                      </m:rP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</m:oMath>
                </a14:m>
                <a:r>
                  <a:rPr lang="fr-FR" sz="16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spcAft>
                    <a:spcPts val="0"/>
                  </a:spcAft>
                  <a:tabLst>
                    <a:tab pos="1887220" algn="l"/>
                  </a:tabLst>
                </a:pP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algn="just">
                  <a:spcAft>
                    <a:spcPts val="800"/>
                  </a:spcAft>
                  <a:tabLst>
                    <a:tab pos="1887220" algn="l"/>
                  </a:tabLst>
                </a:pPr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Si</a:t>
                </a:r>
                <a14:m>
                  <m:oMath xmlns:m="http://schemas.openxmlformats.org/officeDocument/2006/math">
                    <m: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delta</m:t>
                    </m:r>
                    <m:r>
                      <a:rPr lang="fr-FR" sz="16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≥0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alors on garde la feuille et la séparation dont elle est issue, sinon on la supprime. Le cas échéant, on réitère l’opération pour les nouvelles feuilles obtenues, etc.</a:t>
                </a:r>
                <a:endParaRPr lang="fr-FR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7" y="3168986"/>
                <a:ext cx="10893299" cy="3046988"/>
              </a:xfrm>
              <a:prstGeom prst="rect">
                <a:avLst/>
              </a:prstGeom>
              <a:blipFill>
                <a:blip r:embed="rId3"/>
                <a:stretch>
                  <a:fillRect l="-280" t="-600" r="-336" b="-16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6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7583" y="2374524"/>
            <a:ext cx="5540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avec λ le paramètre de régularisation introduit précédemment. </a:t>
            </a:r>
            <a:endParaRPr lang="fr-FR" sz="1600" dirty="0"/>
          </a:p>
        </p:txBody>
      </p:sp>
      <p:sp>
        <p:nvSpPr>
          <p:cNvPr id="7" name="Rectangle 6"/>
          <p:cNvSpPr/>
          <p:nvPr/>
        </p:nvSpPr>
        <p:spPr>
          <a:xfrm>
            <a:off x="-540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403939" y="1277886"/>
            <a:ext cx="6892212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Font typeface="Wingdings" panose="05000000000000000000" pitchFamily="2" charset="2"/>
              <a:buChar char=""/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Le calcul des valeurs de log(</a:t>
            </a:r>
            <a:r>
              <a:rPr lang="fr-FR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odds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) associées à chaque feuille.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600" dirty="0">
                <a:ea typeface="Times New Roman" panose="02020603050405020304" pitchFamily="18" charset="0"/>
              </a:rPr>
              <a:t>Dans le cas de l’</a:t>
            </a:r>
            <a:r>
              <a:rPr lang="fr-FR" sz="1600" dirty="0" err="1">
                <a:ea typeface="Times New Roman" panose="02020603050405020304" pitchFamily="18" charset="0"/>
              </a:rPr>
              <a:t>eXtreme</a:t>
            </a:r>
            <a:r>
              <a:rPr lang="fr-FR" sz="1600" dirty="0">
                <a:ea typeface="Times New Roman" panose="02020603050405020304" pitchFamily="18" charset="0"/>
              </a:rPr>
              <a:t> Gradient </a:t>
            </a:r>
            <a:r>
              <a:rPr lang="fr-FR" sz="1600" dirty="0" err="1">
                <a:ea typeface="Times New Roman" panose="02020603050405020304" pitchFamily="18" charset="0"/>
              </a:rPr>
              <a:t>Boosting</a:t>
            </a:r>
            <a:r>
              <a:rPr lang="fr-FR" sz="1600" dirty="0">
                <a:ea typeface="Times New Roman" panose="02020603050405020304" pitchFamily="18" charset="0"/>
              </a:rPr>
              <a:t>, on a en </a:t>
            </a:r>
            <a:r>
              <a:rPr lang="fr-FR" sz="1600" dirty="0" smtClean="0">
                <a:ea typeface="Times New Roman" panose="02020603050405020304" pitchFamily="18" charset="0"/>
              </a:rPr>
              <a:t>effet :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33046" y="2164228"/>
                <a:ext cx="3438056" cy="79585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e>
                        <m:sub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fr-FR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46" y="2164228"/>
                <a:ext cx="3438056" cy="795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03939" y="3160273"/>
            <a:ext cx="10892711" cy="318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Le paramètre d’apprentissage noté ν en </a:t>
            </a:r>
            <a:r>
              <a:rPr lang="fr-FR" sz="16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fr-FR" sz="1600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est appelé </a:t>
            </a:r>
            <a:r>
              <a:rPr lang="fr-FR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eta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ε et vaut par défaut </a:t>
            </a: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0.3 et peut être optimisé</a:t>
            </a:r>
          </a:p>
          <a:p>
            <a:pPr lvl="0" algn="just">
              <a:spcAft>
                <a:spcPts val="0"/>
              </a:spcAft>
              <a:tabLst>
                <a:tab pos="1887220" algn="l"/>
              </a:tabLs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"/>
              <a:tabLst>
                <a:tab pos="1887220" algn="l"/>
              </a:tabLst>
            </a:pP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lang="fr-FR" sz="16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parallélisation</a:t>
            </a:r>
            <a:r>
              <a:rPr lang="fr-FR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 permet de construire les arbres en même temps ce qui réduit considérablement le temps de </a:t>
            </a:r>
            <a:r>
              <a:rPr lang="fr-FR" sz="1600">
                <a:ea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fr-FR" sz="160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Aft>
                <a:spcPts val="0"/>
              </a:spcAft>
              <a:tabLst>
                <a:tab pos="1887220" algn="l"/>
              </a:tabLst>
            </a:pP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  <a:tabLst>
                <a:tab pos="1887220" algn="l"/>
              </a:tabLst>
            </a:pPr>
            <a:r>
              <a:rPr lang="fr-F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spcAft>
                <a:spcPts val="800"/>
              </a:spcAft>
              <a:tabLst>
                <a:tab pos="1887220" algn="l"/>
              </a:tabLst>
            </a:pPr>
            <a:r>
              <a:rPr lang="en-GB" sz="1600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Références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spcAft>
                <a:spcPts val="0"/>
              </a:spcAft>
            </a:pP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Chen, T., He, T.,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Benesty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Khotilovich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V., Tang, Y., Cho, H., Chen, K., Mitchell, R., Cano, I., Zhou, T., Li, M.,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J., Lin, M.,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Geng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Y., Li, Y., 2018.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: Extreme Gradient Boosting.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spcAft>
                <a:spcPts val="0"/>
              </a:spcAft>
            </a:pP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Starmer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J., 2020.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 : Part 2: </a:t>
            </a: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 Trees For Classification [WWW Document]. URL https://www.youtube.com/watch?v=8b1JEDvenQU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spcAft>
                <a:spcPts val="0"/>
              </a:spcAft>
            </a:pP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Starmer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J., 2019a. </a:t>
            </a:r>
            <a:r>
              <a:rPr lang="fr-FR" sz="1400" dirty="0">
                <a:ea typeface="Calibri" panose="020F0502020204030204" pitchFamily="34" charset="0"/>
                <a:cs typeface="Times New Roman" panose="02020603050405020304" pitchFamily="18" charset="0"/>
              </a:rPr>
              <a:t>Gradient </a:t>
            </a:r>
            <a:r>
              <a:rPr lang="fr-FR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fr-FR" sz="1400" dirty="0">
                <a:ea typeface="Calibri" panose="020F0502020204030204" pitchFamily="34" charset="0"/>
                <a:cs typeface="Times New Roman" panose="02020603050405020304" pitchFamily="18" charset="0"/>
              </a:rPr>
              <a:t> Part 3: Classification [WWW Document]. 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URL https://www.youtube.com/results?search_query=statquest+gradient+boost+part+3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spcAft>
                <a:spcPts val="800"/>
              </a:spcAft>
            </a:pPr>
            <a:r>
              <a:rPr lang="en-GB" sz="1400" dirty="0" err="1">
                <a:ea typeface="Calibri" panose="020F0502020204030204" pitchFamily="34" charset="0"/>
                <a:cs typeface="Times New Roman" panose="02020603050405020304" pitchFamily="18" charset="0"/>
              </a:rPr>
              <a:t>Starmer</a:t>
            </a:r>
            <a:r>
              <a:rPr lang="en-GB" sz="1400" dirty="0">
                <a:ea typeface="Calibri" panose="020F0502020204030204" pitchFamily="34" charset="0"/>
                <a:cs typeface="Times New Roman" panose="02020603050405020304" pitchFamily="18" charset="0"/>
              </a:rPr>
              <a:t>, J., 2019b. Gradient Boosting Part 4 : Classification Details [WWW Document]. URL https://www.youtube.com/watch?v=StWY5QWMXCw&amp;t=209s</a:t>
            </a:r>
            <a:endParaRPr lang="fr-F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156" y="1112797"/>
            <a:ext cx="1105643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  <a:endParaRPr lang="fr-FR" alt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Algorithme de machine </a:t>
            </a:r>
            <a:r>
              <a:rPr lang="fr-FR" sz="1600" dirty="0" err="1" smtClean="0"/>
              <a:t>learning</a:t>
            </a:r>
            <a:r>
              <a:rPr lang="fr-FR" sz="1600" dirty="0" smtClean="0"/>
              <a:t> inspiré de la technique de </a:t>
            </a:r>
            <a:r>
              <a:rPr lang="fr-FR" sz="1600" i="1" dirty="0" smtClean="0"/>
              <a:t>Gradient </a:t>
            </a:r>
            <a:r>
              <a:rPr lang="fr-FR" sz="1600" i="1" dirty="0" err="1" smtClean="0"/>
              <a:t>Boosting</a:t>
            </a:r>
            <a:r>
              <a:rPr lang="fr-FR" sz="1600" i="1" dirty="0"/>
              <a:t> </a:t>
            </a:r>
            <a:r>
              <a:rPr lang="fr-FR" sz="1600" dirty="0" smtClean="0"/>
              <a:t>qui </a:t>
            </a:r>
            <a:r>
              <a:rPr lang="fr-FR" sz="1600" dirty="0"/>
              <a:t>utilise généralement un arbre de décision comme </a:t>
            </a:r>
            <a:r>
              <a:rPr lang="fr-FR" sz="1600" i="1" dirty="0" err="1"/>
              <a:t>classifieur</a:t>
            </a:r>
            <a:r>
              <a:rPr lang="fr-FR" sz="1600" i="1" dirty="0"/>
              <a:t> </a:t>
            </a:r>
            <a:r>
              <a:rPr lang="fr-FR" sz="1600" i="1" dirty="0" smtClean="0"/>
              <a:t>faible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Idée du </a:t>
            </a:r>
            <a:r>
              <a:rPr lang="fr-FR" sz="1600" i="1" dirty="0" smtClean="0"/>
              <a:t>Gradient </a:t>
            </a:r>
            <a:r>
              <a:rPr lang="fr-FR" sz="1600" i="1" dirty="0" err="1" smtClean="0"/>
              <a:t>Boosting</a:t>
            </a:r>
            <a:r>
              <a:rPr lang="fr-FR" sz="1600" i="1" dirty="0" smtClean="0"/>
              <a:t> </a:t>
            </a:r>
            <a:r>
              <a:rPr lang="fr-FR" sz="1600" dirty="0" smtClean="0"/>
              <a:t>proposée par Leo </a:t>
            </a:r>
            <a:r>
              <a:rPr lang="fr-FR" sz="1600" dirty="0" err="1" smtClean="0"/>
              <a:t>Breiman</a:t>
            </a:r>
            <a:r>
              <a:rPr lang="fr-FR" sz="1600" dirty="0" smtClean="0"/>
              <a:t> en 1997 puis développée par Jérôme H. Friedman en 1999.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193312" y="2473467"/>
            <a:ext cx="3788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Principe général du Gradient </a:t>
            </a:r>
            <a:r>
              <a:rPr lang="fr-FR" altLang="fr-F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Boosting</a:t>
            </a:r>
            <a:endParaRPr lang="fr-FR" altLang="fr-F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496" y="3046740"/>
            <a:ext cx="10789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R</a:t>
            </a:r>
            <a:r>
              <a:rPr lang="fr-FR" sz="1600" dirty="0" smtClean="0"/>
              <a:t>égresser </a:t>
            </a:r>
            <a:r>
              <a:rPr lang="fr-FR" sz="1600" dirty="0"/>
              <a:t>itérativement un ensemble de </a:t>
            </a:r>
            <a:r>
              <a:rPr lang="fr-FR" sz="1600" dirty="0" err="1"/>
              <a:t>classifieurs</a:t>
            </a:r>
            <a:r>
              <a:rPr lang="fr-FR" sz="1600" dirty="0"/>
              <a:t> faibles (arbres de décision) sur les résidus obtenus avec l’arbre </a:t>
            </a:r>
            <a:r>
              <a:rPr lang="fr-FR" sz="1600" dirty="0" smtClean="0"/>
              <a:t>précédent</a:t>
            </a:r>
            <a:endParaRPr lang="fr-FR" sz="1600" dirty="0"/>
          </a:p>
        </p:txBody>
      </p:sp>
      <p:sp>
        <p:nvSpPr>
          <p:cNvPr id="14" name="Flèche droite 13"/>
          <p:cNvSpPr/>
          <p:nvPr/>
        </p:nvSpPr>
        <p:spPr>
          <a:xfrm>
            <a:off x="165156" y="2994086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165156" y="3562597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698496" y="3628010"/>
            <a:ext cx="104657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La valeur associée à chacune des feuilles est celle qui minimise une fonction de coût spécifique à cet algorithme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698496" y="4213547"/>
            <a:ext cx="104657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Prise </a:t>
            </a:r>
            <a:r>
              <a:rPr lang="fr-FR" sz="1600" dirty="0"/>
              <a:t>en compte de toutes les sorties des </a:t>
            </a:r>
            <a:r>
              <a:rPr lang="fr-FR" sz="1600" dirty="0" err="1"/>
              <a:t>classifieurs</a:t>
            </a:r>
            <a:r>
              <a:rPr lang="fr-FR" sz="1600" dirty="0"/>
              <a:t> faibles </a:t>
            </a:r>
            <a:r>
              <a:rPr lang="fr-FR" sz="1600" dirty="0" smtClean="0"/>
              <a:t>pour prédire la classe associée à un nouvel échantillon, chacun étant pondéré par un paramètre d’apprentissage</a:t>
            </a:r>
            <a:endParaRPr lang="fr-FR" sz="1600" dirty="0"/>
          </a:p>
        </p:txBody>
      </p:sp>
      <p:sp>
        <p:nvSpPr>
          <p:cNvPr id="18" name="Flèche droite 17"/>
          <p:cNvSpPr/>
          <p:nvPr/>
        </p:nvSpPr>
        <p:spPr>
          <a:xfrm>
            <a:off x="165156" y="4243494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938" y="4775116"/>
            <a:ext cx="6691868" cy="1704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45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8823" y="153240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8823" y="1929568"/>
                <a:ext cx="115345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</a:rPr>
                  <a:t>On considère un jeu de données composé de trois fenêtres de signal et de deux variables : la moyenne de l’OBDA et la moyenne du </a:t>
                </a:r>
                <a:r>
                  <a:rPr lang="fr-FR" sz="1600" i="1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roll</a:t>
                </a:r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. Chacun des échantillons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 est associé à une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qui vaut 1 si la fenêtre est associée au comportement « pâture » et 0 sinon. 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1929568"/>
                <a:ext cx="11534503" cy="584775"/>
              </a:xfrm>
              <a:prstGeom prst="rect">
                <a:avLst/>
              </a:prstGeom>
              <a:blipFill>
                <a:blip r:embed="rId2"/>
                <a:stretch>
                  <a:fillRect l="-264" t="-3158" b="-13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296810"/>
                  </p:ext>
                </p:extLst>
              </p:nvPr>
            </p:nvGraphicFramePr>
            <p:xfrm>
              <a:off x="489565" y="2656956"/>
              <a:ext cx="4669517" cy="1589328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comportement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72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Ne pâture pas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au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296810"/>
                  </p:ext>
                </p:extLst>
              </p:nvPr>
            </p:nvGraphicFramePr>
            <p:xfrm>
              <a:off x="489565" y="2656956"/>
              <a:ext cx="4669517" cy="1589328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235" r="-201" b="-24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72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36667" r="-201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232787" r="-201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338333" r="-201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8823" y="4274520"/>
                <a:ext cx="8556171" cy="422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probabilité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On définit les </a:t>
                </a:r>
                <a:r>
                  <a:rPr lang="fr-FR" sz="1600" dirty="0" err="1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odds</a:t>
                </a: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ratio, notés </a:t>
                </a:r>
                <a:r>
                  <a:rPr lang="fr-FR" sz="1600" dirty="0" err="1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odds</a:t>
                </a: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de la façon suivante :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4274520"/>
                <a:ext cx="8556171" cy="422808"/>
              </a:xfrm>
              <a:prstGeom prst="rect">
                <a:avLst/>
              </a:prstGeom>
              <a:blipFill>
                <a:blip r:embed="rId4"/>
                <a:stretch>
                  <a:fillRect l="-356" b="-1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158208" y="4274520"/>
                <a:ext cx="3274999" cy="54002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𝑑𝑑𝑠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fr-FR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fr-FR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=&gt; 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fr-F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fr-FR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⁡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208" y="4274520"/>
                <a:ext cx="3274999" cy="540020"/>
              </a:xfrm>
              <a:prstGeom prst="rect">
                <a:avLst/>
              </a:prstGeom>
              <a:blipFill>
                <a:blip r:embed="rId5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246163" y="4997606"/>
                <a:ext cx="1794530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𝑜𝑑𝑑𝑠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63" y="4997606"/>
                <a:ext cx="1794530" cy="338554"/>
              </a:xfrm>
              <a:prstGeom prst="rect">
                <a:avLst/>
              </a:prstGeom>
              <a:blipFill>
                <a:blip r:embed="rId6"/>
                <a:stretch>
                  <a:fillRect t="-7273" r="-678" b="-2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378823" y="4912604"/>
            <a:ext cx="3265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On pose </a:t>
            </a:r>
            <a:endParaRPr lang="fr-FR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40693" y="4995840"/>
            <a:ext cx="3642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On définit alors la fonction de coût notée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673627" y="5004902"/>
                <a:ext cx="1247265" cy="33855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7" y="5004902"/>
                <a:ext cx="1247265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7927648" y="4958770"/>
            <a:ext cx="383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pour l’échantillon i de la manière </a:t>
            </a:r>
            <a:r>
              <a:rPr lang="fr-FR" sz="1600" dirty="0" smtClean="0">
                <a:ea typeface="Times New Roman" panose="02020603050405020304" pitchFamily="18" charset="0"/>
              </a:rPr>
              <a:t>suivante :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42035" y="5518005"/>
                <a:ext cx="4104137" cy="51629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6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35" y="5518005"/>
                <a:ext cx="4104137" cy="51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89565" y="6281003"/>
            <a:ext cx="21387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ea typeface="Times New Roman" panose="02020603050405020304" pitchFamily="18" charset="0"/>
              </a:rPr>
              <a:t>On démontre alors que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81400" y="6262964"/>
                <a:ext cx="4732258" cy="38196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00" y="6262964"/>
                <a:ext cx="4732258" cy="381964"/>
              </a:xfrm>
              <a:prstGeom prst="rect">
                <a:avLst/>
              </a:prstGeom>
              <a:blipFill>
                <a:blip r:embed="rId9"/>
                <a:stretch>
                  <a:fillRect t="-90476" r="-7465" b="-14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1" grpId="0" animBg="1"/>
      <p:bldP spid="32" grpId="0"/>
      <p:bldP spid="33" grpId="0"/>
      <p:bldP spid="34" grpId="0" animBg="1"/>
      <p:bldP spid="36" grpId="0"/>
      <p:bldP spid="37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78823" y="159611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2151256"/>
            <a:ext cx="1994457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1 : initialisation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823" y="2832130"/>
            <a:ext cx="1534394" cy="344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Première étape 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1953558" y="2779132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e 27"/>
          <p:cNvGrpSpPr/>
          <p:nvPr/>
        </p:nvGrpSpPr>
        <p:grpSpPr>
          <a:xfrm>
            <a:off x="2530345" y="2831305"/>
            <a:ext cx="8765184" cy="372335"/>
            <a:chOff x="2530345" y="2831305"/>
            <a:chExt cx="8765184" cy="372335"/>
          </a:xfrm>
        </p:grpSpPr>
        <p:sp>
          <p:nvSpPr>
            <p:cNvPr id="15" name="Rectangle 14"/>
            <p:cNvSpPr/>
            <p:nvPr/>
          </p:nvSpPr>
          <p:spPr>
            <a:xfrm>
              <a:off x="2530345" y="2831305"/>
              <a:ext cx="8765184" cy="3558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6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Initialisation du modèle avec une valeur constante                définie de la manière suivante :</a:t>
              </a:r>
              <a:endParaRPr lang="fr-FR" sz="16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753815" y="2834308"/>
                  <a:ext cx="7763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815" y="2834308"/>
                  <a:ext cx="77630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3921" y="3373752"/>
                <a:ext cx="2734402" cy="76450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921" y="3373752"/>
                <a:ext cx="2734402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/>
          <p:cNvSpPr txBox="1"/>
          <p:nvPr/>
        </p:nvSpPr>
        <p:spPr>
          <a:xfrm>
            <a:off x="7530117" y="3590573"/>
            <a:ext cx="64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Avec 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70197" y="3624866"/>
                <a:ext cx="1776548" cy="33855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ϒ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fr-F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197" y="3624866"/>
                <a:ext cx="1776548" cy="338554"/>
              </a:xfrm>
              <a:prstGeom prst="rect">
                <a:avLst/>
              </a:prstGeom>
              <a:blipFill>
                <a:blip r:embed="rId4"/>
                <a:stretch>
                  <a:fillRect t="-110909" r="-16438" b="-17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79557" y="4731688"/>
                <a:ext cx="46828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Calibri" panose="020F0502020204030204" pitchFamily="34" charset="0"/>
                  </a:rPr>
                  <a:t>Revient à trouver la valeur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 smtClean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log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pour </a:t>
                </a:r>
                <a:r>
                  <a:rPr lang="fr-FR" sz="1600" dirty="0" smtClean="0">
                    <a:ea typeface="Times New Roman" panose="02020603050405020304" pitchFamily="18" charset="0"/>
                  </a:rPr>
                  <a:t>laquelle la fonction de coût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/>
                  <a:t>est </a:t>
                </a:r>
                <a:r>
                  <a:rPr lang="fr-FR" sz="1600" dirty="0" smtClean="0"/>
                  <a:t>minimale</a:t>
                </a:r>
                <a:endParaRPr lang="fr-FR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57" y="4731688"/>
                <a:ext cx="4682812" cy="584775"/>
              </a:xfrm>
              <a:prstGeom prst="rect">
                <a:avLst/>
              </a:prstGeom>
              <a:blipFill>
                <a:blip r:embed="rId5"/>
                <a:stretch>
                  <a:fillRect l="-781" t="-21875" b="-97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 droite 22"/>
          <p:cNvSpPr/>
          <p:nvPr/>
        </p:nvSpPr>
        <p:spPr>
          <a:xfrm rot="5400000">
            <a:off x="5857498" y="4268225"/>
            <a:ext cx="536117" cy="3908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78135" y="5539467"/>
                <a:ext cx="107687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Trouver la valeur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telle que la </a:t>
                </a:r>
                <a:r>
                  <a:rPr 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fonction de coût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soit minimale revient à trouver la valeur de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laquelle la dérivée s’annule. 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35" y="5539467"/>
                <a:ext cx="10768724" cy="584775"/>
              </a:xfrm>
              <a:prstGeom prst="rect">
                <a:avLst/>
              </a:prstGeom>
              <a:blipFill>
                <a:blip r:embed="rId6"/>
                <a:stretch>
                  <a:fillRect l="-340" t="-63542" b="-5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 droite 24"/>
          <p:cNvSpPr/>
          <p:nvPr/>
        </p:nvSpPr>
        <p:spPr>
          <a:xfrm>
            <a:off x="544795" y="5538287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7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21" grpId="0"/>
      <p:bldP spid="23" grpId="0" animBg="1"/>
      <p:bldP spid="24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78823" y="159611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2137793"/>
            <a:ext cx="1994457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1 : initialisation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892718" y="2665946"/>
                <a:ext cx="980653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On calcule donc la dérivée de la somme de la fonction de coût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en fonction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=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𝑜𝑑𝑑𝑠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18" y="2665946"/>
                <a:ext cx="9806533" cy="338554"/>
              </a:xfrm>
              <a:prstGeom prst="rect">
                <a:avLst/>
              </a:prstGeom>
              <a:blipFill>
                <a:blip r:embed="rId2"/>
                <a:stretch>
                  <a:fillRect l="-311" t="-108929" b="-16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èche droite 26"/>
          <p:cNvSpPr/>
          <p:nvPr/>
        </p:nvSpPr>
        <p:spPr>
          <a:xfrm>
            <a:off x="378823" y="2591794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7579" y="3375291"/>
                <a:ext cx="2557495" cy="76450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den>
                      </m:f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ϒ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9" y="3375291"/>
                <a:ext cx="255749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7579" y="4411053"/>
                <a:ext cx="5897496" cy="76450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den>
                      </m:f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𝑜𝑑𝑑𝑠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fr-FR" sz="16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"/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fr-FR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fr-FR" sz="160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g</m:t>
                                              </m:r>
                                            </m:fName>
                                            <m:e>
                                              <m:r>
                                                <a:rPr lang="fr-FR" sz="1600" i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</m:e>
                                          </m:func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𝑜𝑑𝑑𝑠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9" y="4411053"/>
                <a:ext cx="5897496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Virage 27"/>
          <p:cNvSpPr/>
          <p:nvPr/>
        </p:nvSpPr>
        <p:spPr>
          <a:xfrm rot="5400000">
            <a:off x="3173596" y="3778946"/>
            <a:ext cx="505460" cy="456565"/>
          </a:xfrm>
          <a:prstGeom prst="bentArrow">
            <a:avLst>
              <a:gd name="adj1" fmla="val 25000"/>
              <a:gd name="adj2" fmla="val 25912"/>
              <a:gd name="adj3" fmla="val 3686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 de texte 114"/>
              <p:cNvSpPr txBox="1"/>
              <p:nvPr/>
            </p:nvSpPr>
            <p:spPr>
              <a:xfrm>
                <a:off x="3622428" y="3785775"/>
                <a:ext cx="3667864" cy="34353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On remplace par la définition de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Zone de 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28" y="3785775"/>
                <a:ext cx="3667864" cy="343535"/>
              </a:xfrm>
              <a:prstGeom prst="rect">
                <a:avLst/>
              </a:prstGeom>
              <a:blipFill>
                <a:blip r:embed="rId5"/>
                <a:stretch>
                  <a:fillRect l="-498" t="-1786" b="-1071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7579" y="5580931"/>
                <a:ext cx="3020763" cy="80701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𝑜𝑑𝑑𝑠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p>
                                  </m:sSup>
                                </m:num>
                                <m:den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sSup>
                                    <m:sSupPr>
                                      <m:ctrlP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fr-F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𝑜𝑑𝑑𝑠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9" y="5580931"/>
                <a:ext cx="3020763" cy="807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3500950" y="5800882"/>
            <a:ext cx="676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(*)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68853" y="5587907"/>
                <a:ext cx="1667315" cy="76450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53" y="5587907"/>
                <a:ext cx="1667315" cy="764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èche droite 29"/>
          <p:cNvSpPr/>
          <p:nvPr/>
        </p:nvSpPr>
        <p:spPr>
          <a:xfrm>
            <a:off x="3948892" y="5744596"/>
            <a:ext cx="533340" cy="47968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78144" y="5221813"/>
                <a:ext cx="2777299" cy="312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Définition de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 fonction de </a:t>
                </a:r>
                <a:r>
                  <a:rPr lang="fr-FR" sz="1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odds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4" y="5221813"/>
                <a:ext cx="2777299" cy="312073"/>
              </a:xfrm>
              <a:prstGeom prst="rect">
                <a:avLst/>
              </a:prstGeom>
              <a:blipFill>
                <a:blip r:embed="rId8"/>
                <a:stretch>
                  <a:fillRect l="-658" t="-1961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590812" y="5677354"/>
                <a:ext cx="5196028" cy="5856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Calibri" panose="020F0502020204030204" pitchFamily="34" charset="0"/>
                  </a:rPr>
                  <a:t>La première étape de l’algorithme consiste donc à trouver la valeur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6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𝑜𝑑𝑑𝑠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fr-FR" sz="1600" dirty="0">
                    <a:ea typeface="Times New Roman" panose="02020603050405020304" pitchFamily="18" charset="0"/>
                  </a:rPr>
                  <a:t>pour laquelle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 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= 0</a:t>
                </a:r>
                <a:endParaRPr lang="fr-FR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12" y="5677354"/>
                <a:ext cx="5196028" cy="585610"/>
              </a:xfrm>
              <a:prstGeom prst="rect">
                <a:avLst/>
              </a:prstGeom>
              <a:blipFill>
                <a:blip r:embed="rId9"/>
                <a:stretch>
                  <a:fillRect l="-468" t="-20408" b="-948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32"/>
          <p:cNvCxnSpPr/>
          <p:nvPr/>
        </p:nvCxnSpPr>
        <p:spPr>
          <a:xfrm>
            <a:off x="6456556" y="5436776"/>
            <a:ext cx="0" cy="109532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4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9" grpId="0" animBg="1"/>
      <p:bldP spid="7" grpId="0" animBg="1"/>
      <p:bldP spid="8" grpId="0"/>
      <p:bldP spid="9" grpId="0" animBg="1"/>
      <p:bldP spid="30" grpId="0" animBg="1"/>
      <p:bldP spid="19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78823" y="1537207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418" y="1965443"/>
            <a:ext cx="1994457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1 : initialisation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22288" y="2305300"/>
                <a:ext cx="5524672" cy="2244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Considérons le jeu de données défini précédemment.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Trouver la valeur constante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revient à résoudre l’équation suivante : 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0"/>
                  </a:spcAft>
                  <a:buFont typeface="Wingdings" panose="05000000000000000000" pitchFamily="2" charset="2"/>
                  <a:buChar char=""/>
                </a:pP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-1 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-1 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0 +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0 	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fr-FR" sz="1600" b="1" dirty="0">
                    <a:solidFill>
                      <a:schemeClr val="tx1"/>
                    </a:solidFill>
                    <a:ea typeface="Times New Roman" panose="02020603050405020304" pitchFamily="18" charset="0"/>
                  </a:rPr>
                  <a:t> = 2/3 ≈ 0.67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8" y="2305300"/>
                <a:ext cx="5524672" cy="2244461"/>
              </a:xfrm>
              <a:prstGeom prst="rect">
                <a:avLst/>
              </a:prstGeom>
              <a:blipFill>
                <a:blip r:embed="rId2"/>
                <a:stretch>
                  <a:fillRect l="-4961" t="-815" r="-551" b="-27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au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80318"/>
                  </p:ext>
                </p:extLst>
              </p:nvPr>
            </p:nvGraphicFramePr>
            <p:xfrm>
              <a:off x="6369248" y="2272145"/>
              <a:ext cx="4669517" cy="1589328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comportement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2.6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72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74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Ne pâture pas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au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580318"/>
                  </p:ext>
                </p:extLst>
              </p:nvPr>
            </p:nvGraphicFramePr>
            <p:xfrm>
              <a:off x="6369248" y="2272145"/>
              <a:ext cx="4669517" cy="1576656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235" r="-201" b="-2419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2.6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72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36667" r="-201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240678" r="-201" b="-130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74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335000" r="-20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18840" y="4527609"/>
                <a:ext cx="9408414" cy="87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En repassant par l’expression de p en fonction des </a:t>
                </a:r>
                <a:r>
                  <a:rPr lang="fr-FR" sz="160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odds</a:t>
                </a:r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ratio, on en déduit alors la constante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</a:t>
                </a:r>
                <a:endParaRPr lang="fr-FR" sz="1600" dirty="0" smtClean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b="1" dirty="0" smtClean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</m:e>
                        </m:d>
                      </m:e>
                    </m:func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2/3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1−2/3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≈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fr-FR" sz="16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𝟔𝟗</m:t>
                        </m:r>
                      </m:e>
                    </m:func>
                  </m:oMath>
                </a14:m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0" y="4527609"/>
                <a:ext cx="9408414" cy="878446"/>
              </a:xfrm>
              <a:prstGeom prst="rect">
                <a:avLst/>
              </a:prstGeom>
              <a:blipFill>
                <a:blip r:embed="rId4"/>
                <a:stretch>
                  <a:fillRect l="-389" t="-1389"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lèche droite 31"/>
          <p:cNvSpPr/>
          <p:nvPr/>
        </p:nvSpPr>
        <p:spPr>
          <a:xfrm>
            <a:off x="602407" y="4926370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 de texte 118"/>
              <p:cNvSpPr txBox="1"/>
              <p:nvPr/>
            </p:nvSpPr>
            <p:spPr>
              <a:xfrm>
                <a:off x="378823" y="5479486"/>
                <a:ext cx="11153898" cy="109474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Modèle initialisé avec la valeur 0.69                     </a:t>
                </a:r>
                <a:r>
                  <a:rPr lang="fr-FR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fr-FR" sz="1600" dirty="0" smtClean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réation d’un arbre composé d’une seule feuille qui prédit que le logarithme du </a:t>
                </a:r>
                <a:r>
                  <a:rPr lang="fr-FR" sz="1600" dirty="0" err="1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odds</a:t>
                </a:r>
                <a:r>
                  <a:rPr lang="fr-FR" sz="16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ratio associé à l’évènement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 = le comportement de la fenêtre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 « pâture ») est de 0.69 pour toute fenêtre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fr-FR" sz="16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Zone de texte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5479486"/>
                <a:ext cx="11153898" cy="1094740"/>
              </a:xfrm>
              <a:prstGeom prst="rect">
                <a:avLst/>
              </a:prstGeom>
              <a:blipFill>
                <a:blip r:embed="rId5"/>
                <a:stretch>
                  <a:fillRect l="-273" t="-1676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41" y="6173894"/>
            <a:ext cx="2500238" cy="579097"/>
          </a:xfrm>
          <a:prstGeom prst="rect">
            <a:avLst/>
          </a:prstGeom>
          <a:noFill/>
        </p:spPr>
      </p:pic>
      <p:sp>
        <p:nvSpPr>
          <p:cNvPr id="36" name="Flèche droite 35"/>
          <p:cNvSpPr/>
          <p:nvPr/>
        </p:nvSpPr>
        <p:spPr>
          <a:xfrm>
            <a:off x="3644536" y="5453374"/>
            <a:ext cx="510369" cy="3726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8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2" grpId="0" animBg="1"/>
      <p:bldP spid="34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823" y="2323350"/>
            <a:ext cx="4540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Soit m le numéro de l’itération. Pour m = 1, 2, … </a:t>
            </a:r>
            <a:r>
              <a:rPr lang="fr-FR" sz="1600" dirty="0" smtClean="0">
                <a:ea typeface="Calibri" panose="020F0502020204030204" pitchFamily="34" charset="0"/>
              </a:rPr>
              <a:t>M :</a:t>
            </a:r>
            <a:r>
              <a:rPr lang="fr-FR" sz="1600" dirty="0">
                <a:ea typeface="Calibri" panose="020F0502020204030204" pitchFamily="34" charset="0"/>
              </a:rPr>
              <a:t> 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88194" y="2775199"/>
                <a:ext cx="3263073" cy="70416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"/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94" y="2775199"/>
                <a:ext cx="3263073" cy="704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40102" y="2958005"/>
            <a:ext cx="68264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</a:rPr>
              <a:t>(A)  Calculer                                                                                       pour i = 1,2, …, n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</a:rPr>
              <a:t> </a:t>
            </a:r>
            <a:endParaRPr lang="fr-FR" sz="1600" dirty="0">
              <a:solidFill>
                <a:srgbClr val="8DC5B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82382" y="3773572"/>
                <a:ext cx="4074695" cy="619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Dérivée de la fonction de coût par rapport à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=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𝑜𝑑𝑑𝑠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pour chaque échantillon i 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82" y="3773572"/>
                <a:ext cx="4074695" cy="619272"/>
              </a:xfrm>
              <a:prstGeom prst="rect">
                <a:avLst/>
              </a:prstGeom>
              <a:blipFill>
                <a:blip r:embed="rId3"/>
                <a:stretch>
                  <a:fillRect l="-898" t="-1961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ccolade fermante 7"/>
          <p:cNvSpPr/>
          <p:nvPr/>
        </p:nvSpPr>
        <p:spPr>
          <a:xfrm rot="5400000">
            <a:off x="2993944" y="3138137"/>
            <a:ext cx="186289" cy="9781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77392" y="3773572"/>
                <a:ext cx="3578404" cy="619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rgbClr val="8DC5B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Calcul de la dérivée uniquement avec les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8DC5B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fr-FR" sz="1600" i="1">
                        <a:solidFill>
                          <a:srgbClr val="8DC5B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rgbClr val="8DC5B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rgbClr val="8DC5B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obtenus à l’étape précédente </a:t>
                </a:r>
                <a:endParaRPr lang="fr-FR" sz="1600" dirty="0">
                  <a:solidFill>
                    <a:srgbClr val="8DC5B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392" y="3773572"/>
                <a:ext cx="3578404" cy="619272"/>
              </a:xfrm>
              <a:prstGeom prst="rect">
                <a:avLst/>
              </a:prstGeom>
              <a:blipFill>
                <a:blip r:embed="rId4"/>
                <a:stretch>
                  <a:fillRect l="-852" t="-1961" r="-1533" b="-98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à coins arrondis 10"/>
          <p:cNvSpPr/>
          <p:nvPr/>
        </p:nvSpPr>
        <p:spPr>
          <a:xfrm>
            <a:off x="3653374" y="3127282"/>
            <a:ext cx="1122734" cy="406764"/>
          </a:xfrm>
          <a:prstGeom prst="roundRect">
            <a:avLst/>
          </a:prstGeom>
          <a:noFill/>
          <a:ln w="19050">
            <a:solidFill>
              <a:srgbClr val="8DC5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4742111" y="3514405"/>
            <a:ext cx="601284" cy="408974"/>
          </a:xfrm>
          <a:prstGeom prst="straightConnector1">
            <a:avLst/>
          </a:prstGeom>
          <a:ln w="19050">
            <a:solidFill>
              <a:srgbClr val="8DC5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8191" y="4586755"/>
            <a:ext cx="44839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On a donc pour tout échantillon i et à l’itération m : 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42111" y="4452626"/>
                <a:ext cx="3347776" cy="603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den>
                      </m:f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11" y="4452626"/>
                <a:ext cx="3347776" cy="603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6771" y="5020435"/>
                <a:ext cx="2593467" cy="49154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=−[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𝑜𝑑𝑑𝑠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fr-F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1" y="5020435"/>
                <a:ext cx="2593467" cy="4915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030238" y="5078358"/>
                <a:ext cx="1109022" cy="355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tabLst>
                    <a:tab pos="1550670" algn="l"/>
                  </a:tabLst>
                </a:pP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d’après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(∗)</m:t>
                    </m:r>
                  </m:oMath>
                </a14:m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38" y="5078358"/>
                <a:ext cx="1109022" cy="355803"/>
              </a:xfrm>
              <a:prstGeom prst="rect">
                <a:avLst/>
              </a:prstGeom>
              <a:blipFill>
                <a:blip r:embed="rId7"/>
                <a:stretch>
                  <a:fillRect l="-2747" t="-3448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34274" y="5553017"/>
                <a:ext cx="2595963" cy="35580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  <a:tabLst>
                    <a:tab pos="155067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=−[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fr-F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4" y="5553017"/>
                <a:ext cx="2595963" cy="355803"/>
              </a:xfrm>
              <a:prstGeom prst="rect">
                <a:avLst/>
              </a:prstGeom>
              <a:blipFill>
                <a:blip r:embed="rId8"/>
                <a:stretch>
                  <a:fillRect l="-939" b="-1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34275" y="5957108"/>
                <a:ext cx="2595962" cy="35580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  <a:tabLst>
                    <a:tab pos="155067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fr-F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5" y="5957108"/>
                <a:ext cx="2595962" cy="355803"/>
              </a:xfrm>
              <a:prstGeom prst="rect">
                <a:avLst/>
              </a:prstGeom>
              <a:blipFill>
                <a:blip r:embed="rId9"/>
                <a:stretch>
                  <a:fillRect l="-939" b="-118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129817" y="5931392"/>
                <a:ext cx="2018886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∗∗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Pseudo résidus</a:t>
                </a:r>
                <a:r>
                  <a:rPr lang="fr-F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17" y="5931392"/>
                <a:ext cx="2018886" cy="388696"/>
              </a:xfrm>
              <a:prstGeom prst="rect">
                <a:avLst/>
              </a:prstGeom>
              <a:blipFill>
                <a:blip r:embed="rId10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 de texte 451"/>
              <p:cNvSpPr txBox="1"/>
              <p:nvPr/>
            </p:nvSpPr>
            <p:spPr>
              <a:xfrm>
                <a:off x="5248283" y="5730918"/>
                <a:ext cx="4564694" cy="53784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schemeClr val="accent1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400" u="sng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Remarque</a:t>
                </a: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: Analogie avec les moindres carrés en régression linéaire 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sidu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valeur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observ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valeur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pr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dite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Zone de texte 4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283" y="5730918"/>
                <a:ext cx="4564694" cy="537845"/>
              </a:xfrm>
              <a:prstGeom prst="rect">
                <a:avLst/>
              </a:prstGeom>
              <a:blipFill>
                <a:blip r:embed="rId11"/>
                <a:stretch>
                  <a:fillRect l="-400" t="-2247" r="-533" b="-7865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14853" y="6419147"/>
                <a:ext cx="82677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revient donc à calculer les pseudos résidus de chaque échantillon i pour l’itération m 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53" y="6419147"/>
                <a:ext cx="8267700" cy="338554"/>
              </a:xfrm>
              <a:prstGeom prst="rect">
                <a:avLst/>
              </a:prstGeom>
              <a:blipFill>
                <a:blip r:embed="rId12"/>
                <a:stretch>
                  <a:fillRect l="-368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èche droite 40"/>
          <p:cNvSpPr/>
          <p:nvPr/>
        </p:nvSpPr>
        <p:spPr>
          <a:xfrm>
            <a:off x="533571" y="6415001"/>
            <a:ext cx="481282" cy="37212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67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7" grpId="0"/>
      <p:bldP spid="8" grpId="0" animBg="1"/>
      <p:bldP spid="9" grpId="0"/>
      <p:bldP spid="11" grpId="0" animBg="1"/>
      <p:bldP spid="22" grpId="0"/>
      <p:bldP spid="23" grpId="0" animBg="1"/>
      <p:bldP spid="27" grpId="0" animBg="1"/>
      <p:bldP spid="28" grpId="0"/>
      <p:bldP spid="29" grpId="0" animBg="1"/>
      <p:bldP spid="38" grpId="0" animBg="1"/>
      <p:bldP spid="33" grpId="0"/>
      <p:bldP spid="39" grpId="0" animBg="1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2100167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8823" y="2738713"/>
                <a:ext cx="7912100" cy="70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50670" algn="l"/>
                  </a:tabLst>
                </a:pPr>
                <a:r>
                  <a:rPr lang="fr-FR" sz="1600" u="sng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Exemple : Calcul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 u="sng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(étape 2 – (A))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550670" algn="l"/>
                  </a:tabLst>
                </a:pPr>
                <a:r>
                  <a:rPr lang="fr-FR" sz="160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Considérons la première itération m = 1. Calculons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chaque échantillon i.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2738713"/>
                <a:ext cx="7912100" cy="704104"/>
              </a:xfrm>
              <a:prstGeom prst="rect">
                <a:avLst/>
              </a:prstGeom>
              <a:blipFill>
                <a:blip r:embed="rId2"/>
                <a:stretch>
                  <a:fillRect l="-385" t="-1724" b="-112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308960"/>
                  </p:ext>
                </p:extLst>
              </p:nvPr>
            </p:nvGraphicFramePr>
            <p:xfrm>
              <a:off x="512371" y="3652501"/>
              <a:ext cx="4669517" cy="1589328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comportement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2.6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72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Pâture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15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74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 smtClean="0">
                              <a:effectLst/>
                            </a:rPr>
                            <a:t>Ne pâture pas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fr-FR" sz="16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fr-FR" sz="1600">
                                  <a:effectLst/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oMath>
                          </a14:m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au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308960"/>
                  </p:ext>
                </p:extLst>
              </p:nvPr>
            </p:nvGraphicFramePr>
            <p:xfrm>
              <a:off x="512371" y="3652501"/>
              <a:ext cx="4669517" cy="1589328"/>
            </p:xfrm>
            <a:graphic>
              <a:graphicData uri="http://schemas.openxmlformats.org/drawingml/2006/table">
                <a:tbl>
                  <a:tblPr firstRow="1" firstCol="1" bandRow="1">
                    <a:tableStyleId>{9D7B26C5-4107-4FEC-AEDC-1716B250A1EF}</a:tableStyleId>
                  </a:tblPr>
                  <a:tblGrid>
                    <a:gridCol w="820888">
                      <a:extLst>
                        <a:ext uri="{9D8B030D-6E8A-4147-A177-3AD203B41FA5}">
                          <a16:colId xmlns:a16="http://schemas.microsoft.com/office/drawing/2014/main" val="3824489645"/>
                        </a:ext>
                      </a:extLst>
                    </a:gridCol>
                    <a:gridCol w="824706">
                      <a:extLst>
                        <a:ext uri="{9D8B030D-6E8A-4147-A177-3AD203B41FA5}">
                          <a16:colId xmlns:a16="http://schemas.microsoft.com/office/drawing/2014/main" val="190347835"/>
                        </a:ext>
                      </a:extLst>
                    </a:gridCol>
                    <a:gridCol w="3023923">
                      <a:extLst>
                        <a:ext uri="{9D8B030D-6E8A-4147-A177-3AD203B41FA5}">
                          <a16:colId xmlns:a16="http://schemas.microsoft.com/office/drawing/2014/main" val="4011971893"/>
                        </a:ext>
                      </a:extLst>
                    </a:gridCol>
                  </a:tblGrid>
                  <a:tr h="4920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OBDA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Roll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235" r="-201" b="-24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870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2.6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72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136667" r="-201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5139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2.4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79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236667" r="-201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98496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>
                              <a:effectLst/>
                            </a:rPr>
                            <a:t>1.6</a:t>
                          </a:r>
                          <a:endParaRPr lang="fr-FR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fr-FR" sz="1600" dirty="0">
                              <a:effectLst/>
                            </a:rPr>
                            <a:t>74</a:t>
                          </a:r>
                          <a:endParaRPr lang="fr-FR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4326" t="-336667" r="-201" b="-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28278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487051" y="3900832"/>
                <a:ext cx="3455561" cy="933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=1− 0.67=0.33</m:t>
                      </m:r>
                    </m:oMath>
                  </m:oMathPara>
                </a14:m>
                <a:endParaRPr lang="fr-FR" sz="1600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800"/>
                  </a:spcAft>
                  <a:tabLst>
                    <a:tab pos="155067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=1− </m:t>
                      </m:r>
                      <m: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0.67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=0.33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  <a:tabLst>
                    <a:tab pos="1550670" algn="l"/>
                  </a:tabLst>
                </a:pPr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3 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=0− 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0.67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=− 0.67</m:t>
                    </m:r>
                  </m:oMath>
                </a14:m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051" y="3900832"/>
                <a:ext cx="3455561" cy="933589"/>
              </a:xfrm>
              <a:prstGeom prst="rect">
                <a:avLst/>
              </a:prstGeom>
              <a:blipFill>
                <a:blip r:embed="rId4"/>
                <a:stretch>
                  <a:fillRect b="-6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5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7" y="430334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z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eXtreme</a:t>
            </a:r>
            <a:r>
              <a:rPr lang="fr-FR" sz="2400" dirty="0" smtClean="0"/>
              <a:t> Gradient </a:t>
            </a:r>
            <a:r>
              <a:rPr lang="fr-FR" sz="2400" dirty="0" err="1" smtClean="0"/>
              <a:t>Boosting</a:t>
            </a:r>
            <a:endParaRPr lang="fr-FR" sz="2400" dirty="0"/>
          </a:p>
        </p:txBody>
      </p:sp>
      <p:sp>
        <p:nvSpPr>
          <p:cNvPr id="20" name="Rectangle 19"/>
          <p:cNvSpPr/>
          <p:nvPr/>
        </p:nvSpPr>
        <p:spPr>
          <a:xfrm>
            <a:off x="367522" y="1485471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sur un exemple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823" y="1908643"/>
            <a:ext cx="2724849" cy="355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cœur de l’algorithme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8823" y="1005840"/>
            <a:ext cx="1711234" cy="417921"/>
          </a:xfrm>
          <a:prstGeom prst="rect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67522" y="2446833"/>
                <a:ext cx="10935064" cy="361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rgbClr val="8DC5B1"/>
                    </a:solidFill>
                    <a:ea typeface="Calibri" panose="020F0502020204030204" pitchFamily="34" charset="0"/>
                  </a:rPr>
                  <a:t>(B) Ajuster </a:t>
                </a:r>
                <a:r>
                  <a:rPr lang="fr-FR" sz="1600" dirty="0">
                    <a:solidFill>
                      <a:srgbClr val="8DC5B1"/>
                    </a:solidFill>
                    <a:ea typeface="Calibri" panose="020F0502020204030204" pitchFamily="34" charset="0"/>
                  </a:rPr>
                  <a:t>un arbre de régression aux pseudo-résidus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8DC5B1"/>
                    </a:solidFill>
                    <a:ea typeface="Times New Roman" panose="02020603050405020304" pitchFamily="18" charset="0"/>
                  </a:rPr>
                  <a:t> et créer des feuilles terminales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8DC5B1"/>
                    </a:solidFill>
                    <a:ea typeface="Times New Roman" panose="02020603050405020304" pitchFamily="18" charset="0"/>
                  </a:rPr>
                  <a:t> pour chaque feuille j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>
                  <a:solidFill>
                    <a:srgbClr val="8DC5B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2" y="2446833"/>
                <a:ext cx="10935064" cy="361830"/>
              </a:xfrm>
              <a:prstGeom prst="rect">
                <a:avLst/>
              </a:prstGeom>
              <a:blipFill>
                <a:blip r:embed="rId2"/>
                <a:stretch>
                  <a:fillRect l="-279" t="-3333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7"/>
              <p:cNvSpPr>
                <a:spLocks noChangeArrowheads="1"/>
              </p:cNvSpPr>
              <p:nvPr/>
            </p:nvSpPr>
            <p:spPr bwMode="auto">
              <a:xfrm>
                <a:off x="573482" y="2932814"/>
                <a:ext cx="715593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550988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kumimoji="0" lang="fr-FR" altLang="fr-FR" sz="16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A l’itération m = 1, on ajuste un arbre aux valeurs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kumimoji="0" lang="fr-FR" altLang="fr-FR" sz="1600" b="0" i="0" u="none" strike="noStrike" cap="none" normalizeH="0" baseline="0" dirty="0" smtClean="0">
                    <a:ln>
                      <a:noFill/>
                    </a:ln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L’arbre obtenu est le suivant :</a:t>
                </a:r>
                <a:endParaRPr kumimoji="0" lang="fr-FR" altLang="fr-FR" sz="16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482" y="2932814"/>
                <a:ext cx="7155933" cy="338554"/>
              </a:xfrm>
              <a:prstGeom prst="rect">
                <a:avLst/>
              </a:prstGeom>
              <a:blipFill>
                <a:blip r:embed="rId3"/>
                <a:stretch>
                  <a:fillRect l="-426" t="-5357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083129" y="2033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702" y="3362714"/>
            <a:ext cx="6778704" cy="182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8823" y="5235638"/>
                <a:ext cx="6390917" cy="637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solidFill>
                      <a:srgbClr val="8DC5B1"/>
                    </a:solidFill>
                    <a:ea typeface="Calibri" panose="020F0502020204030204" pitchFamily="34" charset="0"/>
                  </a:rPr>
                  <a:t>(C) Pour </a:t>
                </a:r>
                <a:r>
                  <a:rPr lang="fr-FR" sz="1600" dirty="0">
                    <a:solidFill>
                      <a:srgbClr val="8DC5B1"/>
                    </a:solidFill>
                    <a:ea typeface="Calibri" panose="020F0502020204030204" pitchFamily="34" charset="0"/>
                  </a:rPr>
                  <a:t>j = 1, 2,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600" dirty="0" smtClean="0">
                    <a:solidFill>
                      <a:srgbClr val="8DC5B1"/>
                    </a:solidFill>
                  </a:rPr>
                  <a:t> </a:t>
                </a:r>
                <a:r>
                  <a:rPr lang="fr-FR" sz="1600" dirty="0">
                    <a:solidFill>
                      <a:srgbClr val="8DC5B1"/>
                    </a:solidFill>
                    <a:ea typeface="Times New Roman" panose="02020603050405020304" pitchFamily="18" charset="0"/>
                  </a:rPr>
                  <a:t>calculer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  <m:r>
                      <a:rPr lang="fr-FR" sz="1600" i="1">
                        <a:solidFill>
                          <a:srgbClr val="8DC5B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𝑎𝑟𝑔𝑚𝑖𝑛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1600" i="1">
                            <a:solidFill>
                              <a:srgbClr val="8DC5B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rgbClr val="8DC5B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8DC5B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1600" i="1">
                                <a:solidFill>
                                  <a:srgbClr val="8DC5B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endParaRPr lang="fr-FR" sz="1600" dirty="0">
                  <a:solidFill>
                    <a:srgbClr val="8DC5B1"/>
                  </a:solidFill>
                </a:endParaRPr>
              </a:p>
              <a:p>
                <a:endParaRPr lang="fr-FR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5235638"/>
                <a:ext cx="6390917" cy="637610"/>
              </a:xfrm>
              <a:prstGeom prst="rect">
                <a:avLst/>
              </a:prstGeom>
              <a:blipFill>
                <a:blip r:embed="rId5"/>
                <a:stretch>
                  <a:fillRect l="-477" t="-57692" b="-451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5579" y="5904424"/>
                <a:ext cx="2343021" cy="575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Pour chaque feuille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de l’arbre créé à l’itération m …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" y="5904424"/>
                <a:ext cx="2343021" cy="575157"/>
              </a:xfrm>
              <a:prstGeom prst="rect">
                <a:avLst/>
              </a:prstGeom>
              <a:blipFill>
                <a:blip r:embed="rId6"/>
                <a:stretch>
                  <a:fillRect l="-781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617410" y="5937032"/>
                <a:ext cx="2159000" cy="54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… on trouve la valeur 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pour cette feuille 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10" y="5937032"/>
                <a:ext cx="2159000" cy="543610"/>
              </a:xfrm>
              <a:prstGeom prst="rect">
                <a:avLst/>
              </a:prstGeom>
              <a:blipFill>
                <a:blip r:embed="rId7"/>
                <a:stretch>
                  <a:fillRect l="-845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066037" y="5136385"/>
                <a:ext cx="3327400" cy="591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ϒ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𝑗𝑚</m:t>
                        </m:r>
                      </m:sub>
                    </m:sSub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correspond à la valeur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𝑜𝑑𝑑𝑠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qui minimise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sub>
                      <m:sup/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ϒ</m:t>
                            </m:r>
                          </m:e>
                        </m:d>
                      </m:e>
                    </m:nary>
                  </m:oMath>
                </a14:m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37" y="5136385"/>
                <a:ext cx="3327400" cy="591252"/>
              </a:xfrm>
              <a:prstGeom prst="rect">
                <a:avLst/>
              </a:prstGeom>
              <a:blipFill>
                <a:blip r:embed="rId8"/>
                <a:stretch>
                  <a:fillRect l="-549" t="-13402" b="-75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137458" y="6110463"/>
                <a:ext cx="3302000" cy="54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fr-FR" sz="14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Seuls les échantillons i qui appartiennent à la feuille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sont impliqués dans la somme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58" y="6110463"/>
                <a:ext cx="3302000" cy="543610"/>
              </a:xfrm>
              <a:prstGeom prst="rect">
                <a:avLst/>
              </a:prstGeom>
              <a:blipFill>
                <a:blip r:embed="rId9"/>
                <a:stretch>
                  <a:fillRect l="-555" t="-1111" r="-924" b="-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 de texte 479"/>
              <p:cNvSpPr txBox="1"/>
              <p:nvPr/>
            </p:nvSpPr>
            <p:spPr>
              <a:xfrm>
                <a:off x="9522282" y="6076460"/>
                <a:ext cx="2669718" cy="5302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Expression de la fonction de coût </a:t>
                </a:r>
                <a14:m>
                  <m:oMath xmlns:m="http://schemas.openxmlformats.org/officeDocument/2006/math"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400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fr-FR" sz="1400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ED7D3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ED7D3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400" i="1">
                        <a:solidFill>
                          <a:srgbClr val="ED7D3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FR" sz="1400" i="1">
                        <a:solidFill>
                          <a:srgbClr val="ED7D3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endParaRPr lang="fr-FR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Zone de texte 4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282" y="6076460"/>
                <a:ext cx="2669718" cy="530225"/>
              </a:xfrm>
              <a:prstGeom prst="rect">
                <a:avLst/>
              </a:prstGeom>
              <a:blipFill>
                <a:blip r:embed="rId10"/>
                <a:stretch>
                  <a:fillRect l="-685" t="-1149" b="-13793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ccolade fermante 25"/>
          <p:cNvSpPr/>
          <p:nvPr/>
        </p:nvSpPr>
        <p:spPr>
          <a:xfrm rot="5400000">
            <a:off x="1621073" y="5050356"/>
            <a:ext cx="173435" cy="1181132"/>
          </a:xfrm>
          <a:prstGeom prst="rightBrace">
            <a:avLst/>
          </a:prstGeom>
          <a:ln>
            <a:solidFill>
              <a:srgbClr val="8DC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vers le bas 27"/>
          <p:cNvSpPr/>
          <p:nvPr/>
        </p:nvSpPr>
        <p:spPr>
          <a:xfrm>
            <a:off x="2972369" y="5554204"/>
            <a:ext cx="131303" cy="193419"/>
          </a:xfrm>
          <a:prstGeom prst="downArrow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vers le bas 30"/>
          <p:cNvSpPr/>
          <p:nvPr/>
        </p:nvSpPr>
        <p:spPr>
          <a:xfrm rot="16200000">
            <a:off x="6815953" y="5313920"/>
            <a:ext cx="203870" cy="236182"/>
          </a:xfrm>
          <a:prstGeom prst="downArrow">
            <a:avLst/>
          </a:prstGeom>
          <a:solidFill>
            <a:srgbClr val="8DC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ccolade fermante 33"/>
          <p:cNvSpPr/>
          <p:nvPr/>
        </p:nvSpPr>
        <p:spPr>
          <a:xfrm rot="5400000">
            <a:off x="8296009" y="5437920"/>
            <a:ext cx="133077" cy="594717"/>
          </a:xfrm>
          <a:prstGeom prst="rightBrace">
            <a:avLst/>
          </a:prstGeom>
          <a:ln>
            <a:solidFill>
              <a:srgbClr val="8DC5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5400000">
            <a:off x="9278373" y="5082720"/>
            <a:ext cx="155758" cy="1332577"/>
          </a:xfrm>
          <a:prstGeom prst="rightBrace">
            <a:avLst/>
          </a:prstGeom>
          <a:ln>
            <a:solidFill>
              <a:srgbClr val="F7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92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3" grpId="0"/>
      <p:bldP spid="24" grpId="0"/>
      <p:bldP spid="25" grpId="0"/>
      <p:bldP spid="27" grpId="0"/>
      <p:bldP spid="26" grpId="0" animBg="1"/>
      <p:bldP spid="28" grpId="0" animBg="1"/>
      <p:bldP spid="31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Cadre">
  <a:themeElements>
    <a:clrScheme name="Personnalisé 10">
      <a:dk1>
        <a:sysClr val="windowText" lastClr="000000"/>
      </a:dk1>
      <a:lt1>
        <a:sysClr val="window" lastClr="FFFFFF"/>
      </a:lt1>
      <a:dk2>
        <a:srgbClr val="9EB060"/>
      </a:dk2>
      <a:lt2>
        <a:srgbClr val="FEFAC9"/>
      </a:lt2>
      <a:accent1>
        <a:srgbClr val="F7B183"/>
      </a:accent1>
      <a:accent2>
        <a:srgbClr val="F7B183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FormationPG_SVM</Template>
  <TotalTime>607</TotalTime>
  <Words>1218</Words>
  <Application>Microsoft Office PowerPoint</Application>
  <PresentationFormat>Grand écran</PresentationFormat>
  <Paragraphs>317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Corbel</vt:lpstr>
      <vt:lpstr>Courier New</vt:lpstr>
      <vt:lpstr>Times New Roman</vt:lpstr>
      <vt:lpstr>Wingdings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 riaboff</dc:creator>
  <cp:lastModifiedBy>lucile riaboff</cp:lastModifiedBy>
  <cp:revision>87</cp:revision>
  <dcterms:created xsi:type="dcterms:W3CDTF">2020-10-06T16:04:24Z</dcterms:created>
  <dcterms:modified xsi:type="dcterms:W3CDTF">2020-10-09T06:34:41Z</dcterms:modified>
</cp:coreProperties>
</file>