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3" r:id="rId3"/>
    <p:sldId id="257" r:id="rId4"/>
    <p:sldId id="259" r:id="rId5"/>
    <p:sldId id="260" r:id="rId6"/>
    <p:sldId id="262" r:id="rId7"/>
    <p:sldId id="263" r:id="rId8"/>
    <p:sldId id="264" r:id="rId9"/>
    <p:sldId id="265" r:id="rId10"/>
    <p:sldId id="272"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3" d="100"/>
          <a:sy n="73"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2/24/2020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2/24/2020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3406" y="1966478"/>
            <a:ext cx="10489474" cy="3766929"/>
          </a:xfrm>
          <a:prstGeom prst="rect">
            <a:avLst/>
          </a:prstGeom>
        </p:spPr>
        <p:txBody>
          <a:bodyPr wrap="square">
            <a:spAutoFit/>
          </a:bodyPr>
          <a:lstStyle/>
          <a:p>
            <a:pPr>
              <a:lnSpc>
                <a:spcPct val="107000"/>
              </a:lnSpc>
              <a:spcAft>
                <a:spcPts val="800"/>
              </a:spcAft>
            </a:pPr>
            <a:r>
              <a:rPr lang="en-US" sz="3200" b="1" dirty="0">
                <a:solidFill>
                  <a:srgbClr val="FF0000"/>
                </a:solidFill>
              </a:rPr>
              <a:t>AUTISM APPROACH </a:t>
            </a:r>
            <a:r>
              <a:rPr lang="en-US" sz="3200" b="1" dirty="0" smtClean="0">
                <a:solidFill>
                  <a:srgbClr val="FF0000"/>
                </a:solidFill>
              </a:rPr>
              <a:t>SOFTWARE(</a:t>
            </a:r>
            <a:r>
              <a:rPr lang="en-US" dirty="0"/>
              <a:t>Autistic student’s Coach </a:t>
            </a:r>
            <a:r>
              <a:rPr lang="en-US" sz="3200" b="1" dirty="0" smtClean="0">
                <a:solidFill>
                  <a:srgbClr val="FF0000"/>
                </a:solidFill>
              </a:rPr>
              <a:t>)</a:t>
            </a:r>
            <a:endParaRPr lang="en-US" sz="28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Kelvin </a:t>
            </a:r>
            <a:r>
              <a:rPr lang="en-US" sz="3200" dirty="0" err="1" smtClean="0">
                <a:latin typeface="Times New Roman" panose="02020603050405020304" pitchFamily="18" charset="0"/>
                <a:ea typeface="Calibri" panose="020F0502020204030204" pitchFamily="34" charset="0"/>
                <a:cs typeface="Times New Roman" panose="02020603050405020304" pitchFamily="18" charset="0"/>
              </a:rPr>
              <a:t>Ndungu</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smtClean="0">
                <a:latin typeface="Times New Roman" panose="02020603050405020304" pitchFamily="18" charset="0"/>
                <a:ea typeface="Calibri" panose="020F0502020204030204" pitchFamily="34" charset="0"/>
                <a:cs typeface="Times New Roman" panose="02020603050405020304" pitchFamily="18" charset="0"/>
              </a:rPr>
              <a:t>Kamau</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BIT/0056/14</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Supervisor: </a:t>
            </a:r>
            <a:r>
              <a:rPr lang="en-US" sz="3200" dirty="0" err="1" smtClean="0">
                <a:latin typeface="Times New Roman" panose="02020603050405020304" pitchFamily="18" charset="0"/>
                <a:ea typeface="Calibri" panose="020F0502020204030204" pitchFamily="34" charset="0"/>
                <a:cs typeface="Times New Roman" panose="02020603050405020304" pitchFamily="18" charset="0"/>
              </a:rPr>
              <a:t>Mr</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 Dan </a:t>
            </a:r>
            <a:r>
              <a:rPr lang="en-US" sz="3200" dirty="0" err="1" smtClean="0">
                <a:latin typeface="Times New Roman" panose="02020603050405020304" pitchFamily="18" charset="0"/>
                <a:ea typeface="Calibri" panose="020F0502020204030204" pitchFamily="34" charset="0"/>
                <a:cs typeface="Times New Roman" panose="02020603050405020304" pitchFamily="18" charset="0"/>
              </a:rPr>
              <a:t>Khaoya</a:t>
            </a:r>
            <a:endParaRPr lang="en-US" sz="3200" dirty="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3200" dirty="0">
                <a:latin typeface="Times New Roman" panose="02020603050405020304" pitchFamily="18" charset="0"/>
                <a:ea typeface="Calibri" panose="020F0502020204030204" pitchFamily="34" charset="0"/>
                <a:cs typeface="Times New Roman" panose="02020603050405020304" pitchFamily="18" charset="0"/>
              </a:rPr>
              <a:t>Supervisor 2: </a:t>
            </a:r>
            <a:r>
              <a:rPr lang="en-US" sz="3200" dirty="0" err="1">
                <a:latin typeface="Times New Roman" panose="02020603050405020304" pitchFamily="18" charset="0"/>
                <a:ea typeface="Calibri" panose="020F0502020204030204" pitchFamily="34" charset="0"/>
                <a:cs typeface="Times New Roman" panose="02020603050405020304" pitchFamily="18" charset="0"/>
              </a:rPr>
              <a:t>Mr</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Dennis </a:t>
            </a:r>
            <a:r>
              <a:rPr lang="en-US" sz="3200" dirty="0" err="1" smtClean="0">
                <a:latin typeface="Times New Roman" panose="02020603050405020304" pitchFamily="18" charset="0"/>
                <a:ea typeface="Calibri" panose="020F0502020204030204" pitchFamily="34" charset="0"/>
                <a:cs typeface="Times New Roman" panose="02020603050405020304" pitchFamily="18" charset="0"/>
              </a:rPr>
              <a:t>Gichuki</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Department: I.T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58792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32411" y="953589"/>
            <a:ext cx="9509760" cy="4985980"/>
          </a:xfrm>
          <a:prstGeom prst="rect">
            <a:avLst/>
          </a:prstGeom>
        </p:spPr>
        <p:txBody>
          <a:bodyPr wrap="square">
            <a:spAutoFit/>
          </a:bodyPr>
          <a:lstStyle/>
          <a:p>
            <a:pPr marR="0" lvl="0" algn="just">
              <a:spcBef>
                <a:spcPts val="0"/>
              </a:spcBef>
              <a:spcAft>
                <a:spcPts val="0"/>
              </a:spcAft>
            </a:pPr>
            <a:r>
              <a:rPr lang="en-US" sz="3600" b="1" dirty="0">
                <a:latin typeface="Gill Sans MT" panose="020B0502020104020203" pitchFamily="34" charset="0"/>
              </a:rPr>
              <a:t>N</a:t>
            </a:r>
            <a:r>
              <a:rPr lang="en-US" sz="3600" b="1" dirty="0" smtClean="0">
                <a:latin typeface="Gill Sans MT" panose="020B0502020104020203" pitchFamily="34" charset="0"/>
              </a:rPr>
              <a:t>on-functional Requirements</a:t>
            </a:r>
          </a:p>
          <a:p>
            <a:pPr marR="0" lvl="0" algn="just">
              <a:spcBef>
                <a:spcPts val="0"/>
              </a:spcBef>
              <a:spcAft>
                <a:spcPts val="0"/>
              </a:spcAft>
            </a:pPr>
            <a:endParaRPr lang="en-US" dirty="0" smtClean="0">
              <a:latin typeface="Gill Sans MT" panose="020B0502020104020203" pitchFamily="34" charset="0"/>
              <a:ea typeface="Tahoma" panose="020B0604030504040204" pitchFamily="34" charset="0"/>
            </a:endParaRPr>
          </a:p>
          <a:p>
            <a:pPr marL="342900" marR="0" lvl="0" indent="-342900" algn="just">
              <a:spcBef>
                <a:spcPts val="0"/>
              </a:spcBef>
              <a:spcAft>
                <a:spcPts val="0"/>
              </a:spcAft>
              <a:buFont typeface="+mj-lt"/>
              <a:buAutoNum type="romanLcPeriod"/>
            </a:pPr>
            <a:r>
              <a:rPr lang="en-US" sz="2400" dirty="0" smtClean="0">
                <a:latin typeface="Gill Sans MT" panose="020B0502020104020203" pitchFamily="34" charset="0"/>
                <a:ea typeface="Tahoma" panose="020B0604030504040204" pitchFamily="34" charset="0"/>
              </a:rPr>
              <a:t>User-friendly </a:t>
            </a:r>
            <a:r>
              <a:rPr lang="en-US" sz="2400" dirty="0">
                <a:latin typeface="Gill Sans MT" panose="020B0502020104020203" pitchFamily="34" charset="0"/>
                <a:ea typeface="Tahoma" panose="020B0604030504040204" pitchFamily="34" charset="0"/>
              </a:rPr>
              <a:t>- The system should not be difficult to learn and use due to its ease interface and easy functionalities. </a:t>
            </a:r>
          </a:p>
          <a:p>
            <a:pPr marL="342900" marR="0" lvl="0" indent="-342900" algn="just">
              <a:spcBef>
                <a:spcPts val="0"/>
              </a:spcBef>
              <a:spcAft>
                <a:spcPts val="0"/>
              </a:spcAft>
              <a:buFont typeface="+mj-lt"/>
              <a:buAutoNum type="romanLcPeriod"/>
            </a:pPr>
            <a:r>
              <a:rPr lang="en-US" sz="2400" dirty="0">
                <a:latin typeface="Gill Sans MT" panose="020B0502020104020203" pitchFamily="34" charset="0"/>
                <a:ea typeface="Tahoma" panose="020B0604030504040204" pitchFamily="34" charset="0"/>
              </a:rPr>
              <a:t>Reliability - The system should be reliable and would depend on external database. </a:t>
            </a:r>
          </a:p>
          <a:p>
            <a:pPr marL="342900" marR="0" lvl="0" indent="-342900" algn="just">
              <a:spcBef>
                <a:spcPts val="0"/>
              </a:spcBef>
              <a:spcAft>
                <a:spcPts val="0"/>
              </a:spcAft>
              <a:buFont typeface="+mj-lt"/>
              <a:buAutoNum type="romanLcPeriod"/>
            </a:pPr>
            <a:r>
              <a:rPr lang="en-US" sz="2400" dirty="0">
                <a:latin typeface="Gill Sans MT" panose="020B0502020104020203" pitchFamily="34" charset="0"/>
                <a:ea typeface="Tahoma" panose="020B0604030504040204" pitchFamily="34" charset="0"/>
              </a:rPr>
              <a:t>Portability - The application should be developed using standard software like Java and MySQL. </a:t>
            </a:r>
          </a:p>
          <a:p>
            <a:pPr marL="342900" marR="0" lvl="0" indent="-342900" algn="just">
              <a:spcBef>
                <a:spcPts val="0"/>
              </a:spcBef>
              <a:spcAft>
                <a:spcPts val="0"/>
              </a:spcAft>
              <a:buFont typeface="+mj-lt"/>
              <a:buAutoNum type="romanLcPeriod"/>
            </a:pPr>
            <a:r>
              <a:rPr lang="en-US" sz="2400" dirty="0">
                <a:latin typeface="Gill Sans MT" panose="020B0502020104020203" pitchFamily="34" charset="0"/>
                <a:ea typeface="Tahoma" panose="020B0604030504040204" pitchFamily="34" charset="0"/>
              </a:rPr>
              <a:t>Availability - This software should be available in the internet for download.</a:t>
            </a:r>
          </a:p>
          <a:p>
            <a:pPr marL="342900" marR="0" lvl="0" indent="-342900" algn="just">
              <a:spcBef>
                <a:spcPts val="0"/>
              </a:spcBef>
              <a:spcAft>
                <a:spcPts val="0"/>
              </a:spcAft>
              <a:buFont typeface="+mj-lt"/>
              <a:buAutoNum type="romanLcPeriod"/>
            </a:pPr>
            <a:r>
              <a:rPr lang="en-US" sz="2400" dirty="0">
                <a:latin typeface="Gill Sans MT" panose="020B0502020104020203" pitchFamily="34" charset="0"/>
                <a:ea typeface="Tahoma" panose="020B0604030504040204" pitchFamily="34" charset="0"/>
              </a:rPr>
              <a:t>Maintainability - The system used the 2-tier architecture. The 1st tier the GUI, which is said to be front-end and the 2nd tier was the database, which uses MySQL server database which is the back-end.</a:t>
            </a:r>
          </a:p>
        </p:txBody>
      </p:sp>
    </p:spTree>
    <p:extLst>
      <p:ext uri="{BB962C8B-B14F-4D97-AF65-F5344CB8AC3E}">
        <p14:creationId xmlns:p14="http://schemas.microsoft.com/office/powerpoint/2010/main" val="4844944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81051" y="1737360"/>
            <a:ext cx="8882743" cy="2800767"/>
          </a:xfrm>
          <a:prstGeom prst="rect">
            <a:avLst/>
          </a:prstGeom>
        </p:spPr>
        <p:txBody>
          <a:bodyPr wrap="square">
            <a:spAutoFit/>
          </a:bodyPr>
          <a:lstStyle/>
          <a:p>
            <a:pPr algn="just"/>
            <a:r>
              <a:rPr lang="en-US" sz="3600" b="1" dirty="0">
                <a:latin typeface="Gill Sans MT" panose="020B0502020104020203" pitchFamily="34" charset="0"/>
              </a:rPr>
              <a:t>Software and system requirements</a:t>
            </a:r>
          </a:p>
          <a:p>
            <a:pPr marR="0" lvl="0" algn="just">
              <a:spcBef>
                <a:spcPts val="0"/>
              </a:spcBef>
              <a:spcAft>
                <a:spcPts val="0"/>
              </a:spcAft>
            </a:pPr>
            <a:endParaRPr lang="en-US" sz="2000" dirty="0" smtClean="0">
              <a:latin typeface="Gill Sans MT" panose="020B0502020104020203" pitchFamily="34" charset="0"/>
              <a:ea typeface="Tahoma" panose="020B0604030504040204" pitchFamily="34" charset="0"/>
            </a:endParaRPr>
          </a:p>
          <a:p>
            <a:pPr marL="342900" indent="-342900" algn="just">
              <a:buFont typeface="Symbol" panose="05050102010706020507" pitchFamily="18" charset="2"/>
              <a:buChar char=""/>
            </a:pPr>
            <a:r>
              <a:rPr lang="en-US" sz="2400" dirty="0" smtClean="0">
                <a:latin typeface="Gill Sans MT" panose="020B0502020104020203" pitchFamily="34" charset="0"/>
              </a:rPr>
              <a:t>Windows Operating System</a:t>
            </a:r>
          </a:p>
          <a:p>
            <a:pPr marL="342900" indent="-342900" algn="just">
              <a:buFont typeface="Symbol" panose="05050102010706020507" pitchFamily="18" charset="2"/>
              <a:buChar char=""/>
            </a:pPr>
            <a:r>
              <a:rPr lang="en-US" sz="2400" dirty="0" smtClean="0">
                <a:latin typeface="Gill Sans MT" panose="020B0502020104020203" pitchFamily="34" charset="0"/>
              </a:rPr>
              <a:t>DBMS - </a:t>
            </a:r>
            <a:r>
              <a:rPr lang="en-US" sz="2400" dirty="0" err="1" smtClean="0">
                <a:latin typeface="Gill Sans MT" panose="020B0502020104020203" pitchFamily="34" charset="0"/>
              </a:rPr>
              <a:t>Mysql</a:t>
            </a:r>
            <a:endParaRPr lang="en-US" sz="2400" dirty="0">
              <a:latin typeface="Gill Sans MT" panose="020B0502020104020203" pitchFamily="34" charset="0"/>
            </a:endParaRPr>
          </a:p>
          <a:p>
            <a:pPr marL="342900" marR="0" lvl="0" indent="-342900" algn="just">
              <a:spcBef>
                <a:spcPts val="0"/>
              </a:spcBef>
              <a:spcAft>
                <a:spcPts val="0"/>
              </a:spcAft>
              <a:buFont typeface="Symbol" panose="05050102010706020507" pitchFamily="18" charset="2"/>
              <a:buChar char=""/>
            </a:pPr>
            <a:r>
              <a:rPr lang="en-US" sz="2400" dirty="0" smtClean="0">
                <a:latin typeface="Gill Sans MT" panose="020B0502020104020203" pitchFamily="34" charset="0"/>
                <a:ea typeface="Tahoma" panose="020B0604030504040204" pitchFamily="34" charset="0"/>
              </a:rPr>
              <a:t>Intel </a:t>
            </a:r>
            <a:r>
              <a:rPr lang="en-US" sz="2400" dirty="0">
                <a:latin typeface="Gill Sans MT" panose="020B0502020104020203" pitchFamily="34" charset="0"/>
                <a:ea typeface="Tahoma" panose="020B0604030504040204" pitchFamily="34" charset="0"/>
              </a:rPr>
              <a:t>Core i7 1.8 GHz processors – for best performance.</a:t>
            </a:r>
          </a:p>
          <a:p>
            <a:pPr marL="342900" marR="0" lvl="0" indent="-342900" algn="just">
              <a:spcBef>
                <a:spcPts val="0"/>
              </a:spcBef>
              <a:spcAft>
                <a:spcPts val="0"/>
              </a:spcAft>
              <a:buFont typeface="Symbol" panose="05050102010706020507" pitchFamily="18" charset="2"/>
              <a:buChar char=""/>
            </a:pPr>
            <a:r>
              <a:rPr lang="en-US" sz="2400" dirty="0">
                <a:latin typeface="Gill Sans MT" panose="020B0502020104020203" pitchFamily="34" charset="0"/>
                <a:ea typeface="Tahoma" panose="020B0604030504040204" pitchFamily="34" charset="0"/>
              </a:rPr>
              <a:t>8 GB Ram – to enhance performance by avoiding lags in operations of the development software and </a:t>
            </a:r>
            <a:r>
              <a:rPr lang="en-US" sz="2400" dirty="0" smtClean="0">
                <a:latin typeface="Gill Sans MT" panose="020B0502020104020203" pitchFamily="34" charset="0"/>
                <a:ea typeface="Tahoma" panose="020B0604030504040204" pitchFamily="34" charset="0"/>
              </a:rPr>
              <a:t>OS</a:t>
            </a:r>
            <a:endParaRPr lang="en-US" sz="2400" dirty="0">
              <a:latin typeface="Gill Sans MT" panose="020B0502020104020203" pitchFamily="34" charset="0"/>
              <a:ea typeface="Tahoma" panose="020B0604030504040204" pitchFamily="34" charset="0"/>
            </a:endParaRPr>
          </a:p>
        </p:txBody>
      </p:sp>
    </p:spTree>
    <p:extLst>
      <p:ext uri="{BB962C8B-B14F-4D97-AF65-F5344CB8AC3E}">
        <p14:creationId xmlns:p14="http://schemas.microsoft.com/office/powerpoint/2010/main" val="15926044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56114" y="1444173"/>
            <a:ext cx="6096000" cy="3416320"/>
          </a:xfrm>
          <a:prstGeom prst="rect">
            <a:avLst/>
          </a:prstGeom>
        </p:spPr>
        <p:txBody>
          <a:bodyPr>
            <a:spAutoFit/>
          </a:bodyPr>
          <a:lstStyle/>
          <a:p>
            <a:pPr algn="just"/>
            <a:r>
              <a:rPr lang="en-US" sz="3600" b="1" dirty="0">
                <a:latin typeface="Gill Sans MT" panose="020B0502020104020203" pitchFamily="34" charset="0"/>
              </a:rPr>
              <a:t>Programming </a:t>
            </a:r>
            <a:r>
              <a:rPr lang="en-US" sz="3600" b="1" dirty="0" smtClean="0">
                <a:latin typeface="Gill Sans MT" panose="020B0502020104020203" pitchFamily="34" charset="0"/>
              </a:rPr>
              <a:t>tools</a:t>
            </a:r>
            <a:endParaRPr lang="en-US" sz="2400" dirty="0" smtClean="0">
              <a:latin typeface="Gill Sans MT" panose="020B0502020104020203" pitchFamily="34" charset="0"/>
              <a:ea typeface="Tahoma" panose="020B0604030504040204" pitchFamily="34" charset="0"/>
            </a:endParaRPr>
          </a:p>
          <a:p>
            <a:pPr marL="342900" marR="0" lvl="0" indent="-342900" algn="just">
              <a:spcBef>
                <a:spcPts val="0"/>
              </a:spcBef>
              <a:spcAft>
                <a:spcPts val="0"/>
              </a:spcAft>
              <a:buFont typeface="Symbol" panose="05050102010706020507" pitchFamily="18" charset="2"/>
              <a:buChar char=""/>
            </a:pPr>
            <a:r>
              <a:rPr lang="en-US" sz="2400" dirty="0" smtClean="0">
                <a:latin typeface="Gill Sans MT" panose="020B0502020104020203" pitchFamily="34" charset="0"/>
                <a:ea typeface="Tahoma" panose="020B0604030504040204" pitchFamily="34" charset="0"/>
              </a:rPr>
              <a:t>Operating </a:t>
            </a:r>
            <a:r>
              <a:rPr lang="en-US" sz="2400" dirty="0">
                <a:latin typeface="Gill Sans MT" panose="020B0502020104020203" pitchFamily="34" charset="0"/>
                <a:ea typeface="Tahoma" panose="020B0604030504040204" pitchFamily="34" charset="0"/>
              </a:rPr>
              <a:t>System</a:t>
            </a:r>
          </a:p>
          <a:p>
            <a:pPr marL="342900" marR="0" lvl="0" indent="-342900" algn="just">
              <a:spcBef>
                <a:spcPts val="0"/>
              </a:spcBef>
              <a:spcAft>
                <a:spcPts val="0"/>
              </a:spcAft>
              <a:buFont typeface="Symbol" panose="05050102010706020507" pitchFamily="18" charset="2"/>
              <a:buChar char=""/>
            </a:pPr>
            <a:r>
              <a:rPr lang="en-US" sz="2400" dirty="0">
                <a:latin typeface="Gill Sans MT" panose="020B0502020104020203" pitchFamily="34" charset="0"/>
                <a:ea typeface="Tahoma" panose="020B0604030504040204" pitchFamily="34" charset="0"/>
              </a:rPr>
              <a:t>NetBeans IDE</a:t>
            </a:r>
          </a:p>
          <a:p>
            <a:pPr marL="342900" marR="0" lvl="0" indent="-342900" algn="just">
              <a:spcBef>
                <a:spcPts val="0"/>
              </a:spcBef>
              <a:spcAft>
                <a:spcPts val="0"/>
              </a:spcAft>
              <a:buFont typeface="Symbol" panose="05050102010706020507" pitchFamily="18" charset="2"/>
              <a:buChar char=""/>
            </a:pPr>
            <a:r>
              <a:rPr lang="en-US" sz="2400" dirty="0">
                <a:latin typeface="Gill Sans MT" panose="020B0502020104020203" pitchFamily="34" charset="0"/>
                <a:ea typeface="Tahoma" panose="020B0604030504040204" pitchFamily="34" charset="0"/>
              </a:rPr>
              <a:t>Apache</a:t>
            </a:r>
          </a:p>
          <a:p>
            <a:pPr marL="342900" marR="0" lvl="0" indent="-342900" algn="just">
              <a:spcBef>
                <a:spcPts val="0"/>
              </a:spcBef>
              <a:spcAft>
                <a:spcPts val="0"/>
              </a:spcAft>
              <a:buFont typeface="Symbol" panose="05050102010706020507" pitchFamily="18" charset="2"/>
              <a:buChar char=""/>
            </a:pPr>
            <a:r>
              <a:rPr lang="en-US" sz="2400" dirty="0" smtClean="0">
                <a:latin typeface="Gill Sans MT" panose="020B0502020104020203" pitchFamily="34" charset="0"/>
                <a:ea typeface="Tahoma" panose="020B0604030504040204" pitchFamily="34" charset="0"/>
              </a:rPr>
              <a:t>JDK</a:t>
            </a:r>
          </a:p>
          <a:p>
            <a:pPr marR="0" lvl="0" algn="just">
              <a:spcBef>
                <a:spcPts val="0"/>
              </a:spcBef>
              <a:spcAft>
                <a:spcPts val="0"/>
              </a:spcAft>
            </a:pPr>
            <a:r>
              <a:rPr lang="en-US" sz="3600" b="1" dirty="0" smtClean="0">
                <a:latin typeface="Gill Sans MT" panose="020B0502020104020203" pitchFamily="34" charset="0"/>
                <a:ea typeface="Tahoma" panose="020B0604030504040204" pitchFamily="34" charset="0"/>
              </a:rPr>
              <a:t>Programming Languages</a:t>
            </a:r>
          </a:p>
          <a:p>
            <a:pPr marL="285750" indent="-285750">
              <a:buFont typeface="Arial" panose="020B0604020202020204" pitchFamily="34" charset="0"/>
              <a:buChar char="•"/>
            </a:pPr>
            <a:r>
              <a:rPr lang="en-US" sz="2400" dirty="0">
                <a:latin typeface="Gill Sans MT" panose="020B0502020104020203" pitchFamily="34" charset="0"/>
              </a:rPr>
              <a:t>Java</a:t>
            </a:r>
          </a:p>
          <a:p>
            <a:pPr marL="285750" indent="-285750">
              <a:buFont typeface="Arial" panose="020B0604020202020204" pitchFamily="34" charset="0"/>
              <a:buChar char="•"/>
            </a:pPr>
            <a:r>
              <a:rPr lang="en-US" sz="2400" dirty="0" smtClean="0">
                <a:latin typeface="Gill Sans MT" panose="020B0502020104020203" pitchFamily="34" charset="0"/>
              </a:rPr>
              <a:t>MySQL</a:t>
            </a:r>
            <a:endParaRPr lang="en-US" sz="2400" dirty="0">
              <a:latin typeface="Gill Sans MT" panose="020B0502020104020203" pitchFamily="34" charset="0"/>
            </a:endParaRPr>
          </a:p>
        </p:txBody>
      </p:sp>
    </p:spTree>
    <p:extLst>
      <p:ext uri="{BB962C8B-B14F-4D97-AF65-F5344CB8AC3E}">
        <p14:creationId xmlns:p14="http://schemas.microsoft.com/office/powerpoint/2010/main" val="5273221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15587" y="510156"/>
            <a:ext cx="9061269" cy="3553922"/>
          </a:xfrm>
          <a:prstGeom prst="rect">
            <a:avLst/>
          </a:prstGeom>
        </p:spPr>
        <p:txBody>
          <a:bodyPr wrap="square">
            <a:spAutoFit/>
          </a:bodyPr>
          <a:lstStyle/>
          <a:p>
            <a:pPr algn="just">
              <a:lnSpc>
                <a:spcPct val="107000"/>
              </a:lnSpc>
              <a:spcAft>
                <a:spcPts val="800"/>
              </a:spcAft>
            </a:pPr>
            <a:r>
              <a:rPr lang="en-US" sz="3600" b="1" dirty="0" smtClean="0">
                <a:latin typeface="Gill Sans MT" panose="020B0502020104020203" pitchFamily="34" charset="0"/>
              </a:rPr>
              <a:t>Methodology</a:t>
            </a:r>
            <a:endParaRPr lang="en-US" sz="3600" b="1" dirty="0" smtClean="0">
              <a:latin typeface="Gill Sans MT" panose="020B0502020104020203" pitchFamily="34" charset="0"/>
              <a:ea typeface="Calibri" panose="020F0502020204030204" pitchFamily="34" charset="0"/>
            </a:endParaRPr>
          </a:p>
          <a:p>
            <a:pPr algn="just">
              <a:lnSpc>
                <a:spcPct val="107000"/>
              </a:lnSpc>
              <a:spcAft>
                <a:spcPts val="800"/>
              </a:spcAft>
            </a:pPr>
            <a:r>
              <a:rPr lang="en-US" sz="2400" dirty="0" smtClean="0">
                <a:latin typeface="Gill Sans MT" panose="020B0502020104020203" pitchFamily="34" charset="0"/>
                <a:ea typeface="Calibri" panose="020F0502020204030204" pitchFamily="34" charset="0"/>
              </a:rPr>
              <a:t>The </a:t>
            </a:r>
            <a:r>
              <a:rPr lang="en-US" sz="2400" dirty="0">
                <a:latin typeface="Gill Sans MT" panose="020B0502020104020203" pitchFamily="34" charset="0"/>
                <a:ea typeface="Calibri" panose="020F0502020204030204" pitchFamily="34" charset="0"/>
              </a:rPr>
              <a:t>software development methodology intended to use is Incremental Model. This model is a method of software development where the model is designed, implemented and tested incrementally until the product is finished. It involves both development and maintenance. The product is defined as finished when it satisfies all of its requirements. Incremental model combines the elements of the waterfall model with the iterative philosophy of prototyping. </a:t>
            </a:r>
          </a:p>
        </p:txBody>
      </p:sp>
      <p:pic>
        <p:nvPicPr>
          <p:cNvPr id="6" name="Picture 5" descr="The Incremental life cycle model"/>
          <p:cNvPicPr/>
          <p:nvPr/>
        </p:nvPicPr>
        <p:blipFill>
          <a:blip r:embed="rId2">
            <a:extLst>
              <a:ext uri="{28A0092B-C50C-407E-A947-70E740481C1C}">
                <a14:useLocalDpi xmlns:a14="http://schemas.microsoft.com/office/drawing/2010/main" val="0"/>
              </a:ext>
            </a:extLst>
          </a:blip>
          <a:srcRect/>
          <a:stretch>
            <a:fillRect/>
          </a:stretch>
        </p:blipFill>
        <p:spPr bwMode="auto">
          <a:xfrm>
            <a:off x="3150325" y="4246959"/>
            <a:ext cx="5943600" cy="2272030"/>
          </a:xfrm>
          <a:prstGeom prst="rect">
            <a:avLst/>
          </a:prstGeom>
          <a:noFill/>
          <a:ln>
            <a:noFill/>
          </a:ln>
        </p:spPr>
      </p:pic>
    </p:spTree>
    <p:extLst>
      <p:ext uri="{BB962C8B-B14F-4D97-AF65-F5344CB8AC3E}">
        <p14:creationId xmlns:p14="http://schemas.microsoft.com/office/powerpoint/2010/main" val="15580972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836473493"/>
              </p:ext>
            </p:extLst>
          </p:nvPr>
        </p:nvGraphicFramePr>
        <p:xfrm>
          <a:off x="2377442" y="1025525"/>
          <a:ext cx="8007530" cy="5027327"/>
        </p:xfrm>
        <a:graphic>
          <a:graphicData uri="http://schemas.openxmlformats.org/drawingml/2006/table">
            <a:tbl>
              <a:tblPr firstRow="1" firstCol="1" lastRow="1" lastCol="1" bandRow="1" bandCol="1"/>
              <a:tblGrid>
                <a:gridCol w="468118">
                  <a:extLst>
                    <a:ext uri="{9D8B030D-6E8A-4147-A177-3AD203B41FA5}">
                      <a16:colId xmlns:a16="http://schemas.microsoft.com/office/drawing/2014/main" val="3862778183"/>
                    </a:ext>
                  </a:extLst>
                </a:gridCol>
                <a:gridCol w="3094691">
                  <a:extLst>
                    <a:ext uri="{9D8B030D-6E8A-4147-A177-3AD203B41FA5}">
                      <a16:colId xmlns:a16="http://schemas.microsoft.com/office/drawing/2014/main" val="2357736505"/>
                    </a:ext>
                  </a:extLst>
                </a:gridCol>
                <a:gridCol w="554392">
                  <a:extLst>
                    <a:ext uri="{9D8B030D-6E8A-4147-A177-3AD203B41FA5}">
                      <a16:colId xmlns:a16="http://schemas.microsoft.com/office/drawing/2014/main" val="1023101109"/>
                    </a:ext>
                  </a:extLst>
                </a:gridCol>
                <a:gridCol w="554392">
                  <a:extLst>
                    <a:ext uri="{9D8B030D-6E8A-4147-A177-3AD203B41FA5}">
                      <a16:colId xmlns:a16="http://schemas.microsoft.com/office/drawing/2014/main" val="1300361804"/>
                    </a:ext>
                  </a:extLst>
                </a:gridCol>
                <a:gridCol w="554392">
                  <a:extLst>
                    <a:ext uri="{9D8B030D-6E8A-4147-A177-3AD203B41FA5}">
                      <a16:colId xmlns:a16="http://schemas.microsoft.com/office/drawing/2014/main" val="466256229"/>
                    </a:ext>
                  </a:extLst>
                </a:gridCol>
                <a:gridCol w="554392">
                  <a:extLst>
                    <a:ext uri="{9D8B030D-6E8A-4147-A177-3AD203B41FA5}">
                      <a16:colId xmlns:a16="http://schemas.microsoft.com/office/drawing/2014/main" val="4005266024"/>
                    </a:ext>
                  </a:extLst>
                </a:gridCol>
                <a:gridCol w="557587">
                  <a:extLst>
                    <a:ext uri="{9D8B030D-6E8A-4147-A177-3AD203B41FA5}">
                      <a16:colId xmlns:a16="http://schemas.microsoft.com/office/drawing/2014/main" val="235856326"/>
                    </a:ext>
                  </a:extLst>
                </a:gridCol>
                <a:gridCol w="557587">
                  <a:extLst>
                    <a:ext uri="{9D8B030D-6E8A-4147-A177-3AD203B41FA5}">
                      <a16:colId xmlns:a16="http://schemas.microsoft.com/office/drawing/2014/main" val="3504251058"/>
                    </a:ext>
                  </a:extLst>
                </a:gridCol>
                <a:gridCol w="557587">
                  <a:extLst>
                    <a:ext uri="{9D8B030D-6E8A-4147-A177-3AD203B41FA5}">
                      <a16:colId xmlns:a16="http://schemas.microsoft.com/office/drawing/2014/main" val="1759988655"/>
                    </a:ext>
                  </a:extLst>
                </a:gridCol>
                <a:gridCol w="554392">
                  <a:extLst>
                    <a:ext uri="{9D8B030D-6E8A-4147-A177-3AD203B41FA5}">
                      <a16:colId xmlns:a16="http://schemas.microsoft.com/office/drawing/2014/main" val="3553092694"/>
                    </a:ext>
                  </a:extLst>
                </a:gridCol>
              </a:tblGrid>
              <a:tr h="550477">
                <a:tc gridSpan="2">
                  <a:txBody>
                    <a:bodyPr/>
                    <a:lstStyle/>
                    <a:p>
                      <a:pPr marL="67945" marR="0">
                        <a:lnSpc>
                          <a:spcPct val="107000"/>
                        </a:lnSpc>
                        <a:spcBef>
                          <a:spcPts val="0"/>
                        </a:spcBef>
                        <a:spcAft>
                          <a:spcPts val="0"/>
                        </a:spcAft>
                      </a:pPr>
                      <a:r>
                        <a:rPr lang="en-US" sz="1800" b="1" dirty="0">
                          <a:effectLst/>
                          <a:latin typeface="Gill Sans MT" panose="020B0502020104020203" pitchFamily="34" charset="0"/>
                          <a:ea typeface="Times New Roman" panose="02020603050405020304" pitchFamily="18" charset="0"/>
                        </a:rPr>
                        <a:t>ACTIVITY</a:t>
                      </a:r>
                      <a:endParaRPr lang="en-US" sz="1600" dirty="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8">
                  <a:txBody>
                    <a:bodyPr/>
                    <a:lstStyle/>
                    <a:p>
                      <a:pPr marL="67310" marR="0">
                        <a:lnSpc>
                          <a:spcPct val="107000"/>
                        </a:lnSpc>
                        <a:spcBef>
                          <a:spcPts val="0"/>
                        </a:spcBef>
                        <a:spcAft>
                          <a:spcPts val="0"/>
                        </a:spcAft>
                      </a:pPr>
                      <a:r>
                        <a:rPr lang="en-US" sz="1800" b="1" dirty="0">
                          <a:effectLst/>
                          <a:latin typeface="Gill Sans MT" panose="020B0502020104020203" pitchFamily="34" charset="0"/>
                          <a:ea typeface="Times New Roman" panose="02020603050405020304" pitchFamily="18" charset="0"/>
                        </a:rPr>
                        <a:t>PERIOD: YEAR </a:t>
                      </a:r>
                      <a:r>
                        <a:rPr lang="en-US" sz="1800" b="1" dirty="0" smtClean="0">
                          <a:effectLst/>
                          <a:latin typeface="Gill Sans MT" panose="020B0502020104020203" pitchFamily="34" charset="0"/>
                          <a:ea typeface="Times New Roman" panose="02020603050405020304" pitchFamily="18" charset="0"/>
                        </a:rPr>
                        <a:t>2020</a:t>
                      </a:r>
                      <a:endParaRPr lang="en-US" sz="1600" dirty="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09785909"/>
                  </a:ext>
                </a:extLst>
              </a:tr>
              <a:tr h="550477">
                <a:tc>
                  <a:txBody>
                    <a:bodyPr/>
                    <a:lstStyle/>
                    <a:p>
                      <a:pPr marL="67945" marR="0">
                        <a:lnSpc>
                          <a:spcPct val="107000"/>
                        </a:lnSpc>
                        <a:spcBef>
                          <a:spcPts val="0"/>
                        </a:spcBef>
                        <a:spcAft>
                          <a:spcPts val="0"/>
                        </a:spcAft>
                      </a:pPr>
                      <a:r>
                        <a:rPr lang="en-US" sz="1800" b="1">
                          <a:effectLst/>
                          <a:latin typeface="Gill Sans MT" panose="020B0502020104020203" pitchFamily="34" charset="0"/>
                          <a:ea typeface="Times New Roman" panose="02020603050405020304" pitchFamily="18" charset="0"/>
                        </a:rPr>
                        <a:t>SN</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0">
                        <a:lnSpc>
                          <a:spcPct val="107000"/>
                        </a:lnSpc>
                        <a:spcBef>
                          <a:spcPts val="0"/>
                        </a:spcBef>
                        <a:spcAft>
                          <a:spcPts val="0"/>
                        </a:spcAft>
                      </a:pPr>
                      <a:r>
                        <a:rPr lang="en-US" sz="1800" b="1">
                          <a:effectLst/>
                          <a:latin typeface="Gill Sans MT" panose="020B0502020104020203" pitchFamily="34" charset="0"/>
                          <a:ea typeface="Times New Roman" panose="02020603050405020304" pitchFamily="18" charset="0"/>
                        </a:rPr>
                        <a:t>ITEM</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67310" marR="0">
                        <a:lnSpc>
                          <a:spcPct val="107000"/>
                        </a:lnSpc>
                        <a:spcBef>
                          <a:spcPts val="0"/>
                        </a:spcBef>
                        <a:spcAft>
                          <a:spcPts val="0"/>
                        </a:spcAft>
                      </a:pPr>
                      <a:r>
                        <a:rPr lang="en-US" sz="1800" b="1">
                          <a:effectLst/>
                          <a:latin typeface="Gill Sans MT" panose="020B0502020104020203" pitchFamily="34" charset="0"/>
                          <a:ea typeface="Times New Roman" panose="02020603050405020304" pitchFamily="18" charset="0"/>
                        </a:rPr>
                        <a:t>JAN</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67310" marR="0">
                        <a:lnSpc>
                          <a:spcPct val="107000"/>
                        </a:lnSpc>
                        <a:spcBef>
                          <a:spcPts val="0"/>
                        </a:spcBef>
                        <a:spcAft>
                          <a:spcPts val="0"/>
                        </a:spcAft>
                      </a:pPr>
                      <a:r>
                        <a:rPr lang="en-US" sz="1800" b="1">
                          <a:effectLst/>
                          <a:latin typeface="Gill Sans MT" panose="020B0502020104020203" pitchFamily="34" charset="0"/>
                          <a:ea typeface="Times New Roman" panose="02020603050405020304" pitchFamily="18" charset="0"/>
                        </a:rPr>
                        <a:t>FEB</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67310" marR="0">
                        <a:lnSpc>
                          <a:spcPct val="107000"/>
                        </a:lnSpc>
                        <a:spcBef>
                          <a:spcPts val="0"/>
                        </a:spcBef>
                        <a:spcAft>
                          <a:spcPts val="0"/>
                        </a:spcAft>
                      </a:pPr>
                      <a:r>
                        <a:rPr lang="en-US" sz="1800" b="1">
                          <a:effectLst/>
                          <a:latin typeface="Gill Sans MT" panose="020B0502020104020203" pitchFamily="34" charset="0"/>
                          <a:ea typeface="Times New Roman" panose="02020603050405020304" pitchFamily="18" charset="0"/>
                        </a:rPr>
                        <a:t>MAR</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67310" marR="0">
                        <a:lnSpc>
                          <a:spcPct val="107000"/>
                        </a:lnSpc>
                        <a:spcBef>
                          <a:spcPts val="0"/>
                        </a:spcBef>
                        <a:spcAft>
                          <a:spcPts val="0"/>
                        </a:spcAft>
                      </a:pPr>
                      <a:r>
                        <a:rPr lang="en-US" sz="1800" b="1">
                          <a:effectLst/>
                          <a:latin typeface="Gill Sans MT" panose="020B0502020104020203" pitchFamily="34" charset="0"/>
                          <a:ea typeface="Times New Roman" panose="02020603050405020304" pitchFamily="18" charset="0"/>
                        </a:rPr>
                        <a:t>APR</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307575365"/>
                  </a:ext>
                </a:extLst>
              </a:tr>
              <a:tr h="550477">
                <a:tc>
                  <a:txBody>
                    <a:bodyPr/>
                    <a:lstStyle/>
                    <a:p>
                      <a:pPr marL="67945"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1</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Requirement gathering</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FF"/>
                    </a:solidFill>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FF"/>
                    </a:solidFill>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6856244"/>
                  </a:ext>
                </a:extLst>
              </a:tr>
              <a:tr h="550477">
                <a:tc>
                  <a:txBody>
                    <a:bodyPr/>
                    <a:lstStyle/>
                    <a:p>
                      <a:pPr marL="67945"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2</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Analysis and design of the system</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Gill Sans MT" panose="020B0502020104020203" pitchFamily="34" charset="0"/>
                          <a:ea typeface="Times New Roman" panose="02020603050405020304" pitchFamily="18" charset="0"/>
                        </a:rPr>
                        <a:t> </a:t>
                      </a:r>
                      <a:endParaRPr lang="en-US" sz="1600" dirty="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00"/>
                    </a:solidFill>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00"/>
                    </a:solidFill>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00"/>
                    </a:solidFill>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5791664"/>
                  </a:ext>
                </a:extLst>
              </a:tr>
              <a:tr h="550477">
                <a:tc>
                  <a:txBody>
                    <a:bodyPr/>
                    <a:lstStyle/>
                    <a:p>
                      <a:pPr marL="67945" marR="0">
                        <a:lnSpc>
                          <a:spcPct val="107000"/>
                        </a:lnSpc>
                        <a:spcBef>
                          <a:spcPts val="0"/>
                        </a:spcBef>
                        <a:spcAft>
                          <a:spcPts val="0"/>
                        </a:spcAft>
                      </a:pPr>
                      <a:r>
                        <a:rPr lang="en-US" sz="1800" b="1">
                          <a:effectLst/>
                          <a:latin typeface="Gill Sans MT" panose="020B0502020104020203" pitchFamily="34" charset="0"/>
                          <a:ea typeface="Times New Roman" panose="02020603050405020304" pitchFamily="18" charset="0"/>
                        </a:rPr>
                        <a:t>3</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Coding and debugging</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endParaRPr lang="en-US" sz="18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Gill Sans MT" panose="020B0502020104020203" pitchFamily="34" charset="0"/>
                          <a:ea typeface="Times New Roman" panose="02020603050405020304" pitchFamily="18" charset="0"/>
                        </a:rPr>
                        <a:t> </a:t>
                      </a:r>
                      <a:endParaRPr lang="en-US" sz="1600" dirty="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extLst>
                  <a:ext uri="{0D108BD9-81ED-4DB2-BD59-A6C34878D82A}">
                    <a16:rowId xmlns:a16="http://schemas.microsoft.com/office/drawing/2014/main" val="3376402865"/>
                  </a:ext>
                </a:extLst>
              </a:tr>
              <a:tr h="550477">
                <a:tc>
                  <a:txBody>
                    <a:bodyPr/>
                    <a:lstStyle/>
                    <a:p>
                      <a:pPr marL="67945" marR="0">
                        <a:lnSpc>
                          <a:spcPct val="107000"/>
                        </a:lnSpc>
                        <a:spcBef>
                          <a:spcPts val="0"/>
                        </a:spcBef>
                        <a:spcAft>
                          <a:spcPts val="0"/>
                        </a:spcAft>
                      </a:pPr>
                      <a:r>
                        <a:rPr lang="en-US" sz="1800" b="1">
                          <a:effectLst/>
                          <a:latin typeface="Gill Sans MT" panose="020B0502020104020203" pitchFamily="34" charset="0"/>
                          <a:ea typeface="Times New Roman" panose="02020603050405020304" pitchFamily="18" charset="0"/>
                        </a:rPr>
                        <a:t>4</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Testing</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515720151"/>
                  </a:ext>
                </a:extLst>
              </a:tr>
              <a:tr h="550477">
                <a:tc>
                  <a:txBody>
                    <a:bodyPr/>
                    <a:lstStyle/>
                    <a:p>
                      <a:pPr marL="67945" marR="0">
                        <a:lnSpc>
                          <a:spcPct val="107000"/>
                        </a:lnSpc>
                        <a:spcBef>
                          <a:spcPts val="0"/>
                        </a:spcBef>
                        <a:spcAft>
                          <a:spcPts val="0"/>
                        </a:spcAft>
                      </a:pPr>
                      <a:r>
                        <a:rPr lang="en-US" sz="1800" b="1">
                          <a:effectLst/>
                          <a:latin typeface="Gill Sans MT" panose="020B0502020104020203" pitchFamily="34" charset="0"/>
                          <a:ea typeface="Times New Roman" panose="02020603050405020304" pitchFamily="18" charset="0"/>
                        </a:rPr>
                        <a:t>5</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0">
                        <a:lnSpc>
                          <a:spcPct val="107000"/>
                        </a:lnSpc>
                        <a:spcBef>
                          <a:spcPts val="0"/>
                        </a:spcBef>
                        <a:spcAft>
                          <a:spcPts val="0"/>
                        </a:spcAft>
                        <a:tabLst>
                          <a:tab pos="1419225" algn="l"/>
                        </a:tabLst>
                      </a:pPr>
                      <a:r>
                        <a:rPr lang="en-US" sz="1800">
                          <a:effectLst/>
                          <a:latin typeface="Gill Sans MT" panose="020B0502020104020203" pitchFamily="34" charset="0"/>
                          <a:ea typeface="Times New Roman" panose="02020603050405020304" pitchFamily="18" charset="0"/>
                        </a:rPr>
                        <a:t>Analysis and interpretation of result</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FF"/>
                    </a:solidFill>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FF"/>
                    </a:solidFill>
                  </a:tcPr>
                </a:tc>
                <a:extLst>
                  <a:ext uri="{0D108BD9-81ED-4DB2-BD59-A6C34878D82A}">
                    <a16:rowId xmlns:a16="http://schemas.microsoft.com/office/drawing/2014/main" val="3940479172"/>
                  </a:ext>
                </a:extLst>
              </a:tr>
              <a:tr h="550477">
                <a:tc>
                  <a:txBody>
                    <a:bodyPr/>
                    <a:lstStyle/>
                    <a:p>
                      <a:pPr marL="67945" marR="0">
                        <a:lnSpc>
                          <a:spcPct val="107000"/>
                        </a:lnSpc>
                        <a:spcBef>
                          <a:spcPts val="0"/>
                        </a:spcBef>
                        <a:spcAft>
                          <a:spcPts val="0"/>
                        </a:spcAft>
                      </a:pPr>
                      <a:r>
                        <a:rPr lang="en-US" sz="1800" b="1">
                          <a:effectLst/>
                          <a:latin typeface="Gill Sans MT" panose="020B0502020104020203" pitchFamily="34" charset="0"/>
                          <a:ea typeface="Times New Roman" panose="02020603050405020304" pitchFamily="18" charset="0"/>
                        </a:rPr>
                        <a:t>6</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Documentation</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FF"/>
                    </a:solidFill>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FF"/>
                    </a:solidFill>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FF"/>
                    </a:solidFill>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FF"/>
                    </a:solidFill>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FF"/>
                    </a:solidFill>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FF"/>
                    </a:solidFill>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FF"/>
                    </a:solidFill>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FF"/>
                    </a:solidFill>
                  </a:tcPr>
                </a:tc>
                <a:extLst>
                  <a:ext uri="{0D108BD9-81ED-4DB2-BD59-A6C34878D82A}">
                    <a16:rowId xmlns:a16="http://schemas.microsoft.com/office/drawing/2014/main" val="3814880961"/>
                  </a:ext>
                </a:extLst>
              </a:tr>
              <a:tr h="550477">
                <a:tc>
                  <a:txBody>
                    <a:bodyPr/>
                    <a:lstStyle/>
                    <a:p>
                      <a:pPr marL="67945" marR="0">
                        <a:lnSpc>
                          <a:spcPct val="107000"/>
                        </a:lnSpc>
                        <a:spcBef>
                          <a:spcPts val="0"/>
                        </a:spcBef>
                        <a:spcAft>
                          <a:spcPts val="0"/>
                        </a:spcAft>
                      </a:pPr>
                      <a:r>
                        <a:rPr lang="en-US" sz="1800" b="1">
                          <a:effectLst/>
                          <a:latin typeface="Gill Sans MT" panose="020B0502020104020203" pitchFamily="34" charset="0"/>
                          <a:ea typeface="Times New Roman" panose="02020603050405020304" pitchFamily="18" charset="0"/>
                        </a:rPr>
                        <a:t>7</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0">
                        <a:lnSpc>
                          <a:spcPct val="107000"/>
                        </a:lnSpc>
                        <a:spcBef>
                          <a:spcPts val="0"/>
                        </a:spcBef>
                        <a:spcAft>
                          <a:spcPts val="0"/>
                        </a:spcAft>
                        <a:tabLst>
                          <a:tab pos="1007110" algn="l"/>
                          <a:tab pos="1360805" algn="l"/>
                        </a:tabLst>
                      </a:pPr>
                      <a:r>
                        <a:rPr lang="en-US" sz="1800">
                          <a:effectLst/>
                          <a:latin typeface="Gill Sans MT" panose="020B0502020104020203" pitchFamily="34" charset="0"/>
                          <a:ea typeface="Times New Roman" panose="02020603050405020304" pitchFamily="18" charset="0"/>
                        </a:rPr>
                        <a:t>Submission of	final report</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Gill Sans MT" panose="020B0502020104020203" pitchFamily="34" charset="0"/>
                          <a:ea typeface="Times New Roman" panose="02020603050405020304" pitchFamily="18" charset="0"/>
                        </a:rPr>
                        <a:t> </a:t>
                      </a:r>
                      <a:endParaRPr lang="en-US" sz="16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Gill Sans MT" panose="020B0502020104020203" pitchFamily="34" charset="0"/>
                          <a:ea typeface="Times New Roman" panose="02020603050405020304" pitchFamily="18" charset="0"/>
                        </a:rPr>
                        <a:t> </a:t>
                      </a:r>
                      <a:endParaRPr lang="en-US" sz="1600" dirty="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F5F5F"/>
                    </a:solidFill>
                  </a:tcPr>
                </a:tc>
                <a:extLst>
                  <a:ext uri="{0D108BD9-81ED-4DB2-BD59-A6C34878D82A}">
                    <a16:rowId xmlns:a16="http://schemas.microsoft.com/office/drawing/2014/main" val="737517529"/>
                  </a:ext>
                </a:extLst>
              </a:tr>
            </a:tbl>
          </a:graphicData>
        </a:graphic>
      </p:graphicFrame>
      <p:sp>
        <p:nvSpPr>
          <p:cNvPr id="8" name="Up-Down Arrow 7"/>
          <p:cNvSpPr/>
          <p:nvPr/>
        </p:nvSpPr>
        <p:spPr>
          <a:xfrm>
            <a:off x="6862574" y="6678170"/>
            <a:ext cx="215772" cy="2035618"/>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Rectangle 8"/>
          <p:cNvSpPr/>
          <p:nvPr/>
        </p:nvSpPr>
        <p:spPr>
          <a:xfrm>
            <a:off x="2275571" y="620319"/>
            <a:ext cx="1167307" cy="405367"/>
          </a:xfrm>
          <a:prstGeom prst="rect">
            <a:avLst/>
          </a:prstGeom>
        </p:spPr>
        <p:txBody>
          <a:bodyPr wrap="none">
            <a:spAutoFit/>
          </a:bodyPr>
          <a:lstStyle/>
          <a:p>
            <a:pPr>
              <a:lnSpc>
                <a:spcPct val="107000"/>
              </a:lnSpc>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Schedule</a:t>
            </a:r>
            <a:endParaRPr lang="en-US"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325273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29245" y="800023"/>
            <a:ext cx="906017" cy="400494"/>
          </a:xfrm>
          <a:prstGeom prst="rect">
            <a:avLst/>
          </a:prstGeom>
        </p:spPr>
        <p:txBody>
          <a:bodyPr wrap="none">
            <a:spAutoFit/>
          </a:bodyPr>
          <a:lstStyle/>
          <a:p>
            <a:pPr>
              <a:lnSpc>
                <a:spcPct val="107000"/>
              </a:lnSpc>
              <a:spcAft>
                <a:spcPts val="800"/>
              </a:spcAft>
            </a:pPr>
            <a:r>
              <a:rPr lang="en-US" sz="2000" dirty="0">
                <a:latin typeface="Gill Sans MT" panose="020B0502020104020203" pitchFamily="34" charset="0"/>
                <a:ea typeface="Calibri" panose="020F0502020204030204" pitchFamily="34" charset="0"/>
                <a:cs typeface="Times New Roman" panose="02020603050405020304" pitchFamily="18" charset="0"/>
              </a:rPr>
              <a:t>Budget</a:t>
            </a:r>
            <a:endParaRPr lang="en-US" dirty="0">
              <a:effectLst/>
              <a:latin typeface="Gill Sans MT" panose="020B0502020104020203" pitchFamily="34" charset="0"/>
              <a:ea typeface="Calibri" panose="020F0502020204030204" pitchFamily="34"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227619464"/>
              </p:ext>
            </p:extLst>
          </p:nvPr>
        </p:nvGraphicFramePr>
        <p:xfrm>
          <a:off x="2129245" y="1200517"/>
          <a:ext cx="8725988" cy="4638578"/>
        </p:xfrm>
        <a:graphic>
          <a:graphicData uri="http://schemas.openxmlformats.org/drawingml/2006/table">
            <a:tbl>
              <a:tblPr firstRow="1" firstCol="1" lastRow="1" lastCol="1" bandRow="1" bandCol="1"/>
              <a:tblGrid>
                <a:gridCol w="482552">
                  <a:extLst>
                    <a:ext uri="{9D8B030D-6E8A-4147-A177-3AD203B41FA5}">
                      <a16:colId xmlns:a16="http://schemas.microsoft.com/office/drawing/2014/main" val="4224616924"/>
                    </a:ext>
                  </a:extLst>
                </a:gridCol>
                <a:gridCol w="3375864">
                  <a:extLst>
                    <a:ext uri="{9D8B030D-6E8A-4147-A177-3AD203B41FA5}">
                      <a16:colId xmlns:a16="http://schemas.microsoft.com/office/drawing/2014/main" val="3330521609"/>
                    </a:ext>
                  </a:extLst>
                </a:gridCol>
                <a:gridCol w="1078234">
                  <a:extLst>
                    <a:ext uri="{9D8B030D-6E8A-4147-A177-3AD203B41FA5}">
                      <a16:colId xmlns:a16="http://schemas.microsoft.com/office/drawing/2014/main" val="2050067954"/>
                    </a:ext>
                  </a:extLst>
                </a:gridCol>
                <a:gridCol w="1138303">
                  <a:extLst>
                    <a:ext uri="{9D8B030D-6E8A-4147-A177-3AD203B41FA5}">
                      <a16:colId xmlns:a16="http://schemas.microsoft.com/office/drawing/2014/main" val="1432673723"/>
                    </a:ext>
                  </a:extLst>
                </a:gridCol>
                <a:gridCol w="1278464">
                  <a:extLst>
                    <a:ext uri="{9D8B030D-6E8A-4147-A177-3AD203B41FA5}">
                      <a16:colId xmlns:a16="http://schemas.microsoft.com/office/drawing/2014/main" val="163441504"/>
                    </a:ext>
                  </a:extLst>
                </a:gridCol>
                <a:gridCol w="1372571">
                  <a:extLst>
                    <a:ext uri="{9D8B030D-6E8A-4147-A177-3AD203B41FA5}">
                      <a16:colId xmlns:a16="http://schemas.microsoft.com/office/drawing/2014/main" val="1954218704"/>
                    </a:ext>
                  </a:extLst>
                </a:gridCol>
              </a:tblGrid>
              <a:tr h="376175">
                <a:tc>
                  <a:txBody>
                    <a:bodyPr/>
                    <a:lstStyle/>
                    <a:p>
                      <a:pPr marL="67945" marR="0">
                        <a:lnSpc>
                          <a:spcPts val="1375"/>
                        </a:lnSpc>
                        <a:spcBef>
                          <a:spcPts val="0"/>
                        </a:spcBef>
                        <a:spcAft>
                          <a:spcPts val="0"/>
                        </a:spcAft>
                      </a:pPr>
                      <a:r>
                        <a:rPr lang="en-US" sz="1600" b="1" dirty="0">
                          <a:solidFill>
                            <a:srgbClr val="FFFF00"/>
                          </a:solidFill>
                          <a:effectLst/>
                          <a:latin typeface="Gill Sans MT" panose="020B0502020104020203" pitchFamily="34" charset="0"/>
                          <a:ea typeface="Times New Roman" panose="02020603050405020304" pitchFamily="18" charset="0"/>
                        </a:rPr>
                        <a:t>Sn</a:t>
                      </a:r>
                      <a:endParaRPr lang="en-US" sz="1400" dirty="0">
                        <a:solidFill>
                          <a:srgbClr val="FFFF00"/>
                        </a:solidFill>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0">
                        <a:lnSpc>
                          <a:spcPts val="1375"/>
                        </a:lnSpc>
                        <a:spcBef>
                          <a:spcPts val="0"/>
                        </a:spcBef>
                        <a:spcAft>
                          <a:spcPts val="0"/>
                        </a:spcAft>
                      </a:pPr>
                      <a:r>
                        <a:rPr lang="en-US" sz="1600" b="1" dirty="0">
                          <a:solidFill>
                            <a:srgbClr val="FFFF00"/>
                          </a:solidFill>
                          <a:effectLst/>
                          <a:latin typeface="Gill Sans MT" panose="020B0502020104020203" pitchFamily="34" charset="0"/>
                          <a:ea typeface="Times New Roman" panose="02020603050405020304" pitchFamily="18" charset="0"/>
                        </a:rPr>
                        <a:t>Required Item</a:t>
                      </a:r>
                      <a:endParaRPr lang="en-US" sz="1400" dirty="0">
                        <a:solidFill>
                          <a:srgbClr val="FFFF00"/>
                        </a:solidFill>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0">
                        <a:lnSpc>
                          <a:spcPts val="1375"/>
                        </a:lnSpc>
                        <a:spcBef>
                          <a:spcPts val="0"/>
                        </a:spcBef>
                        <a:spcAft>
                          <a:spcPts val="0"/>
                        </a:spcAft>
                      </a:pPr>
                      <a:r>
                        <a:rPr lang="en-US" sz="1600" b="1" dirty="0">
                          <a:solidFill>
                            <a:srgbClr val="FFFF00"/>
                          </a:solidFill>
                          <a:effectLst/>
                          <a:latin typeface="Gill Sans MT" panose="020B0502020104020203" pitchFamily="34" charset="0"/>
                          <a:ea typeface="Times New Roman" panose="02020603050405020304" pitchFamily="18" charset="0"/>
                        </a:rPr>
                        <a:t>Unit</a:t>
                      </a:r>
                      <a:endParaRPr lang="en-US" sz="1400" dirty="0">
                        <a:solidFill>
                          <a:srgbClr val="FFFF00"/>
                        </a:solidFill>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6515" marR="48260" algn="ctr">
                        <a:lnSpc>
                          <a:spcPts val="1375"/>
                        </a:lnSpc>
                        <a:spcBef>
                          <a:spcPts val="0"/>
                        </a:spcBef>
                        <a:spcAft>
                          <a:spcPts val="0"/>
                        </a:spcAft>
                      </a:pPr>
                      <a:r>
                        <a:rPr lang="en-US" sz="1600" b="1" dirty="0">
                          <a:solidFill>
                            <a:srgbClr val="FFFF00"/>
                          </a:solidFill>
                          <a:effectLst/>
                          <a:latin typeface="Gill Sans MT" panose="020B0502020104020203" pitchFamily="34" charset="0"/>
                          <a:ea typeface="Times New Roman" panose="02020603050405020304" pitchFamily="18" charset="0"/>
                        </a:rPr>
                        <a:t>Quantity</a:t>
                      </a:r>
                      <a:endParaRPr lang="en-US" sz="1400" dirty="0">
                        <a:solidFill>
                          <a:srgbClr val="FFFF00"/>
                        </a:solidFill>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0">
                        <a:lnSpc>
                          <a:spcPts val="1375"/>
                        </a:lnSpc>
                        <a:spcBef>
                          <a:spcPts val="0"/>
                        </a:spcBef>
                        <a:spcAft>
                          <a:spcPts val="0"/>
                        </a:spcAft>
                      </a:pPr>
                      <a:r>
                        <a:rPr lang="en-US" sz="1600" b="1" dirty="0">
                          <a:solidFill>
                            <a:srgbClr val="FFFF00"/>
                          </a:solidFill>
                          <a:effectLst/>
                          <a:latin typeface="Gill Sans MT" panose="020B0502020104020203" pitchFamily="34" charset="0"/>
                          <a:ea typeface="Times New Roman" panose="02020603050405020304" pitchFamily="18" charset="0"/>
                        </a:rPr>
                        <a:t>Unit Price</a:t>
                      </a:r>
                      <a:endParaRPr lang="en-US" sz="1400" dirty="0">
                        <a:solidFill>
                          <a:srgbClr val="FFFF00"/>
                        </a:solidFill>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0485" marR="0">
                        <a:lnSpc>
                          <a:spcPts val="1375"/>
                        </a:lnSpc>
                        <a:spcBef>
                          <a:spcPts val="0"/>
                        </a:spcBef>
                        <a:spcAft>
                          <a:spcPts val="0"/>
                        </a:spcAft>
                      </a:pPr>
                      <a:r>
                        <a:rPr lang="en-US" sz="1600" b="1" dirty="0">
                          <a:solidFill>
                            <a:srgbClr val="FFFF00"/>
                          </a:solidFill>
                          <a:effectLst/>
                          <a:latin typeface="Gill Sans MT" panose="020B0502020104020203" pitchFamily="34" charset="0"/>
                          <a:ea typeface="Times New Roman" panose="02020603050405020304" pitchFamily="18" charset="0"/>
                        </a:rPr>
                        <a:t>Total Price</a:t>
                      </a:r>
                      <a:endParaRPr lang="en-US" sz="1400" dirty="0">
                        <a:solidFill>
                          <a:srgbClr val="FFFF00"/>
                        </a:solidFill>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4575583"/>
                  </a:ext>
                </a:extLst>
              </a:tr>
              <a:tr h="508835">
                <a:tc>
                  <a:txBody>
                    <a:bodyPr/>
                    <a:lstStyle/>
                    <a:p>
                      <a:pPr marL="67945" marR="0">
                        <a:lnSpc>
                          <a:spcPts val="1375"/>
                        </a:lnSpc>
                        <a:spcBef>
                          <a:spcPts val="0"/>
                        </a:spcBef>
                        <a:spcAft>
                          <a:spcPts val="0"/>
                        </a:spcAft>
                      </a:pPr>
                      <a:r>
                        <a:rPr lang="en-US" sz="1600" b="1">
                          <a:effectLst/>
                          <a:latin typeface="Gill Sans MT" panose="020B0502020104020203" pitchFamily="34" charset="0"/>
                          <a:ea typeface="Times New Roman" panose="02020603050405020304" pitchFamily="18" charset="0"/>
                        </a:rPr>
                        <a:t>1</a:t>
                      </a:r>
                      <a:endParaRPr lang="en-US" sz="14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0">
                        <a:lnSpc>
                          <a:spcPts val="1375"/>
                        </a:lnSpc>
                        <a:spcBef>
                          <a:spcPts val="0"/>
                        </a:spcBef>
                        <a:spcAft>
                          <a:spcPts val="0"/>
                        </a:spcAft>
                      </a:pPr>
                      <a:r>
                        <a:rPr lang="en-US" sz="1600">
                          <a:effectLst/>
                          <a:latin typeface="Gill Sans MT" panose="020B0502020104020203" pitchFamily="34" charset="0"/>
                          <a:ea typeface="Times New Roman" panose="02020603050405020304" pitchFamily="18" charset="0"/>
                        </a:rPr>
                        <a:t>Laptop(core i7, 8GB RAM, 1.8Ghz, 1TB HDD)</a:t>
                      </a:r>
                      <a:endParaRPr lang="en-US" sz="14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0">
                        <a:lnSpc>
                          <a:spcPts val="1375"/>
                        </a:lnSpc>
                        <a:spcBef>
                          <a:spcPts val="0"/>
                        </a:spcBef>
                        <a:spcAft>
                          <a:spcPts val="0"/>
                        </a:spcAft>
                      </a:pPr>
                      <a:r>
                        <a:rPr lang="en-US" sz="1600">
                          <a:effectLst/>
                          <a:latin typeface="Gill Sans MT" panose="020B0502020104020203" pitchFamily="34" charset="0"/>
                          <a:ea typeface="Times New Roman" panose="02020603050405020304" pitchFamily="18" charset="0"/>
                        </a:rPr>
                        <a:t>Each</a:t>
                      </a:r>
                      <a:endParaRPr lang="en-US" sz="14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6515" marR="48260" algn="ctr">
                        <a:lnSpc>
                          <a:spcPts val="1375"/>
                        </a:lnSpc>
                        <a:spcBef>
                          <a:spcPts val="0"/>
                        </a:spcBef>
                        <a:spcAft>
                          <a:spcPts val="0"/>
                        </a:spcAft>
                      </a:pPr>
                      <a:r>
                        <a:rPr lang="en-US" sz="1600">
                          <a:effectLst/>
                          <a:latin typeface="Gill Sans MT" panose="020B0502020104020203" pitchFamily="34" charset="0"/>
                          <a:ea typeface="Times New Roman" panose="02020603050405020304" pitchFamily="18" charset="0"/>
                        </a:rPr>
                        <a:t>1</a:t>
                      </a:r>
                      <a:endParaRPr lang="en-US" sz="14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0325" algn="r">
                        <a:lnSpc>
                          <a:spcPts val="1365"/>
                        </a:lnSpc>
                        <a:spcBef>
                          <a:spcPts val="0"/>
                        </a:spcBef>
                        <a:spcAft>
                          <a:spcPts val="0"/>
                        </a:spcAft>
                      </a:pPr>
                      <a:r>
                        <a:rPr lang="en-US" sz="1600" dirty="0">
                          <a:effectLst/>
                          <a:latin typeface="Gill Sans MT" panose="020B0502020104020203" pitchFamily="34" charset="0"/>
                          <a:ea typeface="Times New Roman" panose="02020603050405020304" pitchFamily="18" charset="0"/>
                        </a:rPr>
                        <a:t>45,000</a:t>
                      </a:r>
                      <a:endParaRPr lang="en-US" sz="1400" dirty="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57785" algn="r">
                        <a:lnSpc>
                          <a:spcPts val="1375"/>
                        </a:lnSpc>
                        <a:spcBef>
                          <a:spcPts val="0"/>
                        </a:spcBef>
                        <a:spcAft>
                          <a:spcPts val="0"/>
                        </a:spcAft>
                      </a:pPr>
                      <a:r>
                        <a:rPr lang="en-US" sz="1600" b="1" dirty="0">
                          <a:effectLst/>
                          <a:latin typeface="Gill Sans MT" panose="020B0502020104020203" pitchFamily="34" charset="0"/>
                          <a:ea typeface="Times New Roman" panose="02020603050405020304" pitchFamily="18" charset="0"/>
                        </a:rPr>
                        <a:t>45,000</a:t>
                      </a:r>
                      <a:endParaRPr lang="en-US" sz="1400" dirty="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3462659"/>
                  </a:ext>
                </a:extLst>
              </a:tr>
              <a:tr h="374357">
                <a:tc>
                  <a:txBody>
                    <a:bodyPr/>
                    <a:lstStyle/>
                    <a:p>
                      <a:pPr marL="67945" marR="0">
                        <a:lnSpc>
                          <a:spcPts val="1350"/>
                        </a:lnSpc>
                        <a:spcBef>
                          <a:spcPts val="0"/>
                        </a:spcBef>
                        <a:spcAft>
                          <a:spcPts val="0"/>
                        </a:spcAft>
                      </a:pPr>
                      <a:r>
                        <a:rPr lang="en-US" sz="1600">
                          <a:effectLst/>
                          <a:latin typeface="Gill Sans MT" panose="020B0502020104020203" pitchFamily="34" charset="0"/>
                          <a:ea typeface="Times New Roman" panose="02020603050405020304" pitchFamily="18" charset="0"/>
                        </a:rPr>
                        <a:t>2</a:t>
                      </a:r>
                      <a:endParaRPr lang="en-US" sz="14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0">
                        <a:lnSpc>
                          <a:spcPts val="1350"/>
                        </a:lnSpc>
                        <a:spcBef>
                          <a:spcPts val="0"/>
                        </a:spcBef>
                        <a:spcAft>
                          <a:spcPts val="0"/>
                        </a:spcAft>
                      </a:pPr>
                      <a:r>
                        <a:rPr lang="en-US" sz="1600">
                          <a:effectLst/>
                          <a:latin typeface="Gill Sans MT" panose="020B0502020104020203" pitchFamily="34" charset="0"/>
                          <a:ea typeface="Times New Roman" panose="02020603050405020304" pitchFamily="18" charset="0"/>
                        </a:rPr>
                        <a:t>Flash Disk(8GB and above))</a:t>
                      </a:r>
                      <a:endParaRPr lang="en-US" sz="14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0">
                        <a:lnSpc>
                          <a:spcPts val="1350"/>
                        </a:lnSpc>
                        <a:spcBef>
                          <a:spcPts val="0"/>
                        </a:spcBef>
                        <a:spcAft>
                          <a:spcPts val="0"/>
                        </a:spcAft>
                      </a:pPr>
                      <a:r>
                        <a:rPr lang="en-US" sz="1600">
                          <a:effectLst/>
                          <a:latin typeface="Gill Sans MT" panose="020B0502020104020203" pitchFamily="34" charset="0"/>
                          <a:ea typeface="Times New Roman" panose="02020603050405020304" pitchFamily="18" charset="0"/>
                        </a:rPr>
                        <a:t>Each</a:t>
                      </a:r>
                      <a:endParaRPr lang="en-US" sz="14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 marR="0" algn="ctr">
                        <a:lnSpc>
                          <a:spcPts val="1350"/>
                        </a:lnSpc>
                        <a:spcBef>
                          <a:spcPts val="0"/>
                        </a:spcBef>
                        <a:spcAft>
                          <a:spcPts val="0"/>
                        </a:spcAft>
                      </a:pPr>
                      <a:r>
                        <a:rPr lang="en-US" sz="1600">
                          <a:effectLst/>
                          <a:latin typeface="Gill Sans MT" panose="020B0502020104020203" pitchFamily="34" charset="0"/>
                          <a:ea typeface="Times New Roman" panose="02020603050405020304" pitchFamily="18" charset="0"/>
                        </a:rPr>
                        <a:t>1</a:t>
                      </a:r>
                      <a:endParaRPr lang="en-US" sz="14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0325" algn="r">
                        <a:lnSpc>
                          <a:spcPts val="1350"/>
                        </a:lnSpc>
                        <a:spcBef>
                          <a:spcPts val="0"/>
                        </a:spcBef>
                        <a:spcAft>
                          <a:spcPts val="0"/>
                        </a:spcAft>
                      </a:pPr>
                      <a:r>
                        <a:rPr lang="en-US" sz="1600" dirty="0">
                          <a:effectLst/>
                          <a:latin typeface="Gill Sans MT" panose="020B0502020104020203" pitchFamily="34" charset="0"/>
                          <a:ea typeface="Times New Roman" panose="02020603050405020304" pitchFamily="18" charset="0"/>
                        </a:rPr>
                        <a:t>1,500</a:t>
                      </a:r>
                      <a:endParaRPr lang="en-US" sz="1400" dirty="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57785" algn="r">
                        <a:lnSpc>
                          <a:spcPts val="1375"/>
                        </a:lnSpc>
                        <a:spcBef>
                          <a:spcPts val="0"/>
                        </a:spcBef>
                        <a:spcAft>
                          <a:spcPts val="0"/>
                        </a:spcAft>
                      </a:pPr>
                      <a:r>
                        <a:rPr lang="en-US" sz="1600" b="1" dirty="0">
                          <a:effectLst/>
                          <a:latin typeface="Gill Sans MT" panose="020B0502020104020203" pitchFamily="34" charset="0"/>
                          <a:ea typeface="Times New Roman" panose="02020603050405020304" pitchFamily="18" charset="0"/>
                        </a:rPr>
                        <a:t>1,500</a:t>
                      </a:r>
                      <a:endParaRPr lang="en-US" sz="1400" dirty="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2644300"/>
                  </a:ext>
                </a:extLst>
              </a:tr>
              <a:tr h="377083">
                <a:tc>
                  <a:txBody>
                    <a:bodyPr/>
                    <a:lstStyle/>
                    <a:p>
                      <a:pPr marL="67945" marR="0">
                        <a:lnSpc>
                          <a:spcPts val="1365"/>
                        </a:lnSpc>
                        <a:spcBef>
                          <a:spcPts val="0"/>
                        </a:spcBef>
                        <a:spcAft>
                          <a:spcPts val="0"/>
                        </a:spcAft>
                      </a:pPr>
                      <a:r>
                        <a:rPr lang="en-US" sz="1600">
                          <a:effectLst/>
                          <a:latin typeface="Gill Sans MT" panose="020B0502020104020203" pitchFamily="34" charset="0"/>
                          <a:ea typeface="Times New Roman" panose="02020603050405020304" pitchFamily="18" charset="0"/>
                        </a:rPr>
                        <a:t>3</a:t>
                      </a:r>
                      <a:endParaRPr lang="en-US" sz="14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0">
                        <a:lnSpc>
                          <a:spcPts val="1365"/>
                        </a:lnSpc>
                        <a:spcBef>
                          <a:spcPts val="0"/>
                        </a:spcBef>
                        <a:spcAft>
                          <a:spcPts val="0"/>
                        </a:spcAft>
                      </a:pPr>
                      <a:r>
                        <a:rPr lang="en-US" sz="1600">
                          <a:effectLst/>
                          <a:latin typeface="Gill Sans MT" panose="020B0502020104020203" pitchFamily="34" charset="0"/>
                          <a:ea typeface="Times New Roman" panose="02020603050405020304" pitchFamily="18" charset="0"/>
                        </a:rPr>
                        <a:t>Wireless modem</a:t>
                      </a:r>
                      <a:endParaRPr lang="en-US" sz="14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0">
                        <a:lnSpc>
                          <a:spcPts val="1365"/>
                        </a:lnSpc>
                        <a:spcBef>
                          <a:spcPts val="0"/>
                        </a:spcBef>
                        <a:spcAft>
                          <a:spcPts val="0"/>
                        </a:spcAft>
                      </a:pPr>
                      <a:r>
                        <a:rPr lang="en-US" sz="1600">
                          <a:effectLst/>
                          <a:latin typeface="Gill Sans MT" panose="020B0502020104020203" pitchFamily="34" charset="0"/>
                          <a:ea typeface="Times New Roman" panose="02020603050405020304" pitchFamily="18" charset="0"/>
                        </a:rPr>
                        <a:t>Each</a:t>
                      </a:r>
                      <a:endParaRPr lang="en-US" sz="14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 marR="0" algn="ctr">
                        <a:lnSpc>
                          <a:spcPts val="1365"/>
                        </a:lnSpc>
                        <a:spcBef>
                          <a:spcPts val="0"/>
                        </a:spcBef>
                        <a:spcAft>
                          <a:spcPts val="0"/>
                        </a:spcAft>
                      </a:pPr>
                      <a:r>
                        <a:rPr lang="en-US" sz="1600">
                          <a:effectLst/>
                          <a:latin typeface="Gill Sans MT" panose="020B0502020104020203" pitchFamily="34" charset="0"/>
                          <a:ea typeface="Times New Roman" panose="02020603050405020304" pitchFamily="18" charset="0"/>
                        </a:rPr>
                        <a:t>1</a:t>
                      </a:r>
                      <a:endParaRPr lang="en-US" sz="14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0325" algn="r">
                        <a:lnSpc>
                          <a:spcPts val="1365"/>
                        </a:lnSpc>
                        <a:spcBef>
                          <a:spcPts val="0"/>
                        </a:spcBef>
                        <a:spcAft>
                          <a:spcPts val="0"/>
                        </a:spcAft>
                      </a:pPr>
                      <a:r>
                        <a:rPr lang="en-US" sz="1600">
                          <a:effectLst/>
                          <a:latin typeface="Gill Sans MT" panose="020B0502020104020203" pitchFamily="34" charset="0"/>
                          <a:ea typeface="Times New Roman" panose="02020603050405020304" pitchFamily="18" charset="0"/>
                        </a:rPr>
                        <a:t>7,000</a:t>
                      </a:r>
                      <a:endParaRPr lang="en-US" sz="14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57785" algn="r">
                        <a:lnSpc>
                          <a:spcPct val="107000"/>
                        </a:lnSpc>
                        <a:spcBef>
                          <a:spcPts val="5"/>
                        </a:spcBef>
                        <a:spcAft>
                          <a:spcPts val="0"/>
                        </a:spcAft>
                      </a:pPr>
                      <a:r>
                        <a:rPr lang="en-US" sz="1600" b="1" dirty="0">
                          <a:effectLst/>
                          <a:latin typeface="Gill Sans MT" panose="020B0502020104020203" pitchFamily="34" charset="0"/>
                          <a:ea typeface="Times New Roman" panose="02020603050405020304" pitchFamily="18" charset="0"/>
                        </a:rPr>
                        <a:t>7,000</a:t>
                      </a:r>
                      <a:endParaRPr lang="en-US" sz="1400" dirty="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7434359"/>
                  </a:ext>
                </a:extLst>
              </a:tr>
              <a:tr h="376175">
                <a:tc>
                  <a:txBody>
                    <a:bodyPr/>
                    <a:lstStyle/>
                    <a:p>
                      <a:pPr marL="67945" marR="0">
                        <a:lnSpc>
                          <a:spcPts val="1350"/>
                        </a:lnSpc>
                        <a:spcBef>
                          <a:spcPts val="0"/>
                        </a:spcBef>
                        <a:spcAft>
                          <a:spcPts val="0"/>
                        </a:spcAft>
                      </a:pPr>
                      <a:r>
                        <a:rPr lang="en-US" sz="1600">
                          <a:effectLst/>
                          <a:latin typeface="Gill Sans MT" panose="020B0502020104020203" pitchFamily="34" charset="0"/>
                          <a:ea typeface="Times New Roman" panose="02020603050405020304" pitchFamily="18" charset="0"/>
                        </a:rPr>
                        <a:t>4</a:t>
                      </a:r>
                      <a:endParaRPr lang="en-US" sz="14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0">
                        <a:lnSpc>
                          <a:spcPts val="1350"/>
                        </a:lnSpc>
                        <a:spcBef>
                          <a:spcPts val="0"/>
                        </a:spcBef>
                        <a:spcAft>
                          <a:spcPts val="0"/>
                        </a:spcAft>
                      </a:pPr>
                      <a:r>
                        <a:rPr lang="en-US" sz="1600">
                          <a:effectLst/>
                          <a:latin typeface="Gill Sans MT" panose="020B0502020104020203" pitchFamily="34" charset="0"/>
                          <a:ea typeface="Times New Roman" panose="02020603050405020304" pitchFamily="18" charset="0"/>
                        </a:rPr>
                        <a:t>Internet usage charge</a:t>
                      </a:r>
                      <a:endParaRPr lang="en-US" sz="14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0">
                        <a:lnSpc>
                          <a:spcPts val="1350"/>
                        </a:lnSpc>
                        <a:spcBef>
                          <a:spcPts val="0"/>
                        </a:spcBef>
                        <a:spcAft>
                          <a:spcPts val="0"/>
                        </a:spcAft>
                      </a:pPr>
                      <a:r>
                        <a:rPr lang="en-US" sz="1600">
                          <a:effectLst/>
                          <a:latin typeface="Gill Sans MT" panose="020B0502020104020203" pitchFamily="34" charset="0"/>
                          <a:ea typeface="Times New Roman" panose="02020603050405020304" pitchFamily="18" charset="0"/>
                        </a:rPr>
                        <a:t>Monthly</a:t>
                      </a:r>
                      <a:endParaRPr lang="en-US" sz="14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 marR="0" algn="ctr">
                        <a:lnSpc>
                          <a:spcPts val="1350"/>
                        </a:lnSpc>
                        <a:spcBef>
                          <a:spcPts val="0"/>
                        </a:spcBef>
                        <a:spcAft>
                          <a:spcPts val="0"/>
                        </a:spcAft>
                      </a:pPr>
                      <a:r>
                        <a:rPr lang="en-US" sz="1600">
                          <a:effectLst/>
                          <a:latin typeface="Gill Sans MT" panose="020B0502020104020203" pitchFamily="34" charset="0"/>
                          <a:ea typeface="Times New Roman" panose="02020603050405020304" pitchFamily="18" charset="0"/>
                        </a:rPr>
                        <a:t>4</a:t>
                      </a:r>
                      <a:endParaRPr lang="en-US" sz="14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0325" algn="r">
                        <a:lnSpc>
                          <a:spcPts val="1350"/>
                        </a:lnSpc>
                        <a:spcBef>
                          <a:spcPts val="0"/>
                        </a:spcBef>
                        <a:spcAft>
                          <a:spcPts val="0"/>
                        </a:spcAft>
                      </a:pPr>
                      <a:r>
                        <a:rPr lang="en-US" sz="1600">
                          <a:effectLst/>
                          <a:latin typeface="Gill Sans MT" panose="020B0502020104020203" pitchFamily="34" charset="0"/>
                          <a:ea typeface="Times New Roman" panose="02020603050405020304" pitchFamily="18" charset="0"/>
                        </a:rPr>
                        <a:t>2,000</a:t>
                      </a:r>
                      <a:endParaRPr lang="en-US" sz="14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57785" algn="r">
                        <a:lnSpc>
                          <a:spcPts val="1375"/>
                        </a:lnSpc>
                        <a:spcBef>
                          <a:spcPts val="0"/>
                        </a:spcBef>
                        <a:spcAft>
                          <a:spcPts val="0"/>
                        </a:spcAft>
                      </a:pPr>
                      <a:r>
                        <a:rPr lang="en-US" sz="1600" b="1" dirty="0">
                          <a:effectLst/>
                          <a:latin typeface="Gill Sans MT" panose="020B0502020104020203" pitchFamily="34" charset="0"/>
                          <a:ea typeface="Times New Roman" panose="02020603050405020304" pitchFamily="18" charset="0"/>
                        </a:rPr>
                        <a:t>8,000</a:t>
                      </a:r>
                      <a:endParaRPr lang="en-US" sz="1400" dirty="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4773819"/>
                  </a:ext>
                </a:extLst>
              </a:tr>
              <a:tr h="374357">
                <a:tc>
                  <a:txBody>
                    <a:bodyPr/>
                    <a:lstStyle/>
                    <a:p>
                      <a:pPr marL="67945" marR="0">
                        <a:lnSpc>
                          <a:spcPts val="1350"/>
                        </a:lnSpc>
                        <a:spcBef>
                          <a:spcPts val="0"/>
                        </a:spcBef>
                        <a:spcAft>
                          <a:spcPts val="0"/>
                        </a:spcAft>
                      </a:pPr>
                      <a:r>
                        <a:rPr lang="en-US" sz="1600">
                          <a:effectLst/>
                          <a:latin typeface="Gill Sans MT" panose="020B0502020104020203" pitchFamily="34" charset="0"/>
                          <a:ea typeface="Times New Roman" panose="02020603050405020304" pitchFamily="18" charset="0"/>
                        </a:rPr>
                        <a:t>5</a:t>
                      </a:r>
                      <a:endParaRPr lang="en-US" sz="14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0">
                        <a:lnSpc>
                          <a:spcPts val="1350"/>
                        </a:lnSpc>
                        <a:spcBef>
                          <a:spcPts val="0"/>
                        </a:spcBef>
                        <a:spcAft>
                          <a:spcPts val="0"/>
                        </a:spcAft>
                      </a:pPr>
                      <a:r>
                        <a:rPr lang="en-US" sz="1600">
                          <a:effectLst/>
                          <a:latin typeface="Gill Sans MT" panose="020B0502020104020203" pitchFamily="34" charset="0"/>
                          <a:ea typeface="Times New Roman" panose="02020603050405020304" pitchFamily="18" charset="0"/>
                        </a:rPr>
                        <a:t>Jdk software</a:t>
                      </a:r>
                      <a:endParaRPr lang="en-US" sz="14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latin typeface="Gill Sans MT" panose="020B0502020104020203" pitchFamily="34" charset="0"/>
                          <a:ea typeface="Times New Roman" panose="02020603050405020304" pitchFamily="18" charset="0"/>
                        </a:rPr>
                        <a:t> </a:t>
                      </a:r>
                      <a:endParaRPr lang="en-US" sz="14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latin typeface="Gill Sans MT" panose="020B0502020104020203" pitchFamily="34" charset="0"/>
                          <a:ea typeface="Times New Roman" panose="02020603050405020304" pitchFamily="18" charset="0"/>
                        </a:rPr>
                        <a:t> </a:t>
                      </a:r>
                      <a:endParaRPr lang="en-US" sz="14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effectLst/>
                          <a:latin typeface="Gill Sans MT" panose="020B0502020104020203" pitchFamily="34" charset="0"/>
                          <a:ea typeface="Times New Roman" panose="02020603050405020304" pitchFamily="18" charset="0"/>
                        </a:rPr>
                        <a:t> </a:t>
                      </a:r>
                      <a:endParaRPr lang="en-US" sz="14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59055" algn="r">
                        <a:lnSpc>
                          <a:spcPts val="1375"/>
                        </a:lnSpc>
                        <a:spcBef>
                          <a:spcPts val="0"/>
                        </a:spcBef>
                        <a:spcAft>
                          <a:spcPts val="0"/>
                        </a:spcAft>
                      </a:pPr>
                      <a:r>
                        <a:rPr lang="en-US" sz="1600" b="1" dirty="0">
                          <a:effectLst/>
                          <a:latin typeface="Gill Sans MT" panose="020B0502020104020203" pitchFamily="34" charset="0"/>
                          <a:ea typeface="Times New Roman" panose="02020603050405020304" pitchFamily="18" charset="0"/>
                        </a:rPr>
                        <a:t>Free</a:t>
                      </a:r>
                      <a:endParaRPr lang="en-US" sz="1400" dirty="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9466086"/>
                  </a:ext>
                </a:extLst>
              </a:tr>
              <a:tr h="376175">
                <a:tc>
                  <a:txBody>
                    <a:bodyPr/>
                    <a:lstStyle/>
                    <a:p>
                      <a:pPr marL="67945" marR="0">
                        <a:lnSpc>
                          <a:spcPts val="1350"/>
                        </a:lnSpc>
                        <a:spcBef>
                          <a:spcPts val="0"/>
                        </a:spcBef>
                        <a:spcAft>
                          <a:spcPts val="0"/>
                        </a:spcAft>
                      </a:pPr>
                      <a:r>
                        <a:rPr lang="en-US" sz="1600">
                          <a:effectLst/>
                          <a:latin typeface="Gill Sans MT" panose="020B0502020104020203" pitchFamily="34" charset="0"/>
                          <a:ea typeface="Times New Roman" panose="02020603050405020304" pitchFamily="18" charset="0"/>
                        </a:rPr>
                        <a:t>6</a:t>
                      </a:r>
                      <a:endParaRPr lang="en-US" sz="14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0">
                        <a:lnSpc>
                          <a:spcPts val="1350"/>
                        </a:lnSpc>
                        <a:spcBef>
                          <a:spcPts val="0"/>
                        </a:spcBef>
                        <a:spcAft>
                          <a:spcPts val="0"/>
                        </a:spcAft>
                      </a:pPr>
                      <a:r>
                        <a:rPr lang="en-US" sz="1600">
                          <a:effectLst/>
                          <a:latin typeface="Gill Sans MT" panose="020B0502020104020203" pitchFamily="34" charset="0"/>
                          <a:ea typeface="Times New Roman" panose="02020603050405020304" pitchFamily="18" charset="0"/>
                        </a:rPr>
                        <a:t>NetBeans IDE 8.0 software</a:t>
                      </a:r>
                      <a:endParaRPr lang="en-US" sz="14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latin typeface="Gill Sans MT" panose="020B0502020104020203" pitchFamily="34" charset="0"/>
                          <a:ea typeface="Times New Roman" panose="02020603050405020304" pitchFamily="18" charset="0"/>
                        </a:rPr>
                        <a:t> </a:t>
                      </a:r>
                      <a:endParaRPr lang="en-US" sz="14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latin typeface="Gill Sans MT" panose="020B0502020104020203" pitchFamily="34" charset="0"/>
                          <a:ea typeface="Times New Roman" panose="02020603050405020304" pitchFamily="18" charset="0"/>
                        </a:rPr>
                        <a:t> </a:t>
                      </a:r>
                      <a:endParaRPr lang="en-US" sz="14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effectLst/>
                          <a:latin typeface="Gill Sans MT" panose="020B0502020104020203" pitchFamily="34" charset="0"/>
                          <a:ea typeface="Times New Roman" panose="02020603050405020304" pitchFamily="18" charset="0"/>
                        </a:rPr>
                        <a:t> </a:t>
                      </a:r>
                      <a:endParaRPr lang="en-US" sz="14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59055" algn="r">
                        <a:lnSpc>
                          <a:spcPts val="1375"/>
                        </a:lnSpc>
                        <a:spcBef>
                          <a:spcPts val="0"/>
                        </a:spcBef>
                        <a:spcAft>
                          <a:spcPts val="0"/>
                        </a:spcAft>
                      </a:pPr>
                      <a:r>
                        <a:rPr lang="en-US" sz="1600" b="1" dirty="0">
                          <a:effectLst/>
                          <a:latin typeface="Gill Sans MT" panose="020B0502020104020203" pitchFamily="34" charset="0"/>
                          <a:ea typeface="Times New Roman" panose="02020603050405020304" pitchFamily="18" charset="0"/>
                        </a:rPr>
                        <a:t>Free</a:t>
                      </a:r>
                      <a:endParaRPr lang="en-US" sz="1400" dirty="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7752473"/>
                  </a:ext>
                </a:extLst>
              </a:tr>
              <a:tr h="376175">
                <a:tc>
                  <a:txBody>
                    <a:bodyPr/>
                    <a:lstStyle/>
                    <a:p>
                      <a:pPr marL="67945" marR="0">
                        <a:lnSpc>
                          <a:spcPts val="1350"/>
                        </a:lnSpc>
                        <a:spcBef>
                          <a:spcPts val="0"/>
                        </a:spcBef>
                        <a:spcAft>
                          <a:spcPts val="0"/>
                        </a:spcAft>
                      </a:pPr>
                      <a:r>
                        <a:rPr lang="en-US" sz="1600">
                          <a:effectLst/>
                          <a:latin typeface="Gill Sans MT" panose="020B0502020104020203" pitchFamily="34" charset="0"/>
                          <a:ea typeface="Times New Roman" panose="02020603050405020304" pitchFamily="18" charset="0"/>
                        </a:rPr>
                        <a:t>7</a:t>
                      </a:r>
                      <a:endParaRPr lang="en-US" sz="14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0">
                        <a:lnSpc>
                          <a:spcPts val="1350"/>
                        </a:lnSpc>
                        <a:spcBef>
                          <a:spcPts val="0"/>
                        </a:spcBef>
                        <a:spcAft>
                          <a:spcPts val="0"/>
                        </a:spcAft>
                      </a:pPr>
                      <a:r>
                        <a:rPr lang="en-US" sz="1600">
                          <a:effectLst/>
                          <a:latin typeface="Gill Sans MT" panose="020B0502020104020203" pitchFamily="34" charset="0"/>
                          <a:ea typeface="Times New Roman" panose="02020603050405020304" pitchFamily="18" charset="0"/>
                        </a:rPr>
                        <a:t>Note book</a:t>
                      </a:r>
                      <a:endParaRPr lang="en-US" sz="14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0">
                        <a:lnSpc>
                          <a:spcPts val="1350"/>
                        </a:lnSpc>
                        <a:spcBef>
                          <a:spcPts val="0"/>
                        </a:spcBef>
                        <a:spcAft>
                          <a:spcPts val="0"/>
                        </a:spcAft>
                      </a:pPr>
                      <a:r>
                        <a:rPr lang="en-US" sz="1600">
                          <a:effectLst/>
                          <a:latin typeface="Gill Sans MT" panose="020B0502020104020203" pitchFamily="34" charset="0"/>
                          <a:ea typeface="Times New Roman" panose="02020603050405020304" pitchFamily="18" charset="0"/>
                        </a:rPr>
                        <a:t>Each</a:t>
                      </a:r>
                      <a:endParaRPr lang="en-US" sz="14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 marR="0" algn="ctr">
                        <a:lnSpc>
                          <a:spcPts val="1350"/>
                        </a:lnSpc>
                        <a:spcBef>
                          <a:spcPts val="0"/>
                        </a:spcBef>
                        <a:spcAft>
                          <a:spcPts val="0"/>
                        </a:spcAft>
                      </a:pPr>
                      <a:r>
                        <a:rPr lang="en-US" sz="1600">
                          <a:effectLst/>
                          <a:latin typeface="Gill Sans MT" panose="020B0502020104020203" pitchFamily="34" charset="0"/>
                          <a:ea typeface="Times New Roman" panose="02020603050405020304" pitchFamily="18" charset="0"/>
                        </a:rPr>
                        <a:t>1</a:t>
                      </a:r>
                      <a:endParaRPr lang="en-US" sz="14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0325" algn="r">
                        <a:lnSpc>
                          <a:spcPts val="1350"/>
                        </a:lnSpc>
                        <a:spcBef>
                          <a:spcPts val="0"/>
                        </a:spcBef>
                        <a:spcAft>
                          <a:spcPts val="0"/>
                        </a:spcAft>
                      </a:pPr>
                      <a:r>
                        <a:rPr lang="en-US" sz="1600">
                          <a:effectLst/>
                          <a:latin typeface="Gill Sans MT" panose="020B0502020104020203" pitchFamily="34" charset="0"/>
                          <a:ea typeface="Times New Roman" panose="02020603050405020304" pitchFamily="18" charset="0"/>
                        </a:rPr>
                        <a:t>100</a:t>
                      </a:r>
                      <a:endParaRPr lang="en-US" sz="14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57785" algn="r">
                        <a:lnSpc>
                          <a:spcPts val="1375"/>
                        </a:lnSpc>
                        <a:spcBef>
                          <a:spcPts val="0"/>
                        </a:spcBef>
                        <a:spcAft>
                          <a:spcPts val="0"/>
                        </a:spcAft>
                      </a:pPr>
                      <a:r>
                        <a:rPr lang="en-US" sz="1600" b="1" dirty="0">
                          <a:effectLst/>
                          <a:latin typeface="Gill Sans MT" panose="020B0502020104020203" pitchFamily="34" charset="0"/>
                          <a:ea typeface="Times New Roman" panose="02020603050405020304" pitchFamily="18" charset="0"/>
                        </a:rPr>
                        <a:t>100</a:t>
                      </a:r>
                      <a:endParaRPr lang="en-US" sz="1400" dirty="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7861012"/>
                  </a:ext>
                </a:extLst>
              </a:tr>
              <a:tr h="374357">
                <a:tc>
                  <a:txBody>
                    <a:bodyPr/>
                    <a:lstStyle/>
                    <a:p>
                      <a:pPr marL="67945" marR="0">
                        <a:lnSpc>
                          <a:spcPts val="1350"/>
                        </a:lnSpc>
                        <a:spcBef>
                          <a:spcPts val="0"/>
                        </a:spcBef>
                        <a:spcAft>
                          <a:spcPts val="0"/>
                        </a:spcAft>
                      </a:pPr>
                      <a:r>
                        <a:rPr lang="en-US" sz="1600">
                          <a:effectLst/>
                          <a:latin typeface="Gill Sans MT" panose="020B0502020104020203" pitchFamily="34" charset="0"/>
                          <a:ea typeface="Times New Roman" panose="02020603050405020304" pitchFamily="18" charset="0"/>
                        </a:rPr>
                        <a:t>8</a:t>
                      </a:r>
                      <a:endParaRPr lang="en-US" sz="14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0">
                        <a:lnSpc>
                          <a:spcPts val="1350"/>
                        </a:lnSpc>
                        <a:spcBef>
                          <a:spcPts val="0"/>
                        </a:spcBef>
                        <a:spcAft>
                          <a:spcPts val="0"/>
                        </a:spcAft>
                      </a:pPr>
                      <a:r>
                        <a:rPr lang="en-US" sz="1600">
                          <a:effectLst/>
                          <a:latin typeface="Gill Sans MT" panose="020B0502020104020203" pitchFamily="34" charset="0"/>
                          <a:ea typeface="Times New Roman" panose="02020603050405020304" pitchFamily="18" charset="0"/>
                        </a:rPr>
                        <a:t>Report printing and binding</a:t>
                      </a:r>
                      <a:endParaRPr lang="en-US" sz="14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0">
                        <a:lnSpc>
                          <a:spcPts val="1350"/>
                        </a:lnSpc>
                        <a:spcBef>
                          <a:spcPts val="0"/>
                        </a:spcBef>
                        <a:spcAft>
                          <a:spcPts val="0"/>
                        </a:spcAft>
                      </a:pPr>
                      <a:r>
                        <a:rPr lang="en-US" sz="1600">
                          <a:effectLst/>
                          <a:latin typeface="Gill Sans MT" panose="020B0502020104020203" pitchFamily="34" charset="0"/>
                          <a:ea typeface="Times New Roman" panose="02020603050405020304" pitchFamily="18" charset="0"/>
                        </a:rPr>
                        <a:t>Each</a:t>
                      </a:r>
                      <a:endParaRPr lang="en-US" sz="14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 marR="0" algn="ctr">
                        <a:lnSpc>
                          <a:spcPts val="1350"/>
                        </a:lnSpc>
                        <a:spcBef>
                          <a:spcPts val="0"/>
                        </a:spcBef>
                        <a:spcAft>
                          <a:spcPts val="0"/>
                        </a:spcAft>
                      </a:pPr>
                      <a:r>
                        <a:rPr lang="en-US" sz="1600">
                          <a:effectLst/>
                          <a:latin typeface="Gill Sans MT" panose="020B0502020104020203" pitchFamily="34" charset="0"/>
                          <a:ea typeface="Times New Roman" panose="02020603050405020304" pitchFamily="18" charset="0"/>
                        </a:rPr>
                        <a:t>2</a:t>
                      </a:r>
                      <a:endParaRPr lang="en-US" sz="14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0325" algn="r">
                        <a:lnSpc>
                          <a:spcPts val="1350"/>
                        </a:lnSpc>
                        <a:spcBef>
                          <a:spcPts val="0"/>
                        </a:spcBef>
                        <a:spcAft>
                          <a:spcPts val="0"/>
                        </a:spcAft>
                      </a:pPr>
                      <a:r>
                        <a:rPr lang="en-US" sz="1600" dirty="0">
                          <a:effectLst/>
                          <a:latin typeface="Gill Sans MT" panose="020B0502020104020203" pitchFamily="34" charset="0"/>
                          <a:ea typeface="Times New Roman" panose="02020603050405020304" pitchFamily="18" charset="0"/>
                        </a:rPr>
                        <a:t>500</a:t>
                      </a:r>
                      <a:endParaRPr lang="en-US" sz="1400" dirty="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57785" algn="r">
                        <a:lnSpc>
                          <a:spcPts val="1375"/>
                        </a:lnSpc>
                        <a:spcBef>
                          <a:spcPts val="0"/>
                        </a:spcBef>
                        <a:spcAft>
                          <a:spcPts val="0"/>
                        </a:spcAft>
                      </a:pPr>
                      <a:r>
                        <a:rPr lang="en-US" sz="1600" b="1">
                          <a:effectLst/>
                          <a:latin typeface="Gill Sans MT" panose="020B0502020104020203" pitchFamily="34" charset="0"/>
                          <a:ea typeface="Times New Roman" panose="02020603050405020304" pitchFamily="18" charset="0"/>
                        </a:rPr>
                        <a:t>1,000</a:t>
                      </a:r>
                      <a:endParaRPr lang="en-US" sz="14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5370574"/>
                  </a:ext>
                </a:extLst>
              </a:tr>
              <a:tr h="374357">
                <a:tc>
                  <a:txBody>
                    <a:bodyPr/>
                    <a:lstStyle/>
                    <a:p>
                      <a:pPr marL="67945" marR="0">
                        <a:lnSpc>
                          <a:spcPts val="1350"/>
                        </a:lnSpc>
                        <a:spcBef>
                          <a:spcPts val="0"/>
                        </a:spcBef>
                        <a:spcAft>
                          <a:spcPts val="0"/>
                        </a:spcAft>
                      </a:pPr>
                      <a:r>
                        <a:rPr lang="en-US" sz="1600">
                          <a:effectLst/>
                          <a:latin typeface="Gill Sans MT" panose="020B0502020104020203" pitchFamily="34" charset="0"/>
                          <a:ea typeface="Times New Roman" panose="02020603050405020304" pitchFamily="18" charset="0"/>
                        </a:rPr>
                        <a:t>9</a:t>
                      </a:r>
                      <a:endParaRPr lang="en-US" sz="14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0">
                        <a:lnSpc>
                          <a:spcPts val="1350"/>
                        </a:lnSpc>
                        <a:spcBef>
                          <a:spcPts val="0"/>
                        </a:spcBef>
                        <a:spcAft>
                          <a:spcPts val="0"/>
                        </a:spcAft>
                      </a:pPr>
                      <a:r>
                        <a:rPr lang="en-US" sz="1600">
                          <a:effectLst/>
                          <a:latin typeface="Gill Sans MT" panose="020B0502020104020203" pitchFamily="34" charset="0"/>
                          <a:ea typeface="Times New Roman" panose="02020603050405020304" pitchFamily="18" charset="0"/>
                        </a:rPr>
                        <a:t>Transport</a:t>
                      </a:r>
                      <a:endParaRPr lang="en-US" sz="14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latin typeface="Gill Sans MT" panose="020B0502020104020203" pitchFamily="34" charset="0"/>
                          <a:ea typeface="Times New Roman" panose="02020603050405020304" pitchFamily="18" charset="0"/>
                        </a:rPr>
                        <a:t> </a:t>
                      </a:r>
                      <a:endParaRPr lang="en-US" sz="14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latin typeface="Gill Sans MT" panose="020B0502020104020203" pitchFamily="34" charset="0"/>
                          <a:ea typeface="Times New Roman" panose="02020603050405020304" pitchFamily="18" charset="0"/>
                        </a:rPr>
                        <a:t> </a:t>
                      </a:r>
                      <a:endParaRPr lang="en-US" sz="14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0325" algn="r">
                        <a:lnSpc>
                          <a:spcPts val="1350"/>
                        </a:lnSpc>
                        <a:spcBef>
                          <a:spcPts val="0"/>
                        </a:spcBef>
                        <a:spcAft>
                          <a:spcPts val="0"/>
                        </a:spcAft>
                      </a:pPr>
                      <a:r>
                        <a:rPr lang="en-US" sz="1600" dirty="0">
                          <a:effectLst/>
                          <a:latin typeface="Gill Sans MT" panose="020B0502020104020203" pitchFamily="34" charset="0"/>
                          <a:ea typeface="Times New Roman" panose="02020603050405020304" pitchFamily="18" charset="0"/>
                        </a:rPr>
                        <a:t>2,000</a:t>
                      </a:r>
                      <a:endParaRPr lang="en-US" sz="1400" dirty="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59055" algn="r">
                        <a:lnSpc>
                          <a:spcPts val="1375"/>
                        </a:lnSpc>
                        <a:spcBef>
                          <a:spcPts val="0"/>
                        </a:spcBef>
                        <a:spcAft>
                          <a:spcPts val="0"/>
                        </a:spcAft>
                      </a:pPr>
                      <a:r>
                        <a:rPr lang="en-US" sz="1600" b="1">
                          <a:effectLst/>
                          <a:latin typeface="Gill Sans MT" panose="020B0502020104020203" pitchFamily="34" charset="0"/>
                          <a:ea typeface="Times New Roman" panose="02020603050405020304" pitchFamily="18" charset="0"/>
                        </a:rPr>
                        <a:t>2,000</a:t>
                      </a:r>
                      <a:endParaRPr lang="en-US" sz="14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7624432"/>
                  </a:ext>
                </a:extLst>
              </a:tr>
              <a:tr h="374357">
                <a:tc>
                  <a:txBody>
                    <a:bodyPr/>
                    <a:lstStyle/>
                    <a:p>
                      <a:pPr marL="67945" marR="0">
                        <a:lnSpc>
                          <a:spcPts val="1350"/>
                        </a:lnSpc>
                        <a:spcBef>
                          <a:spcPts val="0"/>
                        </a:spcBef>
                        <a:spcAft>
                          <a:spcPts val="0"/>
                        </a:spcAft>
                      </a:pPr>
                      <a:r>
                        <a:rPr lang="en-US" sz="1600">
                          <a:effectLst/>
                          <a:latin typeface="Gill Sans MT" panose="020B0502020104020203" pitchFamily="34" charset="0"/>
                          <a:ea typeface="Times New Roman" panose="02020603050405020304" pitchFamily="18" charset="0"/>
                        </a:rPr>
                        <a:t>10</a:t>
                      </a:r>
                      <a:endParaRPr lang="en-US" sz="14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0">
                        <a:lnSpc>
                          <a:spcPts val="1350"/>
                        </a:lnSpc>
                        <a:spcBef>
                          <a:spcPts val="0"/>
                        </a:spcBef>
                        <a:spcAft>
                          <a:spcPts val="0"/>
                        </a:spcAft>
                      </a:pPr>
                      <a:r>
                        <a:rPr lang="en-US" sz="1600">
                          <a:effectLst/>
                          <a:latin typeface="Gill Sans MT" panose="020B0502020104020203" pitchFamily="34" charset="0"/>
                          <a:ea typeface="Times New Roman" panose="02020603050405020304" pitchFamily="18" charset="0"/>
                        </a:rPr>
                        <a:t>Miscellaneous</a:t>
                      </a:r>
                      <a:endParaRPr lang="en-US" sz="14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latin typeface="Gill Sans MT" panose="020B0502020104020203" pitchFamily="34" charset="0"/>
                          <a:ea typeface="Times New Roman" panose="02020603050405020304" pitchFamily="18" charset="0"/>
                        </a:rPr>
                        <a:t> </a:t>
                      </a:r>
                      <a:endParaRPr lang="en-US" sz="14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latin typeface="Gill Sans MT" panose="020B0502020104020203" pitchFamily="34" charset="0"/>
                          <a:ea typeface="Times New Roman" panose="02020603050405020304" pitchFamily="18" charset="0"/>
                        </a:rPr>
                        <a:t> </a:t>
                      </a:r>
                      <a:endParaRPr lang="en-US" sz="140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0325" algn="r">
                        <a:lnSpc>
                          <a:spcPts val="1350"/>
                        </a:lnSpc>
                        <a:spcBef>
                          <a:spcPts val="0"/>
                        </a:spcBef>
                        <a:spcAft>
                          <a:spcPts val="0"/>
                        </a:spcAft>
                      </a:pPr>
                      <a:r>
                        <a:rPr lang="en-US" sz="1600" dirty="0" smtClean="0">
                          <a:effectLst/>
                          <a:latin typeface="Gill Sans MT" panose="020B0502020104020203" pitchFamily="34" charset="0"/>
                          <a:ea typeface="Times New Roman" panose="02020603050405020304" pitchFamily="18" charset="0"/>
                        </a:rPr>
                        <a:t>2,000</a:t>
                      </a:r>
                      <a:endParaRPr lang="en-US" sz="1400" dirty="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59055" algn="r">
                        <a:lnSpc>
                          <a:spcPts val="1375"/>
                        </a:lnSpc>
                        <a:spcBef>
                          <a:spcPts val="0"/>
                        </a:spcBef>
                        <a:spcAft>
                          <a:spcPts val="0"/>
                        </a:spcAft>
                      </a:pPr>
                      <a:r>
                        <a:rPr lang="en-US" sz="1600" b="1" dirty="0" smtClean="0">
                          <a:effectLst/>
                          <a:latin typeface="Gill Sans MT" panose="020B0502020104020203" pitchFamily="34" charset="0"/>
                          <a:ea typeface="Times New Roman" panose="02020603050405020304" pitchFamily="18" charset="0"/>
                        </a:rPr>
                        <a:t>2,000</a:t>
                      </a:r>
                      <a:endParaRPr lang="en-US" sz="1400" dirty="0">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6607513"/>
                  </a:ext>
                </a:extLst>
              </a:tr>
              <a:tr h="376175">
                <a:tc>
                  <a:txBody>
                    <a:bodyPr/>
                    <a:lstStyle/>
                    <a:p>
                      <a:pPr>
                        <a:lnSpc>
                          <a:spcPct val="107000"/>
                        </a:lnSpc>
                      </a:pPr>
                      <a:endParaRPr lang="en-US" sz="1800" b="1" dirty="0">
                        <a:solidFill>
                          <a:srgbClr val="FFFF00"/>
                        </a:solidFill>
                        <a:effectLst/>
                        <a:latin typeface="Gill Sans MT" panose="020B0502020104020203"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0">
                        <a:lnSpc>
                          <a:spcPts val="1375"/>
                        </a:lnSpc>
                        <a:spcBef>
                          <a:spcPts val="0"/>
                        </a:spcBef>
                        <a:spcAft>
                          <a:spcPts val="0"/>
                        </a:spcAft>
                      </a:pPr>
                      <a:r>
                        <a:rPr lang="en-US" sz="1800" b="1">
                          <a:solidFill>
                            <a:srgbClr val="FFFF00"/>
                          </a:solidFill>
                          <a:effectLst/>
                          <a:latin typeface="Gill Sans MT" panose="020B0502020104020203" pitchFamily="34" charset="0"/>
                          <a:ea typeface="Times New Roman" panose="02020603050405020304" pitchFamily="18" charset="0"/>
                        </a:rPr>
                        <a:t>TOTAL COST</a:t>
                      </a:r>
                      <a:endParaRPr lang="en-US" sz="1600" b="1">
                        <a:solidFill>
                          <a:srgbClr val="FFFF00"/>
                        </a:solidFill>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a:solidFill>
                            <a:srgbClr val="FFFF00"/>
                          </a:solidFill>
                          <a:effectLst/>
                          <a:latin typeface="Gill Sans MT" panose="020B0502020104020203" pitchFamily="34" charset="0"/>
                          <a:ea typeface="Times New Roman" panose="02020603050405020304" pitchFamily="18" charset="0"/>
                        </a:rPr>
                        <a:t> </a:t>
                      </a:r>
                      <a:endParaRPr lang="en-US" sz="1600" b="1">
                        <a:solidFill>
                          <a:srgbClr val="FFFF00"/>
                        </a:solidFill>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a:solidFill>
                            <a:srgbClr val="FFFF00"/>
                          </a:solidFill>
                          <a:effectLst/>
                          <a:latin typeface="Gill Sans MT" panose="020B0502020104020203" pitchFamily="34" charset="0"/>
                          <a:ea typeface="Times New Roman" panose="02020603050405020304" pitchFamily="18" charset="0"/>
                        </a:rPr>
                        <a:t> </a:t>
                      </a:r>
                      <a:endParaRPr lang="en-US" sz="1600" b="1">
                        <a:solidFill>
                          <a:srgbClr val="FFFF00"/>
                        </a:solidFill>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solidFill>
                            <a:srgbClr val="FFFF00"/>
                          </a:solidFill>
                          <a:effectLst/>
                          <a:latin typeface="Gill Sans MT" panose="020B0502020104020203" pitchFamily="34" charset="0"/>
                          <a:ea typeface="Times New Roman" panose="02020603050405020304" pitchFamily="18" charset="0"/>
                        </a:rPr>
                        <a:t> </a:t>
                      </a:r>
                      <a:endParaRPr lang="en-US" sz="1600" b="1" dirty="0">
                        <a:solidFill>
                          <a:srgbClr val="FFFF00"/>
                        </a:solidFill>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57785" algn="r">
                        <a:lnSpc>
                          <a:spcPts val="1375"/>
                        </a:lnSpc>
                        <a:spcBef>
                          <a:spcPts val="0"/>
                        </a:spcBef>
                        <a:spcAft>
                          <a:spcPts val="0"/>
                        </a:spcAft>
                      </a:pPr>
                      <a:r>
                        <a:rPr lang="en-US" sz="1800" b="1" dirty="0" smtClean="0">
                          <a:solidFill>
                            <a:srgbClr val="FFFF00"/>
                          </a:solidFill>
                          <a:effectLst/>
                          <a:latin typeface="Gill Sans MT" panose="020B0502020104020203" pitchFamily="34" charset="0"/>
                          <a:ea typeface="Times New Roman" panose="02020603050405020304" pitchFamily="18" charset="0"/>
                        </a:rPr>
                        <a:t>66,600</a:t>
                      </a:r>
                      <a:endParaRPr lang="en-US" sz="1600" b="1" dirty="0">
                        <a:solidFill>
                          <a:srgbClr val="FFFF00"/>
                        </a:solidFill>
                        <a:effectLst/>
                        <a:latin typeface="Gill Sans MT" panose="020B0502020104020203" pitchFamily="34"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7141489"/>
                  </a:ext>
                </a:extLst>
              </a:tr>
            </a:tbl>
          </a:graphicData>
        </a:graphic>
      </p:graphicFrame>
    </p:spTree>
    <p:extLst>
      <p:ext uri="{BB962C8B-B14F-4D97-AF65-F5344CB8AC3E}">
        <p14:creationId xmlns:p14="http://schemas.microsoft.com/office/powerpoint/2010/main" val="24029631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1239875"/>
            <a:ext cx="6096000" cy="4572342"/>
          </a:xfrm>
          <a:prstGeom prst="rect">
            <a:avLst/>
          </a:prstGeom>
        </p:spPr>
        <p:txBody>
          <a:bodyPr>
            <a:spAutoFit/>
          </a:bodyPr>
          <a:lstStyle/>
          <a:p>
            <a:pPr>
              <a:lnSpc>
                <a:spcPct val="107000"/>
              </a:lnSpc>
              <a:spcAft>
                <a:spcPts val="800"/>
              </a:spcAft>
            </a:pPr>
            <a:r>
              <a:rPr lang="en-US" sz="3600" b="1" dirty="0" smtClean="0">
                <a:latin typeface="Times New Roman" panose="02020603050405020304" pitchFamily="18" charset="0"/>
                <a:ea typeface="Calibri" panose="020F0502020204030204" pitchFamily="34" charset="0"/>
                <a:cs typeface="Times New Roman" panose="02020603050405020304" pitchFamily="18" charset="0"/>
              </a:rPr>
              <a:t>Presentation Content</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ü"/>
            </a:pPr>
            <a:r>
              <a:rPr lang="en-US" sz="2000" dirty="0">
                <a:latin typeface="Gill Sans MT" panose="020B0502020104020203" pitchFamily="34" charset="0"/>
                <a:ea typeface="Calibri" panose="020F0502020204030204" pitchFamily="34" charset="0"/>
                <a:cs typeface="Times New Roman" panose="02020603050405020304" pitchFamily="18" charset="0"/>
              </a:rPr>
              <a:t>Introduction</a:t>
            </a:r>
            <a:endParaRPr lang="en-US" dirty="0">
              <a:latin typeface="Gill Sans MT" panose="020B0502020104020203"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ü"/>
            </a:pPr>
            <a:r>
              <a:rPr lang="en-US" sz="2000" dirty="0">
                <a:latin typeface="Gill Sans MT" panose="020B0502020104020203" pitchFamily="34" charset="0"/>
                <a:ea typeface="Calibri" panose="020F0502020204030204" pitchFamily="34" charset="0"/>
                <a:cs typeface="Times New Roman" panose="02020603050405020304" pitchFamily="18" charset="0"/>
              </a:rPr>
              <a:t>Problem statement</a:t>
            </a:r>
            <a:endParaRPr lang="en-US" dirty="0">
              <a:latin typeface="Gill Sans MT" panose="020B0502020104020203"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ü"/>
            </a:pPr>
            <a:r>
              <a:rPr lang="en-US" sz="2000" dirty="0">
                <a:latin typeface="Gill Sans MT" panose="020B0502020104020203" pitchFamily="34" charset="0"/>
                <a:ea typeface="Calibri" panose="020F0502020204030204" pitchFamily="34" charset="0"/>
                <a:cs typeface="Times New Roman" panose="02020603050405020304" pitchFamily="18" charset="0"/>
              </a:rPr>
              <a:t>Problem justification</a:t>
            </a:r>
            <a:endParaRPr lang="en-US" dirty="0">
              <a:latin typeface="Gill Sans MT" panose="020B0502020104020203"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ü"/>
            </a:pPr>
            <a:r>
              <a:rPr lang="en-US" sz="2000" dirty="0" smtClean="0">
                <a:latin typeface="Gill Sans MT" panose="020B0502020104020203" pitchFamily="34" charset="0"/>
                <a:ea typeface="Calibri" panose="020F0502020204030204" pitchFamily="34" charset="0"/>
                <a:cs typeface="Times New Roman" panose="02020603050405020304" pitchFamily="18" charset="0"/>
              </a:rPr>
              <a:t>Objectives</a:t>
            </a:r>
            <a:endParaRPr lang="en-US" dirty="0">
              <a:latin typeface="Gill Sans MT" panose="020B0502020104020203"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ü"/>
            </a:pPr>
            <a:r>
              <a:rPr lang="en-US" sz="2000" dirty="0">
                <a:latin typeface="Gill Sans MT" panose="020B0502020104020203" pitchFamily="34" charset="0"/>
                <a:ea typeface="Calibri" panose="020F0502020204030204" pitchFamily="34" charset="0"/>
                <a:cs typeface="Times New Roman" panose="02020603050405020304" pitchFamily="18" charset="0"/>
              </a:rPr>
              <a:t>Scope of the project</a:t>
            </a:r>
            <a:endParaRPr lang="en-US" dirty="0">
              <a:latin typeface="Gill Sans MT" panose="020B0502020104020203"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ü"/>
            </a:pPr>
            <a:r>
              <a:rPr lang="en-US" sz="2000" dirty="0">
                <a:latin typeface="Gill Sans MT" panose="020B0502020104020203" pitchFamily="34" charset="0"/>
                <a:ea typeface="Calibri" panose="020F0502020204030204" pitchFamily="34" charset="0"/>
                <a:cs typeface="Times New Roman" panose="02020603050405020304" pitchFamily="18" charset="0"/>
              </a:rPr>
              <a:t>Requirement and tools</a:t>
            </a:r>
            <a:endParaRPr lang="en-US" dirty="0">
              <a:latin typeface="Gill Sans MT" panose="020B0502020104020203"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ü"/>
            </a:pPr>
            <a:r>
              <a:rPr lang="en-US" sz="2000" dirty="0">
                <a:latin typeface="Gill Sans MT" panose="020B0502020104020203" pitchFamily="34" charset="0"/>
                <a:ea typeface="Calibri" panose="020F0502020204030204" pitchFamily="34" charset="0"/>
                <a:cs typeface="Times New Roman" panose="02020603050405020304" pitchFamily="18" charset="0"/>
              </a:rPr>
              <a:t>Methodology</a:t>
            </a:r>
            <a:endParaRPr lang="en-US" dirty="0">
              <a:latin typeface="Gill Sans MT" panose="020B0502020104020203"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ü"/>
            </a:pPr>
            <a:r>
              <a:rPr lang="en-US" sz="2000" dirty="0">
                <a:latin typeface="Gill Sans MT" panose="020B0502020104020203" pitchFamily="34" charset="0"/>
                <a:ea typeface="Calibri" panose="020F0502020204030204" pitchFamily="34" charset="0"/>
                <a:cs typeface="Times New Roman" panose="02020603050405020304" pitchFamily="18" charset="0"/>
              </a:rPr>
              <a:t>Schedule</a:t>
            </a:r>
            <a:endParaRPr lang="en-US" dirty="0">
              <a:latin typeface="Gill Sans MT" panose="020B0502020104020203"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ü"/>
            </a:pPr>
            <a:r>
              <a:rPr lang="en-US" sz="2000" dirty="0">
                <a:latin typeface="Gill Sans MT" panose="020B0502020104020203" pitchFamily="34" charset="0"/>
                <a:ea typeface="Calibri" panose="020F0502020204030204" pitchFamily="34" charset="0"/>
                <a:cs typeface="Times New Roman" panose="02020603050405020304" pitchFamily="18" charset="0"/>
              </a:rPr>
              <a:t>Budget</a:t>
            </a:r>
            <a:endParaRPr lang="en-US" dirty="0">
              <a:effectLst/>
              <a:latin typeface="Gill Sans MT" panose="020B05020201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027917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41116" y="1196009"/>
            <a:ext cx="7142964" cy="3949094"/>
          </a:xfrm>
          <a:prstGeom prst="rect">
            <a:avLst/>
          </a:prstGeom>
        </p:spPr>
        <p:txBody>
          <a:bodyPr wrap="square">
            <a:spAutoFit/>
          </a:bodyPr>
          <a:lstStyle/>
          <a:p>
            <a:pPr>
              <a:lnSpc>
                <a:spcPct val="107000"/>
              </a:lnSpc>
              <a:spcAft>
                <a:spcPts val="800"/>
              </a:spcAft>
            </a:pPr>
            <a:r>
              <a:rPr lang="en-US" sz="3600" b="1" dirty="0" smtClean="0">
                <a:latin typeface="Times New Roman" panose="02020603050405020304" pitchFamily="18" charset="0"/>
                <a:ea typeface="Calibri" panose="020F0502020204030204" pitchFamily="34" charset="0"/>
                <a:cs typeface="Times New Roman" panose="02020603050405020304" pitchFamily="18" charset="0"/>
              </a:rPr>
              <a:t>Introduction</a:t>
            </a:r>
          </a:p>
          <a:p>
            <a:pPr>
              <a:lnSpc>
                <a:spcPct val="107000"/>
              </a:lnSpc>
              <a:spcAft>
                <a:spcPts val="800"/>
              </a:spcAft>
            </a:pPr>
            <a:r>
              <a:rPr lang="en-US" sz="2400" dirty="0"/>
              <a:t>As stated by the name, of the project ‘autism approach software’ the software will be useful to people who suffer from autism. This work began by studying autism in detail and the people who suffer from it. The software should be fully interactive with user-parent (supervisor), children (individual suffering from autism), such that the supervisor can log in and schedule tasks to be covered by the child</a:t>
            </a:r>
            <a:r>
              <a:rPr lang="en-US" sz="2400" dirty="0" smtClean="0"/>
              <a:t>.</a:t>
            </a:r>
          </a:p>
        </p:txBody>
      </p:sp>
    </p:spTree>
    <p:extLst>
      <p:ext uri="{BB962C8B-B14F-4D97-AF65-F5344CB8AC3E}">
        <p14:creationId xmlns:p14="http://schemas.microsoft.com/office/powerpoint/2010/main" val="11354634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2959" y="1527438"/>
            <a:ext cx="10997079" cy="3759106"/>
          </a:xfrm>
          <a:prstGeom prst="rect">
            <a:avLst/>
          </a:prstGeom>
        </p:spPr>
        <p:txBody>
          <a:bodyPr wrap="square">
            <a:spAutoFit/>
          </a:bodyPr>
          <a:lstStyle/>
          <a:p>
            <a:pPr>
              <a:lnSpc>
                <a:spcPct val="107000"/>
              </a:lnSpc>
              <a:spcAft>
                <a:spcPts val="800"/>
              </a:spcAft>
            </a:pPr>
            <a:r>
              <a:rPr lang="en-US" sz="3600" b="1" dirty="0">
                <a:latin typeface="Times New Roman" panose="02020603050405020304" pitchFamily="18" charset="0"/>
                <a:ea typeface="Calibri" panose="020F0502020204030204" pitchFamily="34" charset="0"/>
                <a:cs typeface="Times New Roman" panose="02020603050405020304" pitchFamily="18" charset="0"/>
              </a:rPr>
              <a:t>Problem statement</a:t>
            </a:r>
          </a:p>
          <a:p>
            <a:pPr>
              <a:lnSpc>
                <a:spcPct val="107000"/>
              </a:lnSpc>
              <a:spcAft>
                <a:spcPts val="800"/>
              </a:spcAft>
            </a:pPr>
            <a:r>
              <a:rPr lang="en-US" sz="2400" dirty="0"/>
              <a:t>Autism spectrum disorders (ASDs) are primarily defined by problems with social interaction and communication, but they are also associated with a complex cognitive profile.</a:t>
            </a:r>
          </a:p>
          <a:p>
            <a:pPr>
              <a:lnSpc>
                <a:spcPct val="107000"/>
              </a:lnSpc>
              <a:spcAft>
                <a:spcPts val="800"/>
              </a:spcAft>
            </a:pPr>
            <a:r>
              <a:rPr lang="en-US" sz="2400" dirty="0"/>
              <a:t>One area of difficulty for children and adults with ASD is problem-solving, or the process of identifying a solution to a puzzle or question where the answer is hidden.</a:t>
            </a:r>
          </a:p>
          <a:p>
            <a:pPr>
              <a:lnSpc>
                <a:spcPct val="107000"/>
              </a:lnSpc>
              <a:spcAft>
                <a:spcPts val="800"/>
              </a:spcAft>
            </a:pPr>
            <a:r>
              <a:rPr lang="en-US" sz="2400" dirty="0"/>
              <a:t>Autism approach software is aimed at helping us approach this defect by integrating QT with graphics ( pictures) to help autistic children relate real life.</a:t>
            </a:r>
          </a:p>
        </p:txBody>
      </p:sp>
    </p:spTree>
    <p:extLst>
      <p:ext uri="{BB962C8B-B14F-4D97-AF65-F5344CB8AC3E}">
        <p14:creationId xmlns:p14="http://schemas.microsoft.com/office/powerpoint/2010/main" val="26972123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4084" y="1405208"/>
            <a:ext cx="10997975" cy="3970318"/>
          </a:xfrm>
          <a:prstGeom prst="rect">
            <a:avLst/>
          </a:prstGeom>
        </p:spPr>
        <p:txBody>
          <a:bodyPr wrap="square">
            <a:spAutoFit/>
          </a:bodyPr>
          <a:lstStyle/>
          <a:p>
            <a:r>
              <a:rPr lang="en-US" sz="3600" dirty="0">
                <a:latin typeface="Times New Roman" panose="02020603050405020304" pitchFamily="18" charset="0"/>
                <a:ea typeface="Calibri" panose="020F0502020204030204" pitchFamily="34" charset="0"/>
                <a:cs typeface="Times New Roman" panose="02020603050405020304" pitchFamily="18" charset="0"/>
              </a:rPr>
              <a:t>Problem </a:t>
            </a:r>
            <a:r>
              <a:rPr lang="en-US" sz="3600" dirty="0" smtClean="0">
                <a:latin typeface="Times New Roman" panose="02020603050405020304" pitchFamily="18" charset="0"/>
                <a:ea typeface="Calibri" panose="020F0502020204030204" pitchFamily="34" charset="0"/>
                <a:cs typeface="Times New Roman" panose="02020603050405020304" pitchFamily="18" charset="0"/>
              </a:rPr>
              <a:t>justification</a:t>
            </a:r>
            <a:endParaRPr lang="en-US" sz="3600" dirty="0" smtClean="0"/>
          </a:p>
          <a:p>
            <a:r>
              <a:rPr lang="en-US" sz="2400" dirty="0" smtClean="0"/>
              <a:t>The </a:t>
            </a:r>
            <a:r>
              <a:rPr lang="en-US" sz="2400" dirty="0"/>
              <a:t>system will aid in growth of the brain of the child affected by ASD, these children attentiveness and communication with other people is normally on a down low but they are drawn to imagery and self-involving activities. The system is therefore going to help communication and interaction between the parent and the child. Through the QTs, the child is able to learn and perform most of the fundamental activities in their day to day life.</a:t>
            </a:r>
          </a:p>
          <a:p>
            <a:r>
              <a:rPr lang="en-US" sz="2400" dirty="0"/>
              <a:t>The system is also beneficial in improving the ability of the child to socialize with other people by targeting areas in which the child maybe experiencing difficulties while assigning the tasks.</a:t>
            </a:r>
          </a:p>
        </p:txBody>
      </p:sp>
    </p:spTree>
    <p:extLst>
      <p:ext uri="{BB962C8B-B14F-4D97-AF65-F5344CB8AC3E}">
        <p14:creationId xmlns:p14="http://schemas.microsoft.com/office/powerpoint/2010/main" val="27279396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64266" y="1603022"/>
            <a:ext cx="9073848" cy="3508653"/>
          </a:xfrm>
          <a:prstGeom prst="rect">
            <a:avLst/>
          </a:prstGeom>
        </p:spPr>
        <p:txBody>
          <a:bodyPr wrap="square">
            <a:spAutoFit/>
          </a:bodyPr>
          <a:lstStyle/>
          <a:p>
            <a:pPr lvl="3"/>
            <a:r>
              <a:rPr lang="en-US" sz="3600" dirty="0">
                <a:latin typeface="Gill Sans MT" panose="020B0502020104020203" pitchFamily="34" charset="0"/>
              </a:rPr>
              <a:t>D</a:t>
            </a:r>
            <a:r>
              <a:rPr lang="en-US" sz="3600" dirty="0" smtClean="0">
                <a:latin typeface="Gill Sans MT" panose="020B0502020104020203" pitchFamily="34" charset="0"/>
              </a:rPr>
              <a:t>evelopers </a:t>
            </a:r>
            <a:r>
              <a:rPr lang="en-US" sz="3600" dirty="0">
                <a:latin typeface="Gill Sans MT" panose="020B0502020104020203" pitchFamily="34" charset="0"/>
              </a:rPr>
              <a:t>level objectives</a:t>
            </a:r>
            <a:endParaRPr lang="en-US" sz="3600" b="1" dirty="0" smtClean="0">
              <a:latin typeface="Gill Sans MT" panose="020B0502020104020203" pitchFamily="34" charset="0"/>
            </a:endParaRPr>
          </a:p>
          <a:p>
            <a:pPr lvl="3"/>
            <a:endParaRPr lang="en-US" dirty="0">
              <a:latin typeface="Gill Sans MT" panose="020B0502020104020203" pitchFamily="34" charset="0"/>
            </a:endParaRPr>
          </a:p>
          <a:p>
            <a:pPr marL="285750" indent="-285750">
              <a:buFont typeface="Arial" panose="020B0604020202020204" pitchFamily="34" charset="0"/>
              <a:buChar char="•"/>
            </a:pPr>
            <a:r>
              <a:rPr lang="en-US" sz="2400" dirty="0" smtClean="0">
                <a:latin typeface="Gill Sans MT" panose="020B0502020104020203" pitchFamily="34" charset="0"/>
              </a:rPr>
              <a:t>To </a:t>
            </a:r>
            <a:r>
              <a:rPr lang="en-US" sz="2400" dirty="0">
                <a:latin typeface="Gill Sans MT" panose="020B0502020104020203" pitchFamily="34" charset="0"/>
              </a:rPr>
              <a:t>apply the skills taught in class on software development and problem solving in the real world.</a:t>
            </a:r>
          </a:p>
          <a:p>
            <a:pPr marL="285750" indent="-285750">
              <a:buFont typeface="Arial" panose="020B0604020202020204" pitchFamily="34" charset="0"/>
              <a:buChar char="•"/>
            </a:pPr>
            <a:r>
              <a:rPr lang="en-US" sz="2400" dirty="0">
                <a:latin typeface="Gill Sans MT" panose="020B0502020104020203" pitchFamily="34" charset="0"/>
              </a:rPr>
              <a:t>To improve my knowledge on programming languages and coding skills.</a:t>
            </a:r>
          </a:p>
          <a:p>
            <a:pPr marL="285750" indent="-285750">
              <a:buFont typeface="Arial" panose="020B0604020202020204" pitchFamily="34" charset="0"/>
              <a:buChar char="•"/>
            </a:pPr>
            <a:r>
              <a:rPr lang="en-US" sz="2400" dirty="0">
                <a:latin typeface="Gill Sans MT" panose="020B0502020104020203" pitchFamily="34" charset="0"/>
              </a:rPr>
              <a:t>To develop a system with a user-friendly interface where users can interact freely</a:t>
            </a:r>
            <a:r>
              <a:rPr lang="en-US" sz="2400" dirty="0" smtClean="0">
                <a:latin typeface="Gill Sans MT" panose="020B0502020104020203" pitchFamily="34" charset="0"/>
              </a:rPr>
              <a:t>.</a:t>
            </a:r>
          </a:p>
          <a:p>
            <a:pPr marL="285750" indent="-285750">
              <a:buFont typeface="Arial" panose="020B0604020202020204" pitchFamily="34" charset="0"/>
              <a:buChar char="•"/>
            </a:pPr>
            <a:r>
              <a:rPr lang="en-US" sz="2400" dirty="0" smtClean="0">
                <a:latin typeface="Gill Sans MT" panose="020B0502020104020203" pitchFamily="34" charset="0"/>
              </a:rPr>
              <a:t>Develop and connect both the front end and back end.</a:t>
            </a:r>
            <a:endParaRPr lang="en-US" sz="2400" dirty="0">
              <a:latin typeface="Gill Sans MT" panose="020B0502020104020203" pitchFamily="34" charset="0"/>
            </a:endParaRPr>
          </a:p>
        </p:txBody>
      </p:sp>
    </p:spTree>
    <p:extLst>
      <p:ext uri="{BB962C8B-B14F-4D97-AF65-F5344CB8AC3E}">
        <p14:creationId xmlns:p14="http://schemas.microsoft.com/office/powerpoint/2010/main" val="1557000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30478" y="1624539"/>
            <a:ext cx="9237373" cy="2769989"/>
          </a:xfrm>
          <a:prstGeom prst="rect">
            <a:avLst/>
          </a:prstGeom>
        </p:spPr>
        <p:txBody>
          <a:bodyPr wrap="square">
            <a:spAutoFit/>
          </a:bodyPr>
          <a:lstStyle/>
          <a:p>
            <a:pPr lvl="3"/>
            <a:r>
              <a:rPr lang="en-US" sz="3600" b="1" dirty="0">
                <a:latin typeface="Gill Sans MT" panose="020B0502020104020203" pitchFamily="34" charset="0"/>
              </a:rPr>
              <a:t>S</a:t>
            </a:r>
            <a:r>
              <a:rPr lang="en-US" sz="3600" b="1" dirty="0" smtClean="0">
                <a:latin typeface="Gill Sans MT" panose="020B0502020104020203" pitchFamily="34" charset="0"/>
              </a:rPr>
              <a:t>ystem </a:t>
            </a:r>
            <a:r>
              <a:rPr lang="en-US" sz="3600" b="1" dirty="0">
                <a:latin typeface="Gill Sans MT" panose="020B0502020104020203" pitchFamily="34" charset="0"/>
              </a:rPr>
              <a:t>level </a:t>
            </a:r>
            <a:r>
              <a:rPr lang="en-US" sz="3600" b="1" dirty="0" smtClean="0">
                <a:latin typeface="Gill Sans MT" panose="020B0502020104020203" pitchFamily="34" charset="0"/>
              </a:rPr>
              <a:t>objective</a:t>
            </a:r>
          </a:p>
          <a:p>
            <a:pPr lvl="3"/>
            <a:endParaRPr lang="en-US" b="1" dirty="0" smtClean="0">
              <a:latin typeface="Gill Sans MT" panose="020B0502020104020203" pitchFamily="34" charset="0"/>
            </a:endParaRPr>
          </a:p>
          <a:p>
            <a:pPr marL="1657350" lvl="3" indent="-285750">
              <a:buFont typeface="Arial" panose="020B0604020202020204" pitchFamily="34" charset="0"/>
              <a:buChar char="•"/>
            </a:pPr>
            <a:r>
              <a:rPr lang="en-US" sz="2400" dirty="0" smtClean="0">
                <a:latin typeface="Gill Sans MT" panose="020B0502020104020203" pitchFamily="34" charset="0"/>
              </a:rPr>
              <a:t>To </a:t>
            </a:r>
            <a:r>
              <a:rPr lang="en-US" sz="2400" dirty="0">
                <a:latin typeface="Gill Sans MT" panose="020B0502020104020203" pitchFamily="34" charset="0"/>
              </a:rPr>
              <a:t>facilitate and aid in the </a:t>
            </a:r>
            <a:r>
              <a:rPr lang="en-US" sz="2400" dirty="0" smtClean="0">
                <a:solidFill>
                  <a:srgbClr val="FF0000"/>
                </a:solidFill>
                <a:latin typeface="Gill Sans MT" panose="020B0502020104020203" pitchFamily="34" charset="0"/>
              </a:rPr>
              <a:t>mental </a:t>
            </a:r>
            <a:r>
              <a:rPr lang="en-US" sz="2400" dirty="0" smtClean="0">
                <a:latin typeface="Gill Sans MT" panose="020B0502020104020203" pitchFamily="34" charset="0"/>
              </a:rPr>
              <a:t>growth </a:t>
            </a:r>
            <a:r>
              <a:rPr lang="en-US" sz="2400" dirty="0">
                <a:latin typeface="Gill Sans MT" panose="020B0502020104020203" pitchFamily="34" charset="0"/>
              </a:rPr>
              <a:t>of children diagnosed with ASD.</a:t>
            </a:r>
          </a:p>
          <a:p>
            <a:pPr marL="1657350" lvl="3" indent="-285750">
              <a:buFont typeface="Arial" panose="020B0604020202020204" pitchFamily="34" charset="0"/>
              <a:buChar char="•"/>
            </a:pPr>
            <a:r>
              <a:rPr lang="en-US" sz="2400" dirty="0">
                <a:latin typeface="Gill Sans MT" panose="020B0502020104020203" pitchFamily="34" charset="0"/>
              </a:rPr>
              <a:t>To help parents parenting kids with ASD train their children on how to undertake basic tasks that otherwise come naturally for normal kids.</a:t>
            </a:r>
          </a:p>
        </p:txBody>
      </p:sp>
    </p:spTree>
    <p:extLst>
      <p:ext uri="{BB962C8B-B14F-4D97-AF65-F5344CB8AC3E}">
        <p14:creationId xmlns:p14="http://schemas.microsoft.com/office/powerpoint/2010/main" val="29014013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28799" y="1188720"/>
            <a:ext cx="8334103" cy="3261342"/>
          </a:xfrm>
          <a:prstGeom prst="rect">
            <a:avLst/>
          </a:prstGeom>
        </p:spPr>
        <p:txBody>
          <a:bodyPr wrap="square">
            <a:spAutoFit/>
          </a:bodyPr>
          <a:lstStyle/>
          <a:p>
            <a:pPr>
              <a:lnSpc>
                <a:spcPct val="107000"/>
              </a:lnSpc>
              <a:spcAft>
                <a:spcPts val="800"/>
              </a:spcAft>
            </a:pPr>
            <a:r>
              <a:rPr lang="en-US" sz="3600" b="1" dirty="0">
                <a:latin typeface="Gill Sans MT" panose="020B0502020104020203" pitchFamily="34" charset="0"/>
              </a:rPr>
              <a:t>Scope of the </a:t>
            </a:r>
            <a:r>
              <a:rPr lang="en-US" sz="3600" b="1" dirty="0" smtClean="0">
                <a:latin typeface="Gill Sans MT" panose="020B0502020104020203" pitchFamily="34" charset="0"/>
              </a:rPr>
              <a:t>project</a:t>
            </a:r>
            <a:endParaRPr lang="en-US" sz="3600" b="1" dirty="0" smtClean="0">
              <a:latin typeface="Gill Sans MT" panose="020B0502020104020203" pitchFamily="34" charset="0"/>
              <a:ea typeface="Tahoma" panose="020B0604030504040204" pitchFamily="34" charset="0"/>
            </a:endParaRPr>
          </a:p>
          <a:p>
            <a:pPr marL="342900" lvl="0" indent="-342900">
              <a:lnSpc>
                <a:spcPct val="107000"/>
              </a:lnSpc>
              <a:spcAft>
                <a:spcPts val="800"/>
              </a:spcAft>
              <a:buFont typeface="Symbol" panose="05050102010706020507" pitchFamily="18" charset="2"/>
              <a:buChar char=""/>
            </a:pPr>
            <a:r>
              <a:rPr lang="en-US" sz="2400" dirty="0" smtClean="0">
                <a:latin typeface="Gill Sans MT" panose="020B0502020104020203" pitchFamily="34" charset="0"/>
                <a:ea typeface="Tahoma" panose="020B0604030504040204" pitchFamily="34" charset="0"/>
              </a:rPr>
              <a:t>The </a:t>
            </a:r>
            <a:r>
              <a:rPr lang="en-US" sz="2400" dirty="0">
                <a:latin typeface="Gill Sans MT" panose="020B0502020104020203" pitchFamily="34" charset="0"/>
                <a:ea typeface="Tahoma" panose="020B0604030504040204" pitchFamily="34" charset="0"/>
              </a:rPr>
              <a:t>project covers </a:t>
            </a:r>
            <a:r>
              <a:rPr lang="en-US" sz="2400" strike="sngStrike" dirty="0">
                <a:latin typeface="Gill Sans MT" panose="020B0502020104020203" pitchFamily="34" charset="0"/>
                <a:ea typeface="Tahoma" panose="020B0604030504040204" pitchFamily="34" charset="0"/>
              </a:rPr>
              <a:t>psychology </a:t>
            </a:r>
            <a:r>
              <a:rPr lang="en-US" sz="2400" strike="sngStrike" dirty="0" smtClean="0">
                <a:latin typeface="Gill Sans MT" panose="020B0502020104020203" pitchFamily="34" charset="0"/>
                <a:ea typeface="Tahoma" panose="020B0604030504040204" pitchFamily="34" charset="0"/>
              </a:rPr>
              <a:t>department </a:t>
            </a:r>
            <a:r>
              <a:rPr lang="en-US" sz="2400" dirty="0" smtClean="0">
                <a:solidFill>
                  <a:srgbClr val="FF0000"/>
                </a:solidFill>
                <a:latin typeface="Gill Sans MT" panose="020B0502020104020203" pitchFamily="34" charset="0"/>
                <a:ea typeface="Tahoma" panose="020B0604030504040204" pitchFamily="34" charset="0"/>
              </a:rPr>
              <a:t>children living with autism</a:t>
            </a:r>
            <a:r>
              <a:rPr lang="en-US" sz="2400" dirty="0" smtClean="0">
                <a:latin typeface="Gill Sans MT" panose="020B0502020104020203" pitchFamily="34" charset="0"/>
                <a:ea typeface="Tahoma" panose="020B0604030504040204" pitchFamily="34" charset="0"/>
              </a:rPr>
              <a:t> </a:t>
            </a:r>
            <a:r>
              <a:rPr lang="en-US" sz="2400" dirty="0">
                <a:latin typeface="Gill Sans MT" panose="020B0502020104020203" pitchFamily="34" charset="0"/>
                <a:ea typeface="Tahoma" panose="020B0604030504040204" pitchFamily="34" charset="0"/>
              </a:rPr>
              <a:t>such as ECD. Its targeted to be useful to both the children with ASD and tutors to assign tasks to them.</a:t>
            </a:r>
          </a:p>
          <a:p>
            <a:pPr marL="342900" lvl="0" indent="-342900">
              <a:lnSpc>
                <a:spcPct val="107000"/>
              </a:lnSpc>
              <a:spcAft>
                <a:spcPts val="800"/>
              </a:spcAft>
              <a:buFont typeface="Symbol" panose="05050102010706020507" pitchFamily="18" charset="2"/>
              <a:buChar char=""/>
            </a:pPr>
            <a:r>
              <a:rPr lang="en-US" sz="2400" strike="sngStrike" dirty="0" smtClean="0">
                <a:latin typeface="Gill Sans MT" panose="020B0502020104020203" pitchFamily="34" charset="0"/>
                <a:ea typeface="Tahoma" panose="020B0604030504040204" pitchFamily="34" charset="0"/>
              </a:rPr>
              <a:t>The </a:t>
            </a:r>
            <a:r>
              <a:rPr lang="en-US" sz="2400" strike="sngStrike" dirty="0">
                <a:latin typeface="Gill Sans MT" panose="020B0502020104020203" pitchFamily="34" charset="0"/>
                <a:ea typeface="Tahoma" panose="020B0604030504040204" pitchFamily="34" charset="0"/>
              </a:rPr>
              <a:t>tasks are designed by the supervisor hence complexity of the tasks will be attributed to the age of the student in the practice.</a:t>
            </a:r>
          </a:p>
        </p:txBody>
      </p:sp>
    </p:spTree>
    <p:extLst>
      <p:ext uri="{BB962C8B-B14F-4D97-AF65-F5344CB8AC3E}">
        <p14:creationId xmlns:p14="http://schemas.microsoft.com/office/powerpoint/2010/main" val="27749100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67097" y="337984"/>
            <a:ext cx="9457508" cy="6343083"/>
          </a:xfrm>
          <a:prstGeom prst="rect">
            <a:avLst/>
          </a:prstGeom>
        </p:spPr>
        <p:txBody>
          <a:bodyPr wrap="square">
            <a:spAutoFit/>
          </a:bodyPr>
          <a:lstStyle/>
          <a:p>
            <a:pPr lvl="0">
              <a:lnSpc>
                <a:spcPct val="107000"/>
              </a:lnSpc>
              <a:spcAft>
                <a:spcPts val="800"/>
              </a:spcAft>
            </a:pPr>
            <a:r>
              <a:rPr lang="en-US" sz="3600" b="1" dirty="0" smtClean="0">
                <a:latin typeface="Gill Sans MT" panose="020B0502020104020203" pitchFamily="34" charset="0"/>
              </a:rPr>
              <a:t>Functional Requirements </a:t>
            </a:r>
            <a:r>
              <a:rPr lang="en-US" b="1" dirty="0" smtClean="0">
                <a:solidFill>
                  <a:srgbClr val="FF0000"/>
                </a:solidFill>
                <a:latin typeface="Gill Sans MT" panose="020B0502020104020203" pitchFamily="34" charset="0"/>
              </a:rPr>
              <a:t>too many</a:t>
            </a:r>
            <a:endParaRPr lang="en-US" sz="3600" b="1" i="1" dirty="0" smtClean="0">
              <a:latin typeface="Gill Sans MT" panose="020B0502020104020203" pitchFamily="34" charset="0"/>
              <a:ea typeface="Tahoma" panose="020B0604030504040204" pitchFamily="34" charset="0"/>
            </a:endParaRPr>
          </a:p>
          <a:p>
            <a:pPr marL="342900" lvl="0" indent="-342900">
              <a:lnSpc>
                <a:spcPct val="107000"/>
              </a:lnSpc>
              <a:spcAft>
                <a:spcPts val="800"/>
              </a:spcAft>
              <a:buFont typeface="+mj-lt"/>
              <a:buAutoNum type="arabicPeriod"/>
            </a:pPr>
            <a:r>
              <a:rPr lang="en-US" sz="2000" i="1" dirty="0" smtClean="0">
                <a:latin typeface="Gill Sans MT" panose="020B0502020104020203" pitchFamily="34" charset="0"/>
                <a:ea typeface="Tahoma" panose="020B0604030504040204" pitchFamily="34" charset="0"/>
              </a:rPr>
              <a:t>User </a:t>
            </a:r>
            <a:r>
              <a:rPr lang="en-US" sz="2000" i="1" dirty="0">
                <a:latin typeface="Gill Sans MT" panose="020B0502020104020203" pitchFamily="34" charset="0"/>
                <a:ea typeface="Tahoma" panose="020B0604030504040204" pitchFamily="34" charset="0"/>
              </a:rPr>
              <a:t>data should input and stored</a:t>
            </a:r>
            <a:r>
              <a:rPr lang="en-US" sz="2000" dirty="0">
                <a:latin typeface="Gill Sans MT" panose="020B0502020104020203" pitchFamily="34" charset="0"/>
                <a:ea typeface="Tahoma" panose="020B0604030504040204" pitchFamily="34" charset="0"/>
              </a:rPr>
              <a:t>: This system should be able to record and store the user’s information to allow easy log in.</a:t>
            </a:r>
          </a:p>
          <a:p>
            <a:pPr marL="342900" lvl="0" indent="-342900">
              <a:lnSpc>
                <a:spcPct val="107000"/>
              </a:lnSpc>
              <a:spcAft>
                <a:spcPts val="800"/>
              </a:spcAft>
              <a:buFont typeface="+mj-lt"/>
              <a:buAutoNum type="arabicPeriod"/>
            </a:pPr>
            <a:r>
              <a:rPr lang="en-US" sz="2000" i="1" dirty="0">
                <a:latin typeface="Gill Sans MT" panose="020B0502020104020203" pitchFamily="34" charset="0"/>
                <a:ea typeface="Tahoma" panose="020B0604030504040204" pitchFamily="34" charset="0"/>
              </a:rPr>
              <a:t>The Supervisor should be able to create task schedules: </a:t>
            </a:r>
            <a:r>
              <a:rPr lang="en-US" sz="2000" dirty="0">
                <a:latin typeface="Gill Sans MT" panose="020B0502020104020203" pitchFamily="34" charset="0"/>
                <a:ea typeface="Tahoma" panose="020B0604030504040204" pitchFamily="34" charset="0"/>
              </a:rPr>
              <a:t>These are tasks to be undertaken by the Student.</a:t>
            </a:r>
            <a:r>
              <a:rPr lang="en-US" sz="2000" i="1" dirty="0">
                <a:latin typeface="Gill Sans MT" panose="020B0502020104020203" pitchFamily="34" charset="0"/>
                <a:ea typeface="Tahoma" panose="020B0604030504040204" pitchFamily="34" charset="0"/>
              </a:rPr>
              <a:t> </a:t>
            </a:r>
            <a:endParaRPr lang="en-US" sz="2000" dirty="0">
              <a:latin typeface="Gill Sans MT" panose="020B0502020104020203" pitchFamily="34" charset="0"/>
              <a:ea typeface="Tahoma" panose="020B0604030504040204" pitchFamily="34" charset="0"/>
            </a:endParaRPr>
          </a:p>
          <a:p>
            <a:pPr marL="342900" lvl="0" indent="-342900">
              <a:lnSpc>
                <a:spcPct val="107000"/>
              </a:lnSpc>
              <a:spcAft>
                <a:spcPts val="800"/>
              </a:spcAft>
              <a:buFont typeface="+mj-lt"/>
              <a:buAutoNum type="arabicPeriod"/>
            </a:pPr>
            <a:r>
              <a:rPr lang="en-US" sz="2000" i="1" dirty="0">
                <a:latin typeface="Gill Sans MT" panose="020B0502020104020203" pitchFamily="34" charset="0"/>
                <a:ea typeface="Tahoma" panose="020B0604030504040204" pitchFamily="34" charset="0"/>
              </a:rPr>
              <a:t>The Supervisor can upload images or other multimedia files</a:t>
            </a:r>
            <a:r>
              <a:rPr lang="en-US" sz="2000" dirty="0">
                <a:latin typeface="Gill Sans MT" panose="020B0502020104020203" pitchFamily="34" charset="0"/>
                <a:ea typeface="Tahoma" panose="020B0604030504040204" pitchFamily="34" charset="0"/>
              </a:rPr>
              <a:t>: The user is able to upload files to aid in making the allocated tasks more vivid for comprehension. </a:t>
            </a:r>
          </a:p>
          <a:p>
            <a:pPr marL="342900" lvl="0" indent="-342900">
              <a:lnSpc>
                <a:spcPct val="107000"/>
              </a:lnSpc>
              <a:spcAft>
                <a:spcPts val="800"/>
              </a:spcAft>
              <a:buFont typeface="+mj-lt"/>
              <a:buAutoNum type="arabicPeriod"/>
            </a:pPr>
            <a:r>
              <a:rPr lang="en-US" sz="2000" i="1" dirty="0">
                <a:latin typeface="Gill Sans MT" panose="020B0502020104020203" pitchFamily="34" charset="0"/>
                <a:ea typeface="Tahoma" panose="020B0604030504040204" pitchFamily="34" charset="0"/>
              </a:rPr>
              <a:t>Ability to add, edit and delete task schedules: </a:t>
            </a:r>
            <a:r>
              <a:rPr lang="en-US" sz="2000" dirty="0">
                <a:latin typeface="Gill Sans MT" panose="020B0502020104020203" pitchFamily="34" charset="0"/>
                <a:ea typeface="Tahoma" panose="020B0604030504040204" pitchFamily="34" charset="0"/>
              </a:rPr>
              <a:t>The Supervisor should be able to add, edit and remove tasks scheduled for the student when need be.</a:t>
            </a:r>
          </a:p>
          <a:p>
            <a:pPr marL="342900" lvl="0" indent="-342900">
              <a:lnSpc>
                <a:spcPct val="107000"/>
              </a:lnSpc>
              <a:spcAft>
                <a:spcPts val="800"/>
              </a:spcAft>
              <a:buFont typeface="+mj-lt"/>
              <a:buAutoNum type="arabicPeriod"/>
            </a:pPr>
            <a:r>
              <a:rPr lang="en-US" sz="2000" i="1" dirty="0">
                <a:latin typeface="Gill Sans MT" panose="020B0502020104020203" pitchFamily="34" charset="0"/>
                <a:ea typeface="Tahoma" panose="020B0604030504040204" pitchFamily="34" charset="0"/>
              </a:rPr>
              <a:t>Student account refresh ability:</a:t>
            </a:r>
            <a:r>
              <a:rPr lang="en-US" sz="2000" dirty="0">
                <a:latin typeface="Gill Sans MT" panose="020B0502020104020203" pitchFamily="34" charset="0"/>
                <a:ea typeface="Tahoma" panose="020B0604030504040204" pitchFamily="34" charset="0"/>
              </a:rPr>
              <a:t> The Student’s account should be able to refresh and update changes done by the Supervisor in the supervisor’s account.</a:t>
            </a:r>
          </a:p>
          <a:p>
            <a:pPr marL="342900" lvl="0" indent="-342900">
              <a:lnSpc>
                <a:spcPct val="107000"/>
              </a:lnSpc>
              <a:spcAft>
                <a:spcPts val="800"/>
              </a:spcAft>
              <a:buFont typeface="+mj-lt"/>
              <a:buAutoNum type="arabicPeriod"/>
            </a:pPr>
            <a:r>
              <a:rPr lang="en-US" sz="2000" i="1" dirty="0">
                <a:latin typeface="Gill Sans MT" panose="020B0502020104020203" pitchFamily="34" charset="0"/>
                <a:ea typeface="Tahoma" panose="020B0604030504040204" pitchFamily="34" charset="0"/>
              </a:rPr>
              <a:t>Registration and creation of user profile:</a:t>
            </a:r>
            <a:r>
              <a:rPr lang="en-US" sz="2000" dirty="0">
                <a:latin typeface="Gill Sans MT" panose="020B0502020104020203" pitchFamily="34" charset="0"/>
                <a:ea typeface="Tahoma" panose="020B0604030504040204" pitchFamily="34" charset="0"/>
              </a:rPr>
              <a:t> For a user to login, they should register and create a user profile/account, the accounts are either Supervisor account or Students account.</a:t>
            </a:r>
          </a:p>
          <a:p>
            <a:pPr marL="342900" lvl="0" indent="-342900">
              <a:lnSpc>
                <a:spcPct val="107000"/>
              </a:lnSpc>
              <a:spcAft>
                <a:spcPts val="800"/>
              </a:spcAft>
              <a:buFont typeface="+mj-lt"/>
              <a:buAutoNum type="arabicPeriod"/>
            </a:pPr>
            <a:r>
              <a:rPr lang="en-US" sz="2000" i="1" dirty="0">
                <a:latin typeface="Gill Sans MT" panose="020B0502020104020203" pitchFamily="34" charset="0"/>
                <a:ea typeface="Tahoma" panose="020B0604030504040204" pitchFamily="34" charset="0"/>
              </a:rPr>
              <a:t>Send messages: </a:t>
            </a:r>
            <a:r>
              <a:rPr lang="en-US" sz="2000" dirty="0">
                <a:latin typeface="Gill Sans MT" panose="020B0502020104020203" pitchFamily="34" charset="0"/>
                <a:ea typeface="Tahoma" panose="020B0604030504040204" pitchFamily="34" charset="0"/>
              </a:rPr>
              <a:t>Both the Supervisor and Student should be able to communicate via messages.</a:t>
            </a:r>
          </a:p>
        </p:txBody>
      </p:sp>
    </p:spTree>
    <p:extLst>
      <p:ext uri="{BB962C8B-B14F-4D97-AF65-F5344CB8AC3E}">
        <p14:creationId xmlns:p14="http://schemas.microsoft.com/office/powerpoint/2010/main" val="2262943874"/>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docProps/app.xml><?xml version="1.0" encoding="utf-8"?>
<Properties xmlns="http://schemas.openxmlformats.org/officeDocument/2006/extended-properties" xmlns:vt="http://schemas.openxmlformats.org/officeDocument/2006/docPropsVTypes">
  <Template>TM04033925[[fn=Droplet]]</Template>
  <TotalTime>308</TotalTime>
  <Words>1018</Words>
  <Application>Microsoft Office PowerPoint</Application>
  <PresentationFormat>Widescreen</PresentationFormat>
  <Paragraphs>219</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Gill Sans MT</vt:lpstr>
      <vt:lpstr>Symbol</vt:lpstr>
      <vt:lpstr>Tahoma</vt:lpstr>
      <vt:lpstr>Times New Roman</vt:lpstr>
      <vt:lpstr>Tw Cen MT</vt:lpstr>
      <vt:lpstr>Wingdings</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17</cp:revision>
  <dcterms:created xsi:type="dcterms:W3CDTF">2020-02-04T05:46:40Z</dcterms:created>
  <dcterms:modified xsi:type="dcterms:W3CDTF">2020-02-24T08:53:59Z</dcterms:modified>
</cp:coreProperties>
</file>