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2" r:id="rId17"/>
  </p:sldIdLst>
  <p:sldSz cx="5765800" cy="3600450"/>
  <p:notesSz cx="5765800" cy="360045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5DE2A6-FBD6-41C1-A32E-11509F2D76F4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04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19" y="109519"/>
            <a:ext cx="56029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"/>
            <a:ext cx="5760085" cy="452755"/>
          </a:xfrm>
          <a:custGeom>
            <a:avLst/>
            <a:gdLst/>
            <a:ahLst/>
            <a:cxnLst/>
            <a:rect l="l" t="t" r="r" b="b"/>
            <a:pathLst>
              <a:path w="5760085" h="452755">
                <a:moveTo>
                  <a:pt x="5759996" y="0"/>
                </a:moveTo>
                <a:lnTo>
                  <a:pt x="0" y="0"/>
                </a:lnTo>
                <a:lnTo>
                  <a:pt x="0" y="452589"/>
                </a:lnTo>
                <a:lnTo>
                  <a:pt x="5759996" y="452589"/>
                </a:lnTo>
                <a:lnTo>
                  <a:pt x="575999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04" y="643951"/>
            <a:ext cx="1595755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828103"/>
            <a:ext cx="518922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844" y="3465955"/>
            <a:ext cx="10680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399E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Bc.</a:t>
            </a:r>
            <a:r>
              <a:rPr spc="35" dirty="0"/>
              <a:t> </a:t>
            </a:r>
            <a:r>
              <a:rPr dirty="0"/>
              <a:t>FIRSTNAME</a:t>
            </a:r>
            <a:r>
              <a:rPr spc="35" dirty="0"/>
              <a:t> </a:t>
            </a:r>
            <a:r>
              <a:rPr spc="1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25800" y="3465955"/>
            <a:ext cx="8610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E0024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15" dirty="0"/>
              <a:t>Title</a:t>
            </a:r>
            <a:r>
              <a:rPr spc="35" dirty="0"/>
              <a:t> </a:t>
            </a:r>
            <a:r>
              <a:rPr spc="5" dirty="0"/>
              <a:t>of</a:t>
            </a:r>
            <a:r>
              <a:rPr spc="40" dirty="0"/>
              <a:t> </a:t>
            </a:r>
            <a:r>
              <a:rPr spc="-5" dirty="0"/>
              <a:t>Student’s</a:t>
            </a:r>
            <a:r>
              <a:rPr spc="40" dirty="0"/>
              <a:t> </a:t>
            </a:r>
            <a:r>
              <a:rPr spc="-2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26291" y="3465955"/>
            <a:ext cx="2641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994" y="1196975"/>
            <a:ext cx="5039995" cy="570669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lang="en-US" sz="1600" dirty="0">
                <a:solidFill>
                  <a:srgbClr val="FF0000"/>
                </a:solidFill>
              </a:rPr>
              <a:t>Classification of arteries and veins</a:t>
            </a: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lang="en-US" sz="1600" dirty="0">
                <a:solidFill>
                  <a:srgbClr val="FF0000"/>
                </a:solidFill>
              </a:rPr>
              <a:t> in retinal images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435" y="2118636"/>
            <a:ext cx="331724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sz="1200" i="1" spc="-35" dirty="0">
                <a:latin typeface="Arial"/>
                <a:cs typeface="Arial"/>
              </a:rPr>
              <a:t>Author</a:t>
            </a:r>
            <a:r>
              <a:rPr lang="en-US" sz="1200" i="1" spc="-35" dirty="0">
                <a:latin typeface="Arial"/>
                <a:cs typeface="Arial"/>
              </a:rPr>
              <a:t>s</a:t>
            </a:r>
            <a:r>
              <a:rPr sz="1200" i="1" spc="-35" dirty="0">
                <a:latin typeface="Arial"/>
                <a:cs typeface="Arial"/>
              </a:rPr>
              <a:t>:</a:t>
            </a:r>
            <a:r>
              <a:rPr lang="en-US" sz="1200" i="1" spc="-35" dirty="0">
                <a:latin typeface="Arial"/>
                <a:cs typeface="Arial"/>
              </a:rPr>
              <a:t> </a:t>
            </a:r>
            <a:r>
              <a:rPr sz="1200" spc="-5" dirty="0" err="1">
                <a:latin typeface="Tahoma"/>
                <a:cs typeface="Tahoma"/>
              </a:rPr>
              <a:t>Bc</a:t>
            </a:r>
            <a:r>
              <a:rPr sz="1200" spc="-5" dirty="0">
                <a:latin typeface="Tahoma"/>
                <a:cs typeface="Tahoma"/>
              </a:rPr>
              <a:t>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lang="en-US" sz="1200" spc="-10" dirty="0">
                <a:latin typeface="Tahoma"/>
                <a:cs typeface="Tahoma"/>
              </a:rPr>
              <a:t>Jana Kamar, </a:t>
            </a:r>
            <a:r>
              <a:rPr lang="en-US" sz="1200" spc="-10" dirty="0" err="1">
                <a:latin typeface="Tahoma"/>
                <a:cs typeface="Tahoma"/>
              </a:rPr>
              <a:t>Bc</a:t>
            </a:r>
            <a:r>
              <a:rPr lang="en-US" sz="1200" spc="-10" dirty="0">
                <a:latin typeface="Tahoma"/>
                <a:cs typeface="Tahoma"/>
              </a:rPr>
              <a:t>. </a:t>
            </a:r>
            <a:r>
              <a:rPr lang="en-US" sz="1200" spc="-10" dirty="0" err="1">
                <a:latin typeface="Tahoma"/>
                <a:cs typeface="Tahoma"/>
              </a:rPr>
              <a:t>Nahumanov</a:t>
            </a:r>
            <a:r>
              <a:rPr lang="en-US" sz="1200" spc="-10" dirty="0">
                <a:latin typeface="Tahoma"/>
                <a:cs typeface="Tahoma"/>
              </a:rPr>
              <a:t>	Andrii, </a:t>
            </a:r>
            <a:r>
              <a:rPr lang="en-US" sz="1200" spc="-10" dirty="0" err="1">
                <a:latin typeface="Tahoma"/>
                <a:cs typeface="Tahoma"/>
              </a:rPr>
              <a:t>Bc</a:t>
            </a:r>
            <a:r>
              <a:rPr lang="en-US" sz="1200" spc="-10" dirty="0">
                <a:latin typeface="Tahoma"/>
                <a:cs typeface="Tahoma"/>
              </a:rPr>
              <a:t>. Nataliia Kolesnyk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6590" algn="l"/>
              </a:tabLst>
            </a:pPr>
            <a:r>
              <a:rPr lang="en-US" sz="1200" i="1" spc="-60" dirty="0">
                <a:latin typeface="Arial"/>
                <a:cs typeface="Arial"/>
              </a:rPr>
              <a:t>Consultant: Eng. Tom</a:t>
            </a:r>
            <a:r>
              <a:rPr lang="cs-CZ" sz="1200" i="1" spc="-60" dirty="0">
                <a:latin typeface="Arial"/>
                <a:cs typeface="Arial"/>
              </a:rPr>
              <a:t>áš Vičar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656590" algn="l"/>
              </a:tabLst>
            </a:pPr>
            <a:endParaRPr lang="en-US" sz="1200" dirty="0">
              <a:latin typeface="Tahoma"/>
              <a:cs typeface="Tahoma"/>
            </a:endParaRPr>
          </a:p>
          <a:p>
            <a:pPr marL="1071245">
              <a:lnSpc>
                <a:spcPct val="100000"/>
              </a:lnSpc>
            </a:pPr>
            <a:r>
              <a:rPr lang="en-US" sz="1200" spc="-35" dirty="0">
                <a:latin typeface="Tahoma"/>
                <a:cs typeface="Tahoma"/>
              </a:rPr>
              <a:t>Br</a:t>
            </a:r>
            <a:r>
              <a:rPr sz="1200" spc="-35" dirty="0">
                <a:latin typeface="Tahoma"/>
                <a:cs typeface="Tahoma"/>
              </a:rPr>
              <a:t>no,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lang="cs-CZ" sz="1200" spc="-75" dirty="0">
                <a:latin typeface="Tahoma"/>
                <a:cs typeface="Tahoma"/>
              </a:rPr>
              <a:t>01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lang="cs-CZ" sz="1200" spc="-55" dirty="0">
                <a:latin typeface="Tahoma"/>
                <a:cs typeface="Tahoma"/>
              </a:rPr>
              <a:t>May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20</a:t>
            </a:r>
            <a:r>
              <a:rPr lang="cs-CZ" sz="1200" spc="-75" dirty="0">
                <a:latin typeface="Tahoma"/>
                <a:cs typeface="Tahoma"/>
              </a:rPr>
              <a:t>22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E6AD22-FFE0-6894-8710-2AEC9FD6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6100" cy="3638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/>
              <a:t>STD of lightness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A5D46-B9B8-8DD3-F94C-34E574F0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4" y="547866"/>
            <a:ext cx="2833037" cy="21667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366148-6CDF-C5C8-FADC-89D52060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547867"/>
            <a:ext cx="2774704" cy="2174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955309" y="2683252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Median of luminance 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810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 dirty="0"/>
              <a:t>Mean of luminance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887785" y="2685423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of lightness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C75C6E-8222-4EFA-49A2-6E67FB2B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13" y="500906"/>
            <a:ext cx="2774704" cy="21816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19F085-17E1-52B7-F296-3737421E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09" y="508010"/>
            <a:ext cx="2583853" cy="20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7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67907"/>
            <a:ext cx="5189220" cy="276999"/>
          </a:xfrm>
        </p:spPr>
        <p:txBody>
          <a:bodyPr/>
          <a:lstStyle/>
          <a:p>
            <a:r>
              <a:rPr lang="en-US" dirty="0"/>
              <a:t>Luminance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996072" y="2682585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Luminance 90%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571B3-BF44-AE01-B7F9-07E66F23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4" y="555544"/>
            <a:ext cx="2709068" cy="21270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D47BE8-3DE1-9705-5D3E-D75F4F16A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4" y="531146"/>
            <a:ext cx="2693484" cy="21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DB7734D-1369-21DE-D029-D75592D7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9" y="2452325"/>
            <a:ext cx="5189220" cy="276999"/>
          </a:xfrm>
        </p:spPr>
        <p:txBody>
          <a:bodyPr/>
          <a:lstStyle/>
          <a:p>
            <a:r>
              <a:rPr lang="en-US" dirty="0"/>
              <a:t>Luminance 10%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2B9D0-6747-1EF8-506B-6B85E730107F}"/>
              </a:ext>
            </a:extLst>
          </p:cNvPr>
          <p:cNvSpPr txBox="1"/>
          <p:nvPr/>
        </p:nvSpPr>
        <p:spPr>
          <a:xfrm>
            <a:off x="2349500" y="2404168"/>
            <a:ext cx="29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Lightness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95EDB-62A4-7ED4-66CE-E49FBAFC113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8A2447-449B-690F-8BD5-67F1C660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733425"/>
            <a:ext cx="2191276" cy="167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E7004-E336-FA9A-34A7-88A92C69185B}"/>
              </a:ext>
            </a:extLst>
          </p:cNvPr>
          <p:cNvSpPr txBox="1"/>
          <p:nvPr/>
        </p:nvSpPr>
        <p:spPr>
          <a:xfrm>
            <a:off x="3894279" y="2393054"/>
            <a:ext cx="2954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Lightness 10%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7CBC6B-8079-B40F-8779-F2B10845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76" y="733423"/>
            <a:ext cx="1864448" cy="1654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EFFE5F-4506-5AD5-CB6B-DDF82FBA97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43" y="746332"/>
            <a:ext cx="1582747" cy="16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5E62AD57-C495-13AA-239A-E67329D11ED3}"/>
              </a:ext>
            </a:extLst>
          </p:cNvPr>
          <p:cNvSpPr txBox="1">
            <a:spLocks/>
          </p:cNvSpPr>
          <p:nvPr/>
        </p:nvSpPr>
        <p:spPr>
          <a:xfrm>
            <a:off x="63500" y="3240037"/>
            <a:ext cx="51892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Pixels after classification</a:t>
            </a:r>
            <a:endParaRPr lang="ru-UA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18AE6-4987-5257-966E-12715C31AFF4}"/>
              </a:ext>
            </a:extLst>
          </p:cNvPr>
          <p:cNvSpPr txBox="1"/>
          <p:nvPr/>
        </p:nvSpPr>
        <p:spPr>
          <a:xfrm>
            <a:off x="-14954" y="47625"/>
            <a:ext cx="30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Results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93E7AF-27A3-C903-7D04-4B06E2A93C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1" y="779116"/>
            <a:ext cx="3699993" cy="24041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4FD97C-CAFD-5D33-7418-E8DAAD137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809625"/>
            <a:ext cx="190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A361F38-0551-B8A4-AEE1-781CD611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90" y="828103"/>
            <a:ext cx="518922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 we preprocessed image and extract the most useful features for the future applying of ML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to implement  Machine Learning classifier  Random Forest for automatic classification of arteries and veins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is:</a:t>
            </a:r>
          </a:p>
          <a:p>
            <a:endParaRPr lang="en-US" dirty="0"/>
          </a:p>
          <a:p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97805-2D0E-E2CF-4FA0-960947A168D1}"/>
              </a:ext>
            </a:extLst>
          </p:cNvPr>
          <p:cNvSpPr txBox="1"/>
          <p:nvPr/>
        </p:nvSpPr>
        <p:spPr>
          <a:xfrm>
            <a:off x="0" y="26718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95" dirty="0">
                <a:solidFill>
                  <a:srgbClr val="DE0024"/>
                </a:solidFill>
                <a:latin typeface="Trebuchet MS"/>
                <a:cs typeface="Trebuchet MS"/>
              </a:rPr>
              <a:t>Conclusions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5C68C-D366-0527-C25D-859A81D1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8" y="2779851"/>
            <a:ext cx="190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5760085" cy="465455"/>
            <a:chOff x="0" y="12"/>
            <a:chExt cx="5760085" cy="465455"/>
          </a:xfrm>
        </p:grpSpPr>
        <p:sp>
          <p:nvSpPr>
            <p:cNvPr id="3" name="object 3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4934474" cy="189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4216" y="1496426"/>
            <a:ext cx="37122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>
                <a:latin typeface="Trebuchet MS"/>
                <a:cs typeface="Trebuchet MS"/>
              </a:rPr>
              <a:t>Thank</a:t>
            </a:r>
            <a:r>
              <a:rPr sz="2450" spc="25" dirty="0">
                <a:latin typeface="Trebuchet MS"/>
                <a:cs typeface="Trebuchet MS"/>
              </a:rPr>
              <a:t> </a:t>
            </a:r>
            <a:r>
              <a:rPr sz="2450" spc="-170" dirty="0">
                <a:latin typeface="Trebuchet MS"/>
                <a:cs typeface="Trebuchet MS"/>
              </a:rPr>
              <a:t>you</a:t>
            </a:r>
            <a:r>
              <a:rPr sz="2450" spc="35" dirty="0">
                <a:latin typeface="Trebuchet MS"/>
                <a:cs typeface="Trebuchet MS"/>
              </a:rPr>
              <a:t> </a:t>
            </a:r>
            <a:r>
              <a:rPr sz="2450" spc="-195" dirty="0">
                <a:latin typeface="Trebuchet MS"/>
                <a:cs typeface="Trebuchet MS"/>
              </a:rPr>
              <a:t>for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-165" dirty="0">
                <a:latin typeface="Trebuchet MS"/>
                <a:cs typeface="Trebuchet MS"/>
              </a:rPr>
              <a:t>your</a:t>
            </a:r>
            <a:r>
              <a:rPr sz="2450" spc="30" dirty="0">
                <a:latin typeface="Trebuchet MS"/>
                <a:cs typeface="Trebuchet MS"/>
              </a:rPr>
              <a:t> </a:t>
            </a:r>
            <a:r>
              <a:rPr sz="2450" spc="-165" dirty="0">
                <a:latin typeface="Trebuchet MS"/>
                <a:cs typeface="Trebuchet MS"/>
              </a:rPr>
              <a:t>attention!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0" name="object 1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8" y="109519"/>
            <a:ext cx="12774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cs-CZ" sz="1700" spc="-105" dirty="0">
                <a:solidFill>
                  <a:srgbClr val="DE0024"/>
                </a:solidFill>
                <a:latin typeface="Trebuchet MS"/>
                <a:cs typeface="Trebuchet MS"/>
              </a:rPr>
              <a:t>Summary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822399" cy="1897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20" name="object 2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1</a:t>
            </a:r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F0984-32AF-D7D4-72E8-1B9E9F8D1E37}"/>
              </a:ext>
            </a:extLst>
          </p:cNvPr>
          <p:cNvSpPr txBox="1"/>
          <p:nvPr/>
        </p:nvSpPr>
        <p:spPr>
          <a:xfrm>
            <a:off x="81418" y="657225"/>
            <a:ext cx="5509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Project</a:t>
            </a:r>
            <a:r>
              <a:rPr lang="en-US" dirty="0"/>
              <a:t>’s </a:t>
            </a:r>
            <a:r>
              <a:rPr lang="cs-CZ" dirty="0"/>
              <a:t>task and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of nodes and pieces of the blood vessels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spaces, Table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of vessels’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Feature’s 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Pixels’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93287"/>
            <a:ext cx="37158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-60" dirty="0">
                <a:solidFill>
                  <a:srgbClr val="DE0024"/>
                </a:solidFill>
                <a:latin typeface="Trebuchet MS"/>
                <a:cs typeface="Trebuchet MS"/>
              </a:rPr>
              <a:t>Project’s task and data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1644818" cy="18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0" y="572127"/>
            <a:ext cx="5765800" cy="200376"/>
          </a:xfrm>
          <a:prstGeom prst="rect">
            <a:avLst/>
          </a:prstGeom>
          <a:solidFill>
            <a:srgbClr val="E22644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650"/>
              </a:lnSpc>
            </a:pPr>
            <a:r>
              <a:rPr lang="en-US" sz="14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lang="en-US"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spc="-75" dirty="0">
                <a:solidFill>
                  <a:srgbClr val="FFFFFF"/>
                </a:solidFill>
                <a:latin typeface="Tahoma"/>
                <a:cs typeface="Tahoma"/>
              </a:rPr>
              <a:t>main task of the project:</a:t>
            </a:r>
            <a:endParaRPr lang="en-US"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769183"/>
            <a:ext cx="5765800" cy="870750"/>
          </a:xfrm>
          <a:prstGeom prst="rect">
            <a:avLst/>
          </a:prstGeom>
          <a:solidFill>
            <a:srgbClr val="F4F2ED"/>
          </a:solidFill>
        </p:spPr>
        <p:txBody>
          <a:bodyPr vert="horz" wrap="square" lIns="0" tIns="64769" rIns="0" bIns="0" rtlCol="0">
            <a:spAutoFit/>
          </a:bodyPr>
          <a:lstStyle/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Creation of an algorithm for automatic classification of arteries and veins. </a:t>
            </a:r>
          </a:p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Using of masks of segmented blood vessels to automatically split vessels according to their branches. Then classification of these areas into arteries and veins.</a:t>
            </a:r>
          </a:p>
          <a:p>
            <a:pPr marL="171450" marR="8255" indent="-171450" algn="just">
              <a:lnSpc>
                <a:spcPct val="10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 Evaluation of the quality of the classification using appropriate metrics.</a:t>
            </a:r>
            <a:r>
              <a:rPr sz="1100" spc="-180" dirty="0">
                <a:latin typeface="Tahoma"/>
                <a:cs typeface="Tahoma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1653217"/>
            <a:ext cx="5765800" cy="200376"/>
          </a:xfrm>
          <a:prstGeom prst="rect">
            <a:avLst/>
          </a:prstGeom>
          <a:solidFill>
            <a:srgbClr val="2656AC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650"/>
              </a:lnSpc>
            </a:pPr>
            <a:r>
              <a:rPr lang="en-US" sz="1400" spc="-30" dirty="0">
                <a:solidFill>
                  <a:srgbClr val="FFFFFF"/>
                </a:solidFill>
                <a:latin typeface="Tahoma"/>
                <a:cs typeface="Tahoma"/>
              </a:rPr>
              <a:t>Project’s data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870197"/>
            <a:ext cx="5702300" cy="1593727"/>
          </a:xfrm>
          <a:custGeom>
            <a:avLst/>
            <a:gdLst/>
            <a:ahLst/>
            <a:cxnLst/>
            <a:rect l="l" t="t" r="r" b="b"/>
            <a:pathLst>
              <a:path w="5039995" h="835025">
                <a:moveTo>
                  <a:pt x="5039995" y="0"/>
                </a:moveTo>
                <a:lnTo>
                  <a:pt x="0" y="0"/>
                </a:lnTo>
                <a:lnTo>
                  <a:pt x="0" y="834529"/>
                </a:lnTo>
                <a:lnTo>
                  <a:pt x="5039995" y="834529"/>
                </a:lnTo>
                <a:lnTo>
                  <a:pt x="5039995" y="0"/>
                </a:lnTo>
                <a:close/>
              </a:path>
            </a:pathLst>
          </a:custGeom>
          <a:solidFill>
            <a:srgbClr val="F4F2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-1765300" y="1836989"/>
            <a:ext cx="7531100" cy="14298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As data set we got 4 folders: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1.Folder “Images” – 45 images of  fundus of human eye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2.Folder “mask” – 45 binary masks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3.Folder “manual” – 45 masks of manually segmented blood vessels</a:t>
            </a:r>
          </a:p>
          <a:p>
            <a:pPr marL="1882775" algn="just">
              <a:lnSpc>
                <a:spcPct val="100000"/>
              </a:lnSpc>
              <a:spcBef>
                <a:spcPts val="750"/>
              </a:spcBef>
            </a:pPr>
            <a:r>
              <a:rPr lang="en-US" sz="1200" dirty="0">
                <a:latin typeface="Arial"/>
                <a:cs typeface="Arial"/>
              </a:rPr>
              <a:t>4.Folder “Classified” – 6 images of already classified veins an arteries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3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2467237" cy="1897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C141FA-9C48-4B7A-5262-F0C0E28DE11C}"/>
              </a:ext>
            </a:extLst>
          </p:cNvPr>
          <p:cNvSpPr txBox="1"/>
          <p:nvPr/>
        </p:nvSpPr>
        <p:spPr>
          <a:xfrm>
            <a:off x="9392" y="77111"/>
            <a:ext cx="4702307" cy="36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60" dirty="0">
                <a:solidFill>
                  <a:srgbClr val="DE0024"/>
                </a:solidFill>
                <a:latin typeface="Trebuchet MS"/>
              </a:rPr>
              <a:t>Defining of nodes and pieces of blood vessels</a:t>
            </a:r>
            <a:endParaRPr lang="ru-UA" dirty="0"/>
          </a:p>
        </p:txBody>
      </p:sp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E75174E1-A3AC-3D2C-E487-E178D6C9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803628"/>
            <a:ext cx="1981200" cy="369332"/>
          </a:xfrm>
        </p:spPr>
        <p:txBody>
          <a:bodyPr/>
          <a:lstStyle/>
          <a:p>
            <a:r>
              <a:rPr lang="en-US" dirty="0"/>
              <a:t>Blood vessels’ nodes (all)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C655E3E-AEB1-53B8-D477-1A016BF458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t="2639" r="6078" b="5530"/>
          <a:stretch/>
        </p:blipFill>
        <p:spPr>
          <a:xfrm>
            <a:off x="149734" y="733425"/>
            <a:ext cx="2757752" cy="204748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4CABD93-0342-7311-AD64-A394537578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2142" r="3907" b="4787"/>
          <a:stretch/>
        </p:blipFill>
        <p:spPr>
          <a:xfrm>
            <a:off x="2769164" y="713599"/>
            <a:ext cx="3031279" cy="2067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86E2B31-E5BB-8649-8170-D61D133FF770}"/>
              </a:ext>
            </a:extLst>
          </p:cNvPr>
          <p:cNvSpPr txBox="1"/>
          <p:nvPr/>
        </p:nvSpPr>
        <p:spPr>
          <a:xfrm>
            <a:off x="2942919" y="2781632"/>
            <a:ext cx="2650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Blood vessels’ nodes (closer)</a:t>
            </a:r>
            <a:endParaRPr lang="ru-UA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3289636" cy="18979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9072882-3995-403E-DE45-2E52DAF83452}"/>
              </a:ext>
            </a:extLst>
          </p:cNvPr>
          <p:cNvSpPr txBox="1"/>
          <p:nvPr/>
        </p:nvSpPr>
        <p:spPr>
          <a:xfrm>
            <a:off x="-88900" y="29448"/>
            <a:ext cx="460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60" dirty="0">
                <a:solidFill>
                  <a:srgbClr val="DE0024"/>
                </a:solidFill>
                <a:latin typeface="Trebuchet MS"/>
              </a:rPr>
              <a:t>Defining of nodes and pieces of blood vessels</a:t>
            </a:r>
            <a:endParaRPr lang="ru-UA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00375C1-33C2-26A2-957A-31BBB6B23A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2369" r="9114" b="2493"/>
          <a:stretch/>
        </p:blipFill>
        <p:spPr>
          <a:xfrm>
            <a:off x="-31087" y="919060"/>
            <a:ext cx="2057400" cy="15242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E98F61A-FCDF-8391-3EA9-41E7AB07C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13" y="979143"/>
            <a:ext cx="2160930" cy="140412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98BD7FD-050D-1561-408F-9E353ECB679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" b="4833"/>
          <a:stretch/>
        </p:blipFill>
        <p:spPr>
          <a:xfrm>
            <a:off x="4070111" y="1038225"/>
            <a:ext cx="1696073" cy="1219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978375-1D7F-BA59-0E21-8E094378A08C}"/>
              </a:ext>
            </a:extLst>
          </p:cNvPr>
          <p:cNvSpPr txBox="1"/>
          <p:nvPr/>
        </p:nvSpPr>
        <p:spPr>
          <a:xfrm>
            <a:off x="13001" y="2383264"/>
            <a:ext cx="2954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Blood vessels pieces(all)</a:t>
            </a:r>
            <a:endParaRPr lang="ru-UA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D876D6-34C1-EE97-12D3-3100DE357565}"/>
              </a:ext>
            </a:extLst>
          </p:cNvPr>
          <p:cNvSpPr txBox="1"/>
          <p:nvPr/>
        </p:nvSpPr>
        <p:spPr>
          <a:xfrm>
            <a:off x="2603156" y="2317992"/>
            <a:ext cx="2954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Blood vessels’ nodes (close)</a:t>
            </a:r>
            <a:endParaRPr lang="ru-UA" sz="120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96"/>
            <a:ext cx="5760085" cy="465455"/>
            <a:chOff x="0" y="12"/>
            <a:chExt cx="5760085" cy="465455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5760085" cy="452755"/>
            </a:xfrm>
            <a:custGeom>
              <a:avLst/>
              <a:gdLst/>
              <a:ahLst/>
              <a:cxnLst/>
              <a:rect l="l" t="t" r="r" b="b"/>
              <a:pathLst>
                <a:path w="5760085" h="452755">
                  <a:moveTo>
                    <a:pt x="5759996" y="0"/>
                  </a:moveTo>
                  <a:lnTo>
                    <a:pt x="0" y="0"/>
                  </a:lnTo>
                  <a:lnTo>
                    <a:pt x="0" y="452589"/>
                  </a:lnTo>
                  <a:lnTo>
                    <a:pt x="5759996" y="4525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4112055" cy="18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419" y="109519"/>
            <a:ext cx="3334881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FF0000"/>
                </a:solidFill>
              </a:rPr>
              <a:t>Color spaces, Table of features</a:t>
            </a:r>
            <a:endParaRPr sz="1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20" dirty="0"/>
              <a:t>5</a:t>
            </a:r>
            <a:r>
              <a:rPr spc="15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378E7-08D7-D3E1-DA01-1261B0B2DF7F}"/>
              </a:ext>
            </a:extLst>
          </p:cNvPr>
          <p:cNvSpPr txBox="1"/>
          <p:nvPr/>
        </p:nvSpPr>
        <p:spPr>
          <a:xfrm>
            <a:off x="0" y="476118"/>
            <a:ext cx="5590451" cy="200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LAB color space expresses color as three values: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L*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for perceptual lightness, and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a*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and </a:t>
            </a:r>
            <a:r>
              <a:rPr lang="en-US" sz="1200" b="0" i="1" dirty="0">
                <a:solidFill>
                  <a:srgbClr val="202122"/>
                </a:solidFill>
                <a:effectLst/>
                <a:latin typeface="+mj-lt"/>
              </a:rPr>
              <a:t>b*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+mj-lt"/>
              </a:rPr>
              <a:t> for the four unique colors of human vision: red, green, blue, and yellow.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The difference between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and RGB is that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represents color as brightness and two color difference signals, while RGB represents color as red, green and blue. In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YCbCr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, the Y is the brightness (luma), </a:t>
            </a:r>
            <a:r>
              <a:rPr lang="en-US" sz="1200" b="0" i="0" dirty="0" err="1">
                <a:solidFill>
                  <a:srgbClr val="292929"/>
                </a:solidFill>
                <a:effectLst/>
                <a:latin typeface="+mj-lt"/>
              </a:rPr>
              <a:t>Cb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+mj-lt"/>
              </a:rPr>
              <a:t> is blue minus luma (B-Y) and Cr is red minus luma (R-Y). </a:t>
            </a:r>
            <a:endParaRPr lang="ru-UA" sz="1200" dirty="0">
              <a:latin typeface="+mj-lt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9" y="109519"/>
            <a:ext cx="23545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spc="-95" dirty="0">
                <a:solidFill>
                  <a:srgbClr val="DE0024"/>
                </a:solidFill>
                <a:latin typeface="Trebuchet MS"/>
                <a:cs typeface="Trebuchet MS"/>
              </a:rPr>
              <a:t>Table of features</a:t>
            </a:r>
            <a:endParaRPr sz="17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756910" cy="299085"/>
            <a:chOff x="0" y="166263"/>
            <a:chExt cx="575691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8822" y="205493"/>
              <a:ext cx="72349" cy="1012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6272"/>
              <a:ext cx="5756893" cy="18979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2091A4-6B88-6408-B0A3-B29D8441A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5761"/>
            <a:ext cx="3810000" cy="30497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DD5EA-E464-EC8D-4A99-357C2186CC4C}"/>
              </a:ext>
            </a:extLst>
          </p:cNvPr>
          <p:cNvSpPr txBox="1"/>
          <p:nvPr/>
        </p:nvSpPr>
        <p:spPr>
          <a:xfrm>
            <a:off x="63500" y="123825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Defining of the median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CFD22-8224-30B4-4988-74FBE99A5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157"/>
            <a:ext cx="4516014" cy="16253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2061AF-117C-CEAD-6CC7-6A778630A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7" y="1952625"/>
            <a:ext cx="4898893" cy="17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6A29986-5925-C8C2-F0BF-1AC2E3F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27" y="2590203"/>
            <a:ext cx="5189220" cy="276999"/>
          </a:xfrm>
        </p:spPr>
        <p:txBody>
          <a:bodyPr/>
          <a:lstStyle/>
          <a:p>
            <a:r>
              <a:rPr lang="en-US" dirty="0"/>
              <a:t>Thickness of vessel</a:t>
            </a: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145A3-C217-91D5-5E14-2CB2844869C2}"/>
              </a:ext>
            </a:extLst>
          </p:cNvPr>
          <p:cNvSpPr txBox="1"/>
          <p:nvPr/>
        </p:nvSpPr>
        <p:spPr>
          <a:xfrm>
            <a:off x="0" y="26718"/>
            <a:ext cx="288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95" dirty="0">
                <a:solidFill>
                  <a:srgbClr val="DE0024"/>
                </a:solidFill>
                <a:latin typeface="Trebuchet MS"/>
                <a:cs typeface="Trebuchet MS"/>
              </a:rPr>
              <a:t>Features box plots</a:t>
            </a:r>
            <a:endParaRPr lang="en-US" sz="1800" dirty="0">
              <a:latin typeface="Trebuchet MS"/>
              <a:cs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4892FF-81FD-0CAD-DF60-677DAB8BF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" y="504825"/>
            <a:ext cx="2680527" cy="21151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B407B1-8C81-4369-C48B-E077CE01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753" y="481880"/>
            <a:ext cx="2785850" cy="2153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47F5A9-2C38-D921-7734-A83F9681BDE8}"/>
              </a:ext>
            </a:extLst>
          </p:cNvPr>
          <p:cNvSpPr txBox="1"/>
          <p:nvPr/>
        </p:nvSpPr>
        <p:spPr>
          <a:xfrm>
            <a:off x="2798585" y="2566713"/>
            <a:ext cx="294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STD of a luminance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599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452</Words>
  <Application>Microsoft Office PowerPoint</Application>
  <PresentationFormat>Произвольный</PresentationFormat>
  <Paragraphs>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Microsoft Sans Serif</vt:lpstr>
      <vt:lpstr>Tahoma</vt:lpstr>
      <vt:lpstr>Trebuchet MS</vt:lpstr>
      <vt:lpstr>Office Theme</vt:lpstr>
      <vt:lpstr>Презентация PowerPoint</vt:lpstr>
      <vt:lpstr>Презентация PowerPoint</vt:lpstr>
      <vt:lpstr>Project’s task and data</vt:lpstr>
      <vt:lpstr>Blood vessels’ nodes (all)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Semestral Project</dc:subject>
  <dc:creator>FirstName LastName</dc:creator>
  <cp:keywords>Keywords in English</cp:keywords>
  <cp:lastModifiedBy>Nataliia</cp:lastModifiedBy>
  <cp:revision>1</cp:revision>
  <dcterms:created xsi:type="dcterms:W3CDTF">2022-05-01T17:48:12Z</dcterms:created>
  <dcterms:modified xsi:type="dcterms:W3CDTF">2022-05-01T19:55:34Z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2022-05-01T00:00:00Z</vt:filetime>
  </property>
</Properties>
</file>